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1"/>
  </p:sldMasterIdLst>
  <p:notesMasterIdLst>
    <p:notesMasterId r:id="rId32"/>
  </p:notesMasterIdLst>
  <p:handoutMasterIdLst>
    <p:handoutMasterId r:id="rId33"/>
  </p:handoutMasterIdLst>
  <p:sldIdLst>
    <p:sldId id="326" r:id="rId2"/>
    <p:sldId id="394" r:id="rId3"/>
    <p:sldId id="396" r:id="rId4"/>
    <p:sldId id="327" r:id="rId5"/>
    <p:sldId id="405" r:id="rId6"/>
    <p:sldId id="445" r:id="rId7"/>
    <p:sldId id="442" r:id="rId8"/>
    <p:sldId id="443" r:id="rId9"/>
    <p:sldId id="468" r:id="rId10"/>
    <p:sldId id="469" r:id="rId11"/>
    <p:sldId id="448" r:id="rId12"/>
    <p:sldId id="408" r:id="rId13"/>
    <p:sldId id="410" r:id="rId14"/>
    <p:sldId id="470" r:id="rId15"/>
    <p:sldId id="450" r:id="rId16"/>
    <p:sldId id="453" r:id="rId17"/>
    <p:sldId id="475" r:id="rId18"/>
    <p:sldId id="474" r:id="rId19"/>
    <p:sldId id="473" r:id="rId20"/>
    <p:sldId id="472" r:id="rId21"/>
    <p:sldId id="476" r:id="rId22"/>
    <p:sldId id="477" r:id="rId23"/>
    <p:sldId id="479" r:id="rId24"/>
    <p:sldId id="430" r:id="rId25"/>
    <p:sldId id="464" r:id="rId26"/>
    <p:sldId id="465" r:id="rId27"/>
    <p:sldId id="423" r:id="rId28"/>
    <p:sldId id="466" r:id="rId29"/>
    <p:sldId id="467" r:id="rId30"/>
    <p:sldId id="480" r:id="rId31"/>
  </p:sldIdLst>
  <p:sldSz cx="9144000" cy="6858000" type="screen4x3"/>
  <p:notesSz cx="6889750" cy="100187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canu Catrinel" initials="TC" lastIdx="2" clrIdx="0">
    <p:extLst>
      <p:ext uri="{19B8F6BF-5375-455C-9EA6-DF929625EA0E}">
        <p15:presenceInfo xmlns:p15="http://schemas.microsoft.com/office/powerpoint/2012/main" userId="S-1-5-21-2143564435-1125984783-857296014-7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A0B1"/>
    <a:srgbClr val="007DC3"/>
    <a:srgbClr val="FF5050"/>
    <a:srgbClr val="5C81CE"/>
    <a:srgbClr val="FFFFFF"/>
    <a:srgbClr val="9578F2"/>
    <a:srgbClr val="00FFCC"/>
    <a:srgbClr val="F9FDDB"/>
    <a:srgbClr val="CC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3165" autoAdjust="0"/>
  </p:normalViewPr>
  <p:slideViewPr>
    <p:cSldViewPr snapToGrid="0">
      <p:cViewPr varScale="1">
        <p:scale>
          <a:sx n="77" d="100"/>
          <a:sy n="77" d="100"/>
        </p:scale>
        <p:origin x="1242"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37" d="100"/>
          <a:sy n="137" d="100"/>
        </p:scale>
        <p:origin x="-1380" y="-96"/>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9515" y="9529713"/>
            <a:ext cx="190958" cy="31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15" tIns="46607" rIns="93215" bIns="46607">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3188">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eaLnBrk="0" fontAlgn="base" hangingPunct="0">
              <a:spcBef>
                <a:spcPct val="0"/>
              </a:spcBef>
              <a:spcAft>
                <a:spcPct val="0"/>
              </a:spcAft>
              <a:defRPr sz="2400">
                <a:solidFill>
                  <a:schemeClr val="tx1"/>
                </a:solidFill>
                <a:latin typeface="Times New Roman" pitchFamily="18" charset="0"/>
              </a:defRPr>
            </a:lvl6pPr>
            <a:lvl7pPr marL="2744788" eaLnBrk="0" fontAlgn="base" hangingPunct="0">
              <a:spcBef>
                <a:spcPct val="0"/>
              </a:spcBef>
              <a:spcAft>
                <a:spcPct val="0"/>
              </a:spcAft>
              <a:defRPr sz="2400">
                <a:solidFill>
                  <a:schemeClr val="tx1"/>
                </a:solidFill>
                <a:latin typeface="Times New Roman" pitchFamily="18" charset="0"/>
              </a:defRPr>
            </a:lvl7pPr>
            <a:lvl8pPr marL="3201988" eaLnBrk="0" fontAlgn="base" hangingPunct="0">
              <a:spcBef>
                <a:spcPct val="0"/>
              </a:spcBef>
              <a:spcAft>
                <a:spcPct val="0"/>
              </a:spcAft>
              <a:defRPr sz="2400">
                <a:solidFill>
                  <a:schemeClr val="tx1"/>
                </a:solidFill>
                <a:latin typeface="Times New Roman" pitchFamily="18" charset="0"/>
              </a:defRPr>
            </a:lvl8pPr>
            <a:lvl9pPr marL="3659188" eaLnBrk="0" fontAlgn="base" hangingPunct="0">
              <a:spcBef>
                <a:spcPct val="0"/>
              </a:spcBef>
              <a:spcAft>
                <a:spcPct val="0"/>
              </a:spcAft>
              <a:defRPr sz="2400">
                <a:solidFill>
                  <a:schemeClr val="tx1"/>
                </a:solidFill>
                <a:latin typeface="Times New Roman" pitchFamily="18" charset="0"/>
              </a:defRPr>
            </a:lvl9pPr>
          </a:lstStyle>
          <a:p>
            <a:pPr>
              <a:defRPr/>
            </a:pPr>
            <a:endParaRPr lang="en-GB" sz="1400">
              <a:latin typeface="Arial" charset="0"/>
            </a:endParaRPr>
          </a:p>
        </p:txBody>
      </p:sp>
      <p:sp>
        <p:nvSpPr>
          <p:cNvPr id="3083" name="Text Box 11"/>
          <p:cNvSpPr txBox="1">
            <a:spLocks noChangeArrowheads="1"/>
          </p:cNvSpPr>
          <p:nvPr/>
        </p:nvSpPr>
        <p:spPr bwMode="auto">
          <a:xfrm>
            <a:off x="0" y="9401028"/>
            <a:ext cx="6889750" cy="31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15" tIns="46607" rIns="93215" bIns="4660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700" dirty="0">
                <a:solidFill>
                  <a:srgbClr val="000000"/>
                </a:solidFill>
                <a:latin typeface="Arial" charset="0"/>
                <a:ea typeface="Times New Roman" pitchFamily="18" charset="0"/>
                <a:cs typeface="Arial" charset="0"/>
              </a:rPr>
              <a:t>Copyright © 2017 - </a:t>
            </a:r>
            <a:r>
              <a:rPr lang="en-GB" sz="700" dirty="0" err="1">
                <a:solidFill>
                  <a:srgbClr val="000000"/>
                </a:solidFill>
                <a:latin typeface="Arial" charset="0"/>
                <a:ea typeface="Times New Roman" pitchFamily="18" charset="0"/>
                <a:cs typeface="Arial" charset="0"/>
              </a:rPr>
              <a:t>SCK•CEN</a:t>
            </a:r>
            <a:r>
              <a:rPr lang="en-GB" sz="700" dirty="0">
                <a:solidFill>
                  <a:srgbClr val="000000"/>
                </a:solidFill>
                <a:latin typeface="Arial" charset="0"/>
                <a:ea typeface="Times New Roman" pitchFamily="18" charset="0"/>
                <a:cs typeface="Arial" charset="0"/>
              </a:rPr>
              <a:t> - </a:t>
            </a:r>
            <a:r>
              <a:rPr lang="en-US" sz="700" dirty="0">
                <a:solidFill>
                  <a:srgbClr val="000000"/>
                </a:solidFill>
                <a:latin typeface="Arial" charset="0"/>
                <a:ea typeface="Times New Roman" pitchFamily="18" charset="0"/>
                <a:cs typeface="Arial" charset="0"/>
              </a:rPr>
              <a:t>This presentation contains data, information and formats for dedicated use only and may not be communicated, copied, reproduced, distributed or cited without the explicit written permission of </a:t>
            </a:r>
            <a:r>
              <a:rPr lang="en-US" sz="700" dirty="0" err="1">
                <a:solidFill>
                  <a:srgbClr val="000000"/>
                </a:solidFill>
                <a:latin typeface="Arial" charset="0"/>
                <a:ea typeface="Times New Roman" pitchFamily="18" charset="0"/>
                <a:cs typeface="Arial" charset="0"/>
              </a:rPr>
              <a:t>SCK•CEN</a:t>
            </a:r>
            <a:r>
              <a:rPr lang="en-US" sz="700" dirty="0">
                <a:solidFill>
                  <a:srgbClr val="000000"/>
                </a:solidFill>
                <a:latin typeface="Arial" charset="0"/>
                <a:ea typeface="Times New Roman" pitchFamily="18" charset="0"/>
                <a:cs typeface="Arial" charset="0"/>
              </a:rPr>
              <a:t>.</a:t>
            </a:r>
          </a:p>
        </p:txBody>
      </p:sp>
    </p:spTree>
    <p:extLst>
      <p:ext uri="{BB962C8B-B14F-4D97-AF65-F5344CB8AC3E}">
        <p14:creationId xmlns:p14="http://schemas.microsoft.com/office/powerpoint/2010/main" val="25790596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1131" y="4789426"/>
            <a:ext cx="5046387" cy="26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54" tIns="46006" rIns="93654" bIns="46006" numCol="1" anchor="t" anchorCtr="0" compatLnSpc="1">
            <a:prstTxWarp prst="textNoShape">
              <a:avLst/>
            </a:prstTxWarp>
            <a:spAutoFit/>
          </a:bodyPr>
          <a:lstStyle/>
          <a:p>
            <a:pPr lvl="0"/>
            <a:endParaRPr lang="en-GB" noProof="0"/>
          </a:p>
        </p:txBody>
      </p:sp>
      <p:sp>
        <p:nvSpPr>
          <p:cNvPr id="16387" name="Rectangle 3"/>
          <p:cNvSpPr>
            <a:spLocks noGrp="1" noRot="1" noChangeAspect="1" noChangeArrowheads="1" noTextEdit="1"/>
          </p:cNvSpPr>
          <p:nvPr>
            <p:ph type="sldImg" idx="2"/>
          </p:nvPr>
        </p:nvSpPr>
        <p:spPr bwMode="auto">
          <a:xfrm>
            <a:off x="955675" y="762000"/>
            <a:ext cx="4979988" cy="3733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 name="Text Box 11"/>
          <p:cNvSpPr txBox="1">
            <a:spLocks noChangeArrowheads="1"/>
          </p:cNvSpPr>
          <p:nvPr/>
        </p:nvSpPr>
        <p:spPr bwMode="auto">
          <a:xfrm>
            <a:off x="0" y="9401028"/>
            <a:ext cx="6889750" cy="31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15" tIns="46607" rIns="93215" bIns="4660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700" dirty="0">
                <a:solidFill>
                  <a:srgbClr val="000000"/>
                </a:solidFill>
                <a:latin typeface="Arial" charset="0"/>
                <a:ea typeface="Times New Roman" pitchFamily="18" charset="0"/>
                <a:cs typeface="Arial" charset="0"/>
              </a:rPr>
              <a:t>Copyright © 2017 - </a:t>
            </a:r>
            <a:r>
              <a:rPr lang="en-GB" sz="700" dirty="0" err="1">
                <a:solidFill>
                  <a:srgbClr val="000000"/>
                </a:solidFill>
                <a:latin typeface="Arial" charset="0"/>
                <a:ea typeface="Times New Roman" pitchFamily="18" charset="0"/>
                <a:cs typeface="Arial" charset="0"/>
              </a:rPr>
              <a:t>SCK•CEN</a:t>
            </a:r>
            <a:r>
              <a:rPr lang="en-GB" sz="700" dirty="0">
                <a:solidFill>
                  <a:srgbClr val="000000"/>
                </a:solidFill>
                <a:latin typeface="Arial" charset="0"/>
                <a:ea typeface="Times New Roman" pitchFamily="18" charset="0"/>
                <a:cs typeface="Arial" charset="0"/>
              </a:rPr>
              <a:t> - </a:t>
            </a:r>
            <a:r>
              <a:rPr lang="en-US" sz="700" dirty="0">
                <a:solidFill>
                  <a:srgbClr val="000000"/>
                </a:solidFill>
                <a:latin typeface="Arial" charset="0"/>
                <a:ea typeface="Times New Roman" pitchFamily="18" charset="0"/>
                <a:cs typeface="Arial" charset="0"/>
              </a:rPr>
              <a:t>This presentation contains data, information and formats for dedicated use only and may not be communicated, copied, reproduced, distributed or cited without the explicit written permission of </a:t>
            </a:r>
            <a:r>
              <a:rPr lang="en-US" sz="700" dirty="0" err="1">
                <a:solidFill>
                  <a:srgbClr val="000000"/>
                </a:solidFill>
                <a:latin typeface="Arial" charset="0"/>
                <a:ea typeface="Times New Roman" pitchFamily="18" charset="0"/>
                <a:cs typeface="Arial" charset="0"/>
              </a:rPr>
              <a:t>SCK•CEN</a:t>
            </a:r>
            <a:r>
              <a:rPr lang="en-US" sz="700" dirty="0">
                <a:solidFill>
                  <a:srgbClr val="000000"/>
                </a:solidFill>
                <a:latin typeface="Arial" charset="0"/>
                <a:ea typeface="Times New Roman" pitchFamily="18" charset="0"/>
                <a:cs typeface="Arial" charset="0"/>
              </a:rPr>
              <a:t>.</a:t>
            </a:r>
          </a:p>
        </p:txBody>
      </p:sp>
    </p:spTree>
    <p:extLst>
      <p:ext uri="{BB962C8B-B14F-4D97-AF65-F5344CB8AC3E}">
        <p14:creationId xmlns:p14="http://schemas.microsoft.com/office/powerpoint/2010/main" val="116289635"/>
      </p:ext>
    </p:extLst>
  </p:cSld>
  <p:clrMap bg1="lt1" tx1="dk1" bg2="lt2" tx2="dk2" accent1="accent1" accent2="accent2" accent3="accent3" accent4="accent4" accent5="accent5" accent6="accent6" hlink="hlink" folHlink="folHlink"/>
  <p:hf hdr="0" ftr="0"/>
  <p:notesStyle>
    <a:lvl1pPr algn="l" defTabSz="762000" rtl="0" eaLnBrk="0" fontAlgn="base" hangingPunct="0">
      <a:spcBef>
        <a:spcPct val="30000"/>
      </a:spcBef>
      <a:spcAft>
        <a:spcPct val="0"/>
      </a:spcAft>
      <a:defRPr sz="1100" kern="1200">
        <a:solidFill>
          <a:schemeClr val="tx1"/>
        </a:solidFill>
        <a:latin typeface="Arial" charset="0"/>
        <a:ea typeface="+mn-ea"/>
        <a:cs typeface="+mn-cs"/>
      </a:defRPr>
    </a:lvl1pPr>
    <a:lvl2pPr marL="742950" indent="-28575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91898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4479"/>
            <a:ext cx="7772400" cy="1955483"/>
          </a:xfrm>
        </p:spPr>
        <p:txBody>
          <a:bodyPr anchor="b"/>
          <a:lstStyle>
            <a:lvl1pPr algn="ctr">
              <a:defRPr sz="4500"/>
            </a:lvl1pPr>
          </a:lstStyle>
          <a:p>
            <a:r>
              <a:rPr lang="fr-FR" dirty="0" err="1"/>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Authors</a:t>
            </a:r>
            <a:endParaRPr lang="en-US" dirty="0"/>
          </a:p>
        </p:txBody>
      </p:sp>
    </p:spTree>
    <p:extLst>
      <p:ext uri="{BB962C8B-B14F-4D97-AF65-F5344CB8AC3E}">
        <p14:creationId xmlns:p14="http://schemas.microsoft.com/office/powerpoint/2010/main" val="125461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019549" y="524609"/>
            <a:ext cx="4887383" cy="740312"/>
          </a:xfrm>
        </p:spPr>
        <p:txBody>
          <a:bodyPr>
            <a:normAutofit/>
          </a:bodyPr>
          <a:lstStyle>
            <a:lvl1pPr algn="r">
              <a:defRPr sz="2800"/>
            </a:lvl1pPr>
          </a:lstStyle>
          <a:p>
            <a:r>
              <a:rPr lang="fr-FR" dirty="0"/>
              <a:t>Modifiez le style du titre</a:t>
            </a:r>
            <a:endParaRPr lang="en-US" dirty="0"/>
          </a:p>
        </p:txBody>
      </p:sp>
      <p:sp>
        <p:nvSpPr>
          <p:cNvPr id="3" name="Content Placeholder 2"/>
          <p:cNvSpPr>
            <a:spLocks noGrp="1"/>
          </p:cNvSpPr>
          <p:nvPr>
            <p:ph idx="1" hasCustomPrompt="1"/>
          </p:nvPr>
        </p:nvSpPr>
        <p:spPr>
          <a:xfrm>
            <a:off x="381000" y="2227385"/>
            <a:ext cx="8525933" cy="3949578"/>
          </a:xfrm>
        </p:spPr>
        <p:txBody>
          <a:bodyPr/>
          <a:lstStyle>
            <a:lvl1pPr marL="269875" indent="-269875">
              <a:lnSpc>
                <a:spcPct val="100000"/>
              </a:lnSpc>
              <a:buClr>
                <a:srgbClr val="008080"/>
              </a:buClr>
              <a:buSzPct val="75000"/>
              <a:buFont typeface="Wingdings" panose="05000000000000000000" pitchFamily="2" charset="2"/>
              <a:buChar char="l"/>
              <a:defRPr/>
            </a:lvl1pPr>
            <a:lvl2pPr marL="620713" indent="-257175">
              <a:lnSpc>
                <a:spcPct val="100000"/>
              </a:lnSpc>
              <a:buClr>
                <a:srgbClr val="009999"/>
              </a:buClr>
              <a:buFont typeface="Arial" panose="020B0604020202020204" pitchFamily="34" charset="0"/>
              <a:buChar char="•"/>
              <a:defRPr/>
            </a:lvl2pPr>
            <a:lvl3pPr>
              <a:lnSpc>
                <a:spcPct val="100000"/>
              </a:lnSpc>
              <a:defRPr/>
            </a:lvl3pPr>
            <a:lvl4pPr>
              <a:lnSpc>
                <a:spcPct val="100000"/>
              </a:lnSpc>
              <a:defRPr/>
            </a:lvl4pPr>
            <a:lvl5pPr>
              <a:lnSpc>
                <a:spcPct val="100000"/>
              </a:lnSpc>
              <a:defRPr/>
            </a:lvl5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cxnSp>
        <p:nvCxnSpPr>
          <p:cNvPr id="4" name="Straight Connector 3"/>
          <p:cNvCxnSpPr/>
          <p:nvPr userDrawn="1"/>
        </p:nvCxnSpPr>
        <p:spPr bwMode="auto">
          <a:xfrm flipH="1">
            <a:off x="355601" y="1462617"/>
            <a:ext cx="8788399" cy="0"/>
          </a:xfrm>
          <a:prstGeom prst="line">
            <a:avLst/>
          </a:prstGeom>
          <a:solidFill>
            <a:schemeClr val="accent1"/>
          </a:solidFill>
          <a:ln w="127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840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2800"/>
            </a:lvl1pPr>
          </a:lstStyle>
          <a:p>
            <a:r>
              <a:rPr lang="fr-FR" dirty="0" err="1"/>
              <a:t>Title</a:t>
            </a:r>
            <a:endParaRPr lang="en-US" dirty="0"/>
          </a:p>
        </p:txBody>
      </p:sp>
      <p:sp>
        <p:nvSpPr>
          <p:cNvPr id="3" name="Content Placeholder 2"/>
          <p:cNvSpPr>
            <a:spLocks noGrp="1"/>
          </p:cNvSpPr>
          <p:nvPr>
            <p:ph sz="half" idx="1" hasCustomPrompt="1"/>
          </p:nvPr>
        </p:nvSpPr>
        <p:spPr>
          <a:xfrm>
            <a:off x="315809" y="1811867"/>
            <a:ext cx="4172372" cy="4572000"/>
          </a:xfrm>
        </p:spPr>
        <p:txBody>
          <a:bodyPr/>
          <a:lstStyle>
            <a:lvl1pPr>
              <a:defRPr/>
            </a:lvl1pPr>
            <a:lvl2pPr>
              <a:defRPr/>
            </a:lvl2pPr>
            <a:lvl3pPr>
              <a:defRPr/>
            </a:lvl3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sp>
        <p:nvSpPr>
          <p:cNvPr id="5" name="Content Placeholder 2"/>
          <p:cNvSpPr>
            <a:spLocks noGrp="1"/>
          </p:cNvSpPr>
          <p:nvPr>
            <p:ph sz="half" idx="10" hasCustomPrompt="1"/>
          </p:nvPr>
        </p:nvSpPr>
        <p:spPr>
          <a:xfrm>
            <a:off x="4666829" y="1811867"/>
            <a:ext cx="4172372" cy="4572000"/>
          </a:xfrm>
        </p:spPr>
        <p:txBody>
          <a:bodyPr/>
          <a:lstStyle>
            <a:lvl1pPr>
              <a:defRPr/>
            </a:lvl1pPr>
            <a:lvl2pPr>
              <a:defRPr/>
            </a:lvl2pPr>
            <a:lvl3pPr>
              <a:defRPr/>
            </a:lvl3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cxnSp>
        <p:nvCxnSpPr>
          <p:cNvPr id="6" name="Straight Connector 5"/>
          <p:cNvCxnSpPr/>
          <p:nvPr userDrawn="1"/>
        </p:nvCxnSpPr>
        <p:spPr bwMode="auto">
          <a:xfrm flipH="1">
            <a:off x="355601" y="1462617"/>
            <a:ext cx="8788399" cy="0"/>
          </a:xfrm>
          <a:prstGeom prst="line">
            <a:avLst/>
          </a:prstGeom>
          <a:solidFill>
            <a:schemeClr val="accent1"/>
          </a:solidFill>
          <a:ln w="127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938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51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317" y="333916"/>
            <a:ext cx="5214616" cy="1020427"/>
          </a:xfrm>
          <a:prstGeom prst="rect">
            <a:avLst/>
          </a:prstGeom>
        </p:spPr>
        <p:txBody>
          <a:bodyPr vert="horz" lIns="91440" tIns="45720" rIns="91440" bIns="45720" rtlCol="0" anchor="ctr">
            <a:normAutofit/>
          </a:bodyPr>
          <a:lstStyle/>
          <a:p>
            <a:r>
              <a:rPr lang="de-DE" dirty="0"/>
              <a:t>Title</a:t>
            </a:r>
            <a:endParaRPr lang="en-US" dirty="0"/>
          </a:p>
        </p:txBody>
      </p:sp>
      <p:sp>
        <p:nvSpPr>
          <p:cNvPr id="3" name="Text Placeholder 2"/>
          <p:cNvSpPr>
            <a:spLocks noGrp="1"/>
          </p:cNvSpPr>
          <p:nvPr>
            <p:ph type="body" idx="1"/>
          </p:nvPr>
        </p:nvSpPr>
        <p:spPr>
          <a:xfrm>
            <a:off x="262468" y="1825625"/>
            <a:ext cx="8644465" cy="4351338"/>
          </a:xfrm>
          <a:prstGeom prst="rect">
            <a:avLst/>
          </a:prstGeom>
        </p:spPr>
        <p:txBody>
          <a:bodyPr vert="horz" lIns="91440" tIns="45720" rIns="91440" bIns="45720" rtlCol="0">
            <a:normAutofit/>
          </a:bodyPr>
          <a:lstStyle/>
          <a:p>
            <a:pPr lvl="0"/>
            <a:r>
              <a:rPr lang="de-DE" dirty="0"/>
              <a:t>Level 1</a:t>
            </a:r>
          </a:p>
          <a:p>
            <a:pPr lvl="1"/>
            <a:r>
              <a:rPr lang="de-DE" dirty="0"/>
              <a:t>Level 2</a:t>
            </a:r>
          </a:p>
          <a:p>
            <a:pPr lvl="2"/>
            <a:r>
              <a:rPr lang="de-DE" dirty="0"/>
              <a:t>Level 3</a:t>
            </a:r>
          </a:p>
        </p:txBody>
      </p:sp>
      <p:sp>
        <p:nvSpPr>
          <p:cNvPr id="8" name="Rechteck 7"/>
          <p:cNvSpPr/>
          <p:nvPr/>
        </p:nvSpPr>
        <p:spPr bwMode="auto">
          <a:xfrm rot="10800000">
            <a:off x="5163" y="6539970"/>
            <a:ext cx="9149953" cy="314224"/>
          </a:xfrm>
          <a:prstGeom prst="rect">
            <a:avLst/>
          </a:prstGeom>
          <a:gradFill>
            <a:gsLst>
              <a:gs pos="99351">
                <a:schemeClr val="bg1"/>
              </a:gs>
              <a:gs pos="12000">
                <a:srgbClr val="4AA0B1"/>
              </a:gs>
              <a:gs pos="32000">
                <a:schemeClr val="bg2">
                  <a:lumMod val="85000"/>
                </a:schemeClr>
              </a:gs>
            </a:gsLst>
            <a:lin ang="5400000" scaled="1"/>
          </a:gra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en-GB" sz="1050" dirty="0">
              <a:solidFill>
                <a:prstClr val="black"/>
              </a:solidFill>
              <a:latin typeface="Arial" charset="0"/>
            </a:endParaRPr>
          </a:p>
        </p:txBody>
      </p:sp>
      <p:grpSp>
        <p:nvGrpSpPr>
          <p:cNvPr id="15" name="Gruppieren 14"/>
          <p:cNvGrpSpPr/>
          <p:nvPr/>
        </p:nvGrpSpPr>
        <p:grpSpPr>
          <a:xfrm>
            <a:off x="17864" y="6539970"/>
            <a:ext cx="8499591" cy="546505"/>
            <a:chOff x="116871" y="6641091"/>
            <a:chExt cx="5091962" cy="334328"/>
          </a:xfrm>
        </p:grpSpPr>
        <p:pic>
          <p:nvPicPr>
            <p:cNvPr id="16" name="Grafi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6871" y="6641091"/>
              <a:ext cx="286959" cy="194170"/>
            </a:xfrm>
            <a:prstGeom prst="rect">
              <a:avLst/>
            </a:prstGeom>
          </p:spPr>
        </p:pic>
        <p:sp>
          <p:nvSpPr>
            <p:cNvPr id="17" name="Textfeld 16"/>
            <p:cNvSpPr txBox="1"/>
            <p:nvPr userDrawn="1"/>
          </p:nvSpPr>
          <p:spPr>
            <a:xfrm>
              <a:off x="403830" y="6641091"/>
              <a:ext cx="4805003" cy="334328"/>
            </a:xfrm>
            <a:prstGeom prst="rect">
              <a:avLst/>
            </a:prstGeom>
            <a:noFill/>
          </p:spPr>
          <p:txBody>
            <a:bodyPr wrap="square" rtlCol="0">
              <a:spAutoFit/>
            </a:bodyPr>
            <a:lstStyle/>
            <a:p>
              <a:pPr>
                <a:defRPr/>
              </a:pPr>
              <a:r>
                <a:rPr lang="en-GB" sz="900" dirty="0">
                  <a:solidFill>
                    <a:prstClr val="black"/>
                  </a:solidFill>
                  <a:latin typeface="Interstate-Regular" panose="02000603020000020004" pitchFamily="2" charset="0"/>
                </a:rPr>
                <a:t>This project has received funding from the Euratom research and training programme 2014-2018 under grant agreement No 662287.</a:t>
              </a:r>
              <a:endParaRPr lang="en-GB" sz="500" dirty="0">
                <a:solidFill>
                  <a:prstClr val="black">
                    <a:tint val="75000"/>
                  </a:prstClr>
                </a:solidFill>
              </a:endParaRPr>
            </a:p>
          </p:txBody>
        </p:sp>
      </p:grpSp>
      <p:pic>
        <p:nvPicPr>
          <p:cNvPr id="14" name="Picture 13"/>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62531" y="241258"/>
            <a:ext cx="1829786" cy="996734"/>
          </a:xfrm>
          <a:prstGeom prst="rect">
            <a:avLst/>
          </a:prstGeom>
          <a:noFill/>
          <a:ln>
            <a:noFill/>
          </a:ln>
        </p:spPr>
      </p:pic>
      <p:sp>
        <p:nvSpPr>
          <p:cNvPr id="18" name="Rechteck 7"/>
          <p:cNvSpPr/>
          <p:nvPr userDrawn="1"/>
        </p:nvSpPr>
        <p:spPr bwMode="auto">
          <a:xfrm rot="10800000" flipV="1">
            <a:off x="-5953" y="-6806"/>
            <a:ext cx="9149953" cy="256604"/>
          </a:xfrm>
          <a:prstGeom prst="rect">
            <a:avLst/>
          </a:prstGeom>
          <a:gradFill>
            <a:gsLst>
              <a:gs pos="99351">
                <a:schemeClr val="bg1"/>
              </a:gs>
              <a:gs pos="12000">
                <a:srgbClr val="4AA0B1"/>
              </a:gs>
              <a:gs pos="32000">
                <a:schemeClr val="bg2">
                  <a:lumMod val="85000"/>
                </a:schemeClr>
              </a:gs>
            </a:gsLst>
            <a:lin ang="5400000" scaled="1"/>
          </a:gra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en-GB" sz="1050" dirty="0">
              <a:solidFill>
                <a:prstClr val="black"/>
              </a:solidFill>
              <a:latin typeface="Arial" charset="0"/>
            </a:endParaRPr>
          </a:p>
        </p:txBody>
      </p:sp>
      <p:pic>
        <p:nvPicPr>
          <p:cNvPr id="19" name="Grafik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262248"/>
            <a:ext cx="1920866" cy="701116"/>
          </a:xfrm>
          <a:prstGeom prst="rect">
            <a:avLst/>
          </a:prstGeom>
        </p:spPr>
      </p:pic>
    </p:spTree>
    <p:extLst>
      <p:ext uri="{BB962C8B-B14F-4D97-AF65-F5344CB8AC3E}">
        <p14:creationId xmlns:p14="http://schemas.microsoft.com/office/powerpoint/2010/main" val="6025901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hf sldNum="0" hdr="0" ftr="0" dt="0"/>
  <p:txStyles>
    <p:titleStyle>
      <a:lvl1pPr algn="r" defTabSz="685800" rtl="0" eaLnBrk="1" latinLnBrk="0" hangingPunct="1">
        <a:lnSpc>
          <a:spcPct val="90000"/>
        </a:lnSpc>
        <a:spcBef>
          <a:spcPct val="0"/>
        </a:spcBef>
        <a:buNone/>
        <a:defRPr sz="2400" b="1" kern="1200">
          <a:solidFill>
            <a:srgbClr val="4AA0B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tags" Target="../tags/tag3.xml"/><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tags" Target="../tags/tag2.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tags" Target="../tags/tag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notesSlide" Target="../notesSlides/notesSlide1.xm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slideLayout" Target="../slideLayouts/slideLayout2.xml"/><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801" y="2293514"/>
            <a:ext cx="7772400" cy="1769771"/>
          </a:xfrm>
        </p:spPr>
        <p:txBody>
          <a:bodyPr>
            <a:normAutofit fontScale="90000"/>
          </a:bodyPr>
          <a:lstStyle/>
          <a:p>
            <a:pPr>
              <a:spcBef>
                <a:spcPts val="750"/>
              </a:spcBef>
            </a:pPr>
            <a:r>
              <a:rPr lang="en-GB" sz="3200" dirty="0"/>
              <a:t> </a:t>
            </a:r>
            <a:r>
              <a:rPr lang="en-GB" sz="3600" dirty="0"/>
              <a:t>ENGAGE final workshop</a:t>
            </a:r>
            <a:br>
              <a:rPr lang="en-GB" sz="3200" dirty="0"/>
            </a:br>
            <a:r>
              <a:rPr lang="sl-SI" sz="2700" b="0" dirty="0">
                <a:solidFill>
                  <a:prstClr val="black"/>
                </a:solidFill>
                <a:latin typeface="Calibri"/>
                <a:ea typeface="+mn-ea"/>
                <a:cs typeface="+mn-cs"/>
              </a:rPr>
              <a:t>1</a:t>
            </a:r>
            <a:r>
              <a:rPr lang="it-IT" sz="2700" b="0" dirty="0">
                <a:solidFill>
                  <a:prstClr val="black"/>
                </a:solidFill>
                <a:latin typeface="Calibri"/>
                <a:ea typeface="+mn-ea"/>
                <a:cs typeface="+mn-cs"/>
              </a:rPr>
              <a:t>1</a:t>
            </a:r>
            <a:r>
              <a:rPr lang="nl-BE" sz="2700" b="0" dirty="0">
                <a:solidFill>
                  <a:prstClr val="black"/>
                </a:solidFill>
                <a:latin typeface="Calibri"/>
                <a:ea typeface="+mn-ea"/>
                <a:cs typeface="+mn-cs"/>
              </a:rPr>
              <a:t>-</a:t>
            </a:r>
            <a:r>
              <a:rPr lang="sl-SI" sz="2700" b="0" dirty="0">
                <a:solidFill>
                  <a:prstClr val="black"/>
                </a:solidFill>
                <a:latin typeface="Calibri"/>
                <a:ea typeface="+mn-ea"/>
                <a:cs typeface="+mn-cs"/>
              </a:rPr>
              <a:t>13</a:t>
            </a:r>
            <a:r>
              <a:rPr lang="nl-BE" sz="2700" b="0" dirty="0">
                <a:solidFill>
                  <a:prstClr val="black"/>
                </a:solidFill>
                <a:latin typeface="Calibri"/>
                <a:ea typeface="+mn-ea"/>
                <a:cs typeface="+mn-cs"/>
              </a:rPr>
              <a:t> </a:t>
            </a:r>
            <a:r>
              <a:rPr lang="it-IT" sz="2700" b="0" dirty="0" err="1">
                <a:solidFill>
                  <a:prstClr val="black"/>
                </a:solidFill>
                <a:latin typeface="Calibri"/>
                <a:ea typeface="+mn-ea"/>
                <a:cs typeface="+mn-cs"/>
              </a:rPr>
              <a:t>September</a:t>
            </a:r>
            <a:r>
              <a:rPr lang="nl-BE" sz="2700" b="0" dirty="0">
                <a:solidFill>
                  <a:prstClr val="black"/>
                </a:solidFill>
                <a:latin typeface="Calibri"/>
                <a:ea typeface="+mn-ea"/>
                <a:cs typeface="+mn-cs"/>
              </a:rPr>
              <a:t> 201</a:t>
            </a:r>
            <a:r>
              <a:rPr lang="it-IT" sz="2700" b="0" dirty="0">
                <a:solidFill>
                  <a:prstClr val="black"/>
                </a:solidFill>
                <a:latin typeface="Calibri"/>
                <a:ea typeface="+mn-ea"/>
                <a:cs typeface="+mn-cs"/>
              </a:rPr>
              <a:t>9</a:t>
            </a:r>
            <a:br>
              <a:rPr lang="it-IT" sz="2700" b="0" dirty="0">
                <a:solidFill>
                  <a:prstClr val="black"/>
                </a:solidFill>
                <a:latin typeface="Calibri"/>
                <a:ea typeface="+mn-ea"/>
                <a:cs typeface="+mn-cs"/>
              </a:rPr>
            </a:br>
            <a:r>
              <a:rPr lang="it-IT" sz="2700" b="0" dirty="0">
                <a:solidFill>
                  <a:prstClr val="black"/>
                </a:solidFill>
                <a:latin typeface="Calibri"/>
                <a:ea typeface="+mn-ea"/>
                <a:cs typeface="+mn-cs"/>
              </a:rPr>
              <a:t>Bratislava, </a:t>
            </a:r>
            <a:r>
              <a:rPr lang="it-IT" sz="2700" b="0" dirty="0" err="1">
                <a:solidFill>
                  <a:prstClr val="black"/>
                </a:solidFill>
                <a:latin typeface="Calibri"/>
                <a:ea typeface="+mn-ea"/>
                <a:cs typeface="+mn-cs"/>
              </a:rPr>
              <a:t>Slovak</a:t>
            </a:r>
            <a:r>
              <a:rPr lang="it-IT" sz="2700" b="0" dirty="0">
                <a:solidFill>
                  <a:prstClr val="black"/>
                </a:solidFill>
                <a:latin typeface="Calibri"/>
                <a:ea typeface="+mn-ea"/>
                <a:cs typeface="+mn-cs"/>
              </a:rPr>
              <a:t> Republic</a:t>
            </a:r>
            <a:br>
              <a:rPr lang="it-IT" sz="2700" b="0" dirty="0">
                <a:solidFill>
                  <a:prstClr val="black"/>
                </a:solidFill>
                <a:latin typeface="Calibri"/>
                <a:ea typeface="+mn-ea"/>
                <a:cs typeface="+mn-cs"/>
              </a:rPr>
            </a:br>
            <a:br>
              <a:rPr lang="it-IT" sz="2000" b="0" dirty="0">
                <a:solidFill>
                  <a:prstClr val="black"/>
                </a:solidFill>
                <a:latin typeface="Calibri"/>
                <a:ea typeface="+mn-ea"/>
                <a:cs typeface="+mn-cs"/>
              </a:rPr>
            </a:br>
            <a:br>
              <a:rPr lang="nl-BE" sz="1800" b="0" dirty="0">
                <a:solidFill>
                  <a:prstClr val="black"/>
                </a:solidFill>
                <a:latin typeface="Calibri"/>
                <a:ea typeface="+mn-ea"/>
                <a:cs typeface="+mn-cs"/>
              </a:rPr>
            </a:br>
            <a:r>
              <a:rPr lang="nl-BE" sz="2700" b="0" dirty="0">
                <a:solidFill>
                  <a:prstClr val="black"/>
                </a:solidFill>
                <a:latin typeface="Calibri"/>
                <a:ea typeface="+mn-ea"/>
                <a:cs typeface="+mn-cs"/>
              </a:rPr>
              <a:t>OVERVIEW OF CONTEXT, WORKING METHODOLOGY, STUDIES, FINDINGS</a:t>
            </a:r>
            <a:br>
              <a:rPr lang="nl-BE" sz="2700" b="0" dirty="0">
                <a:solidFill>
                  <a:prstClr val="black"/>
                </a:solidFill>
                <a:latin typeface="Calibri"/>
                <a:ea typeface="+mn-ea"/>
                <a:cs typeface="+mn-cs"/>
              </a:rPr>
            </a:br>
            <a:endParaRPr lang="en-GB" sz="2700" dirty="0"/>
          </a:p>
        </p:txBody>
      </p:sp>
      <p:sp>
        <p:nvSpPr>
          <p:cNvPr id="3" name="Subtitle 2"/>
          <p:cNvSpPr>
            <a:spLocks noGrp="1"/>
          </p:cNvSpPr>
          <p:nvPr>
            <p:ph type="subTitle" idx="1"/>
          </p:nvPr>
        </p:nvSpPr>
        <p:spPr>
          <a:xfrm>
            <a:off x="847802" y="4392818"/>
            <a:ext cx="7246398" cy="1209491"/>
          </a:xfrm>
        </p:spPr>
        <p:txBody>
          <a:bodyPr>
            <a:normAutofit/>
          </a:bodyPr>
          <a:lstStyle/>
          <a:p>
            <a:r>
              <a:rPr lang="en-GB" sz="2400" b="1" dirty="0"/>
              <a:t>Medical exposures to ionizing radiation  </a:t>
            </a:r>
          </a:p>
          <a:p>
            <a:r>
              <a:rPr lang="en-GB" sz="2000" dirty="0"/>
              <a:t>Marie Claire Cantone, UMIL </a:t>
            </a:r>
          </a:p>
        </p:txBody>
      </p:sp>
    </p:spTree>
    <p:extLst>
      <p:ext uri="{BB962C8B-B14F-4D97-AF65-F5344CB8AC3E}">
        <p14:creationId xmlns:p14="http://schemas.microsoft.com/office/powerpoint/2010/main" val="272847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BCFFCE-99B4-401A-8C06-DC5F2839028A}"/>
              </a:ext>
            </a:extLst>
          </p:cNvPr>
          <p:cNvSpPr>
            <a:spLocks noGrp="1"/>
          </p:cNvSpPr>
          <p:nvPr>
            <p:ph idx="1"/>
          </p:nvPr>
        </p:nvSpPr>
        <p:spPr>
          <a:xfrm>
            <a:off x="461865" y="1680442"/>
            <a:ext cx="8470641" cy="4229399"/>
          </a:xfrm>
        </p:spPr>
        <p:txBody>
          <a:bodyPr>
            <a:normAutofit fontScale="77500" lnSpcReduction="20000"/>
          </a:bodyPr>
          <a:lstStyle/>
          <a:p>
            <a:pPr algn="just"/>
            <a:r>
              <a:rPr lang="en-GB" sz="2900" dirty="0"/>
              <a:t>Overall, </a:t>
            </a:r>
            <a:r>
              <a:rPr lang="en-GB" sz="2900" u="sng" dirty="0">
                <a:solidFill>
                  <a:srgbClr val="4AA0B1"/>
                </a:solidFill>
              </a:rPr>
              <a:t>both instrumental </a:t>
            </a:r>
            <a:r>
              <a:rPr lang="en-GB" sz="2900" dirty="0"/>
              <a:t>(</a:t>
            </a:r>
            <a:r>
              <a:rPr lang="en-GB" sz="2900" u="sng" dirty="0"/>
              <a:t>stakeholder engagement as a means in optimization processes</a:t>
            </a:r>
            <a:r>
              <a:rPr lang="en-GB" sz="2900" dirty="0"/>
              <a:t>) </a:t>
            </a:r>
            <a:r>
              <a:rPr lang="en-GB" sz="2900" u="sng" dirty="0">
                <a:solidFill>
                  <a:srgbClr val="4AA0B1"/>
                </a:solidFill>
              </a:rPr>
              <a:t>and normative</a:t>
            </a:r>
            <a:r>
              <a:rPr lang="en-GB" sz="2900" dirty="0">
                <a:solidFill>
                  <a:srgbClr val="4AA0B1"/>
                </a:solidFill>
              </a:rPr>
              <a:t> </a:t>
            </a:r>
            <a:r>
              <a:rPr lang="en-GB" sz="2900" dirty="0"/>
              <a:t>(</a:t>
            </a:r>
            <a:r>
              <a:rPr lang="en-GB" sz="2900" u="sng" dirty="0"/>
              <a:t>stakeholder engagement as the right thing to do</a:t>
            </a:r>
            <a:r>
              <a:rPr lang="en-GB" sz="2900" dirty="0"/>
              <a:t>) rationales for stakeholder engagement were identified in the discussions.</a:t>
            </a:r>
          </a:p>
          <a:p>
            <a:pPr algn="just"/>
            <a:r>
              <a:rPr lang="en-GB" sz="2900" u="sng" dirty="0">
                <a:solidFill>
                  <a:srgbClr val="4AA0B1"/>
                </a:solidFill>
              </a:rPr>
              <a:t>Main challenges </a:t>
            </a:r>
            <a:r>
              <a:rPr lang="en-GB" sz="2900" dirty="0"/>
              <a:t>in engaging stakeholders were according to our respondents </a:t>
            </a:r>
            <a:r>
              <a:rPr lang="en-GB" sz="2900" u="sng" dirty="0">
                <a:solidFill>
                  <a:srgbClr val="4AA0B1"/>
                </a:solidFill>
              </a:rPr>
              <a:t>the search for a common language</a:t>
            </a:r>
            <a:r>
              <a:rPr lang="en-GB" sz="2900" dirty="0"/>
              <a:t>, or a common </a:t>
            </a:r>
            <a:r>
              <a:rPr lang="en-GB" sz="2900" u="sng" dirty="0">
                <a:solidFill>
                  <a:srgbClr val="4AA0B1"/>
                </a:solidFill>
              </a:rPr>
              <a:t>ground of understanding</a:t>
            </a:r>
            <a:r>
              <a:rPr lang="en-GB" sz="2900" dirty="0"/>
              <a:t> which needs to be established when meaningful discussion should take place. </a:t>
            </a:r>
          </a:p>
          <a:p>
            <a:pPr algn="just"/>
            <a:r>
              <a:rPr lang="en-GB" sz="2900" u="sng" dirty="0">
                <a:solidFill>
                  <a:srgbClr val="4AA0B1"/>
                </a:solidFill>
              </a:rPr>
              <a:t>A lack of equal recognition among different stakeholders </a:t>
            </a:r>
            <a:r>
              <a:rPr lang="en-GB" sz="2900" dirty="0"/>
              <a:t>was also mentioned, this being due to the position of different stakeholders in the process. </a:t>
            </a:r>
          </a:p>
          <a:p>
            <a:pPr algn="just"/>
            <a:r>
              <a:rPr lang="en-GB" sz="2900" u="sng" dirty="0">
                <a:solidFill>
                  <a:srgbClr val="4AA0B1"/>
                </a:solidFill>
              </a:rPr>
              <a:t>Time constrains </a:t>
            </a:r>
            <a:r>
              <a:rPr lang="en-GB" sz="2900" dirty="0"/>
              <a:t>were also seen as a challenge in order to provide for meaningful stakeholder engagement.</a:t>
            </a:r>
            <a:endParaRPr lang="it-IT" sz="2900" dirty="0"/>
          </a:p>
          <a:p>
            <a:endParaRPr lang="it-IT" dirty="0"/>
          </a:p>
          <a:p>
            <a:endParaRPr lang="it-IT" dirty="0"/>
          </a:p>
          <a:p>
            <a:endParaRPr lang="it-IT" dirty="0"/>
          </a:p>
        </p:txBody>
      </p:sp>
      <p:sp>
        <p:nvSpPr>
          <p:cNvPr id="5" name="Titolo 1">
            <a:extLst>
              <a:ext uri="{FF2B5EF4-FFF2-40B4-BE49-F238E27FC236}">
                <a16:creationId xmlns:a16="http://schemas.microsoft.com/office/drawing/2014/main" id="{98826C30-2BA3-4A5B-8738-C152986D6525}"/>
              </a:ext>
            </a:extLst>
          </p:cNvPr>
          <p:cNvSpPr txBox="1">
            <a:spLocks/>
          </p:cNvSpPr>
          <p:nvPr/>
        </p:nvSpPr>
        <p:spPr>
          <a:xfrm>
            <a:off x="5063411" y="518389"/>
            <a:ext cx="3818639" cy="740312"/>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2800" b="1" kern="1200">
                <a:solidFill>
                  <a:srgbClr val="4AA0B1"/>
                </a:solidFill>
                <a:latin typeface="+mj-lt"/>
                <a:ea typeface="+mj-ea"/>
                <a:cs typeface="+mj-cs"/>
              </a:defRPr>
            </a:lvl1pPr>
          </a:lstStyle>
          <a:p>
            <a:pPr fontAlgn="auto">
              <a:spcAft>
                <a:spcPts val="0"/>
              </a:spcAft>
            </a:pPr>
            <a:r>
              <a:rPr lang="en-US" sz="2200" dirty="0"/>
              <a:t>Interviews with international      actors in the field of </a:t>
            </a:r>
          </a:p>
          <a:p>
            <a:pPr fontAlgn="auto">
              <a:spcAft>
                <a:spcPts val="0"/>
              </a:spcAft>
            </a:pPr>
            <a:r>
              <a:rPr lang="en-US" sz="2200" dirty="0"/>
              <a:t>medical exposures</a:t>
            </a:r>
            <a:endParaRPr lang="it-IT" sz="2200" dirty="0"/>
          </a:p>
        </p:txBody>
      </p:sp>
    </p:spTree>
    <p:extLst>
      <p:ext uri="{BB962C8B-B14F-4D97-AF65-F5344CB8AC3E}">
        <p14:creationId xmlns:p14="http://schemas.microsoft.com/office/powerpoint/2010/main" val="7249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1698739B-43A2-425D-884A-74340A055204}"/>
              </a:ext>
            </a:extLst>
          </p:cNvPr>
          <p:cNvSpPr/>
          <p:nvPr/>
        </p:nvSpPr>
        <p:spPr>
          <a:xfrm>
            <a:off x="0" y="1468020"/>
            <a:ext cx="9143999" cy="5162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FD004812-E21F-4377-97A8-859F481158A2}"/>
              </a:ext>
            </a:extLst>
          </p:cNvPr>
          <p:cNvSpPr/>
          <p:nvPr/>
        </p:nvSpPr>
        <p:spPr>
          <a:xfrm>
            <a:off x="1796534" y="3435759"/>
            <a:ext cx="211494" cy="2363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87D091B5-4BEA-470A-AABF-E3653BFC83E5}"/>
              </a:ext>
            </a:extLst>
          </p:cNvPr>
          <p:cNvSpPr/>
          <p:nvPr/>
        </p:nvSpPr>
        <p:spPr>
          <a:xfrm>
            <a:off x="6296218" y="3942450"/>
            <a:ext cx="211494" cy="2363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92A1773C-5127-4B98-A7AF-C0566A7A4E5C}"/>
              </a:ext>
            </a:extLst>
          </p:cNvPr>
          <p:cNvSpPr/>
          <p:nvPr/>
        </p:nvSpPr>
        <p:spPr>
          <a:xfrm>
            <a:off x="2302716" y="2113027"/>
            <a:ext cx="211494" cy="2363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Ovale 2">
            <a:extLst>
              <a:ext uri="{FF2B5EF4-FFF2-40B4-BE49-F238E27FC236}">
                <a16:creationId xmlns:a16="http://schemas.microsoft.com/office/drawing/2014/main" id="{39BDF0C1-1AC8-450F-8033-5FF43C9095F1}"/>
              </a:ext>
            </a:extLst>
          </p:cNvPr>
          <p:cNvSpPr/>
          <p:nvPr/>
        </p:nvSpPr>
        <p:spPr>
          <a:xfrm>
            <a:off x="3010677" y="2608817"/>
            <a:ext cx="211494" cy="2363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9FC93971-3C09-4956-824D-2B39EB64F5CA}"/>
              </a:ext>
            </a:extLst>
          </p:cNvPr>
          <p:cNvSpPr>
            <a:spLocks noGrp="1"/>
          </p:cNvSpPr>
          <p:nvPr>
            <p:ph type="title"/>
          </p:nvPr>
        </p:nvSpPr>
        <p:spPr/>
        <p:txBody>
          <a:bodyPr>
            <a:normAutofit/>
          </a:bodyPr>
          <a:lstStyle/>
          <a:p>
            <a:r>
              <a:rPr lang="it-IT" sz="2200" dirty="0"/>
              <a:t>Analysis of </a:t>
            </a:r>
            <a:r>
              <a:rPr lang="it-IT" sz="2200" dirty="0" err="1"/>
              <a:t>relevant</a:t>
            </a:r>
            <a:r>
              <a:rPr lang="it-IT" sz="2200" dirty="0"/>
              <a:t> national </a:t>
            </a:r>
            <a:r>
              <a:rPr lang="it-IT" sz="2200" dirty="0" err="1"/>
              <a:t>documents</a:t>
            </a:r>
            <a:endParaRPr lang="it-IT" sz="2200" dirty="0"/>
          </a:p>
        </p:txBody>
      </p:sp>
      <p:sp>
        <p:nvSpPr>
          <p:cNvPr id="5" name="Segnaposto contenuto 4">
            <a:extLst>
              <a:ext uri="{FF2B5EF4-FFF2-40B4-BE49-F238E27FC236}">
                <a16:creationId xmlns:a16="http://schemas.microsoft.com/office/drawing/2014/main" id="{EB69B772-F69F-4CCC-B39D-4E977A46212E}"/>
              </a:ext>
            </a:extLst>
          </p:cNvPr>
          <p:cNvSpPr>
            <a:spLocks noGrp="1"/>
          </p:cNvSpPr>
          <p:nvPr>
            <p:ph idx="1"/>
          </p:nvPr>
        </p:nvSpPr>
        <p:spPr>
          <a:xfrm>
            <a:off x="380999" y="1596737"/>
            <a:ext cx="8451981" cy="5052336"/>
          </a:xfrm>
        </p:spPr>
        <p:txBody>
          <a:bodyPr>
            <a:normAutofit fontScale="62500" lnSpcReduction="20000"/>
          </a:bodyPr>
          <a:lstStyle/>
          <a:p>
            <a:pPr marL="0" indent="0">
              <a:buNone/>
            </a:pPr>
            <a:r>
              <a:rPr lang="de-DE" sz="3200" dirty="0"/>
              <a:t>As relevant </a:t>
            </a:r>
            <a:r>
              <a:rPr lang="de-DE" sz="3200" dirty="0">
                <a:solidFill>
                  <a:srgbClr val="007DC3"/>
                </a:solidFill>
              </a:rPr>
              <a:t>national</a:t>
            </a:r>
            <a:r>
              <a:rPr lang="de-DE" sz="3200" dirty="0"/>
              <a:t> </a:t>
            </a:r>
            <a:r>
              <a:rPr lang="de-DE" sz="3200" dirty="0" err="1"/>
              <a:t>requirements</a:t>
            </a:r>
            <a:r>
              <a:rPr lang="de-DE" sz="3200" dirty="0"/>
              <a:t> </a:t>
            </a:r>
            <a:r>
              <a:rPr lang="de-DE" sz="3200" dirty="0" err="1"/>
              <a:t>were</a:t>
            </a:r>
            <a:r>
              <a:rPr lang="de-DE" sz="3200" dirty="0"/>
              <a:t> </a:t>
            </a:r>
            <a:r>
              <a:rPr lang="de-DE" sz="3200" dirty="0" err="1"/>
              <a:t>identified</a:t>
            </a:r>
            <a:r>
              <a:rPr lang="de-DE" sz="3200" dirty="0"/>
              <a:t>:</a:t>
            </a:r>
          </a:p>
          <a:p>
            <a:pPr marL="0" indent="0">
              <a:buNone/>
            </a:pPr>
            <a:endParaRPr lang="it-IT" sz="600" dirty="0"/>
          </a:p>
          <a:p>
            <a:pPr lvl="0" algn="just"/>
            <a:r>
              <a:rPr lang="en-GB" sz="3200" dirty="0"/>
              <a:t>For </a:t>
            </a:r>
            <a:r>
              <a:rPr lang="en-GB" sz="3200" b="1" u="sng" dirty="0">
                <a:solidFill>
                  <a:srgbClr val="4AA0B1"/>
                </a:solidFill>
              </a:rPr>
              <a:t>Germany</a:t>
            </a:r>
            <a:r>
              <a:rPr lang="en-GB" sz="3200" b="1" dirty="0"/>
              <a:t>:</a:t>
            </a:r>
            <a:r>
              <a:rPr lang="en-GB" sz="3200" b="1" dirty="0">
                <a:solidFill>
                  <a:srgbClr val="4AA0B1"/>
                </a:solidFill>
              </a:rPr>
              <a:t>  </a:t>
            </a:r>
            <a:r>
              <a:rPr lang="en-GB" sz="3200" dirty="0"/>
              <a:t>1  </a:t>
            </a:r>
            <a:r>
              <a:rPr lang="en-GB" sz="3200" dirty="0" err="1"/>
              <a:t>Gesetz</a:t>
            </a:r>
            <a:r>
              <a:rPr lang="en-GB" sz="3200" dirty="0"/>
              <a:t> </a:t>
            </a:r>
            <a:r>
              <a:rPr lang="en-GB" sz="3200" dirty="0" err="1"/>
              <a:t>zur</a:t>
            </a:r>
            <a:r>
              <a:rPr lang="en-GB" sz="3200" dirty="0"/>
              <a:t> </a:t>
            </a:r>
            <a:r>
              <a:rPr lang="en-GB" sz="3200" dirty="0" err="1"/>
              <a:t>Verbesserung</a:t>
            </a:r>
            <a:r>
              <a:rPr lang="en-GB" sz="3200" dirty="0"/>
              <a:t> der </a:t>
            </a:r>
            <a:r>
              <a:rPr lang="en-GB" sz="3200" dirty="0" err="1"/>
              <a:t>Rechte</a:t>
            </a:r>
            <a:r>
              <a:rPr lang="en-GB" sz="3200" dirty="0"/>
              <a:t> von </a:t>
            </a:r>
            <a:r>
              <a:rPr lang="en-GB" sz="3200" dirty="0" err="1"/>
              <a:t>Patientinnen</a:t>
            </a:r>
            <a:r>
              <a:rPr lang="en-GB" sz="3200" dirty="0"/>
              <a:t> und </a:t>
            </a:r>
            <a:r>
              <a:rPr lang="en-GB" sz="3200" dirty="0" err="1"/>
              <a:t>Patienten</a:t>
            </a:r>
            <a:r>
              <a:rPr lang="en-GB" sz="3200" dirty="0"/>
              <a:t>, by 20th February 2013 (not official translation: “Act to improve rights for patients”.   2  </a:t>
            </a:r>
            <a:r>
              <a:rPr lang="en-GB" sz="3200" dirty="0" err="1"/>
              <a:t>Gesetz</a:t>
            </a:r>
            <a:r>
              <a:rPr lang="en-GB" sz="3200" dirty="0"/>
              <a:t> </a:t>
            </a:r>
            <a:r>
              <a:rPr lang="en-GB" sz="3200" dirty="0" err="1"/>
              <a:t>zur</a:t>
            </a:r>
            <a:r>
              <a:rPr lang="en-GB" sz="3200" dirty="0"/>
              <a:t> </a:t>
            </a:r>
            <a:r>
              <a:rPr lang="en-GB" sz="3200" dirty="0" err="1"/>
              <a:t>Neuordnung</a:t>
            </a:r>
            <a:r>
              <a:rPr lang="en-GB" sz="3200" dirty="0"/>
              <a:t> des </a:t>
            </a:r>
            <a:r>
              <a:rPr lang="en-GB" sz="3200" dirty="0" err="1"/>
              <a:t>Rechts</a:t>
            </a:r>
            <a:r>
              <a:rPr lang="en-GB" sz="3200" dirty="0"/>
              <a:t> </a:t>
            </a:r>
            <a:r>
              <a:rPr lang="en-GB" sz="3200" dirty="0" err="1"/>
              <a:t>zum</a:t>
            </a:r>
            <a:r>
              <a:rPr lang="en-GB" sz="3200" dirty="0"/>
              <a:t> Schutz </a:t>
            </a:r>
            <a:r>
              <a:rPr lang="en-GB" sz="3200" dirty="0" err="1"/>
              <a:t>vor</a:t>
            </a:r>
            <a:r>
              <a:rPr lang="en-GB" sz="3200" dirty="0"/>
              <a:t> der </a:t>
            </a:r>
            <a:r>
              <a:rPr lang="en-GB" sz="3200" dirty="0" err="1"/>
              <a:t>schädlichen</a:t>
            </a:r>
            <a:r>
              <a:rPr lang="en-GB" sz="3200" dirty="0"/>
              <a:t> </a:t>
            </a:r>
            <a:r>
              <a:rPr lang="en-GB" sz="3200" dirty="0" err="1"/>
              <a:t>Wirkung</a:t>
            </a:r>
            <a:r>
              <a:rPr lang="en-GB" sz="3200" dirty="0"/>
              <a:t> </a:t>
            </a:r>
            <a:r>
              <a:rPr lang="en-GB" sz="3200" dirty="0" err="1"/>
              <a:t>ionisiere-nder</a:t>
            </a:r>
            <a:r>
              <a:rPr lang="en-GB" sz="3200" dirty="0"/>
              <a:t> </a:t>
            </a:r>
            <a:r>
              <a:rPr lang="en-GB" sz="3200" dirty="0" err="1"/>
              <a:t>Strahlung</a:t>
            </a:r>
            <a:r>
              <a:rPr lang="en-GB" sz="3200" dirty="0"/>
              <a:t>. National legislation, Germany (“New Radiation Protection Act”, Germany by 27</a:t>
            </a:r>
            <a:r>
              <a:rPr lang="en-GB" sz="3200" baseline="30000" dirty="0"/>
              <a:t>th</a:t>
            </a:r>
            <a:r>
              <a:rPr lang="en-GB" sz="3200" dirty="0"/>
              <a:t> June 2017;</a:t>
            </a:r>
            <a:endParaRPr lang="it-IT" sz="3200" dirty="0"/>
          </a:p>
          <a:p>
            <a:pPr lvl="0" algn="just"/>
            <a:r>
              <a:rPr lang="en-GB" sz="3200" dirty="0"/>
              <a:t>For </a:t>
            </a:r>
            <a:r>
              <a:rPr lang="en-GB" sz="3200" b="1" u="sng" dirty="0">
                <a:solidFill>
                  <a:srgbClr val="4AA0B1"/>
                </a:solidFill>
              </a:rPr>
              <a:t>Italy</a:t>
            </a:r>
            <a:r>
              <a:rPr lang="en-GB" sz="3200" dirty="0"/>
              <a:t>:  1  D. </a:t>
            </a:r>
            <a:r>
              <a:rPr lang="en-GB" sz="3200" dirty="0" err="1"/>
              <a:t>Lgs</a:t>
            </a:r>
            <a:r>
              <a:rPr lang="en-GB" sz="3200" dirty="0"/>
              <a:t>. 187/2000. Legislative Decree 187/2000. Implementation of Directive 97/43 EURATOM on health protection of persons against the dangers of ionising radiation via medical exposures.  2  ISISTAN 15/41, 2015 Operative indications for the optimization of radioprotection in </a:t>
            </a:r>
            <a:r>
              <a:rPr lang="en-GB" sz="3200" dirty="0" err="1"/>
              <a:t>interven-tional</a:t>
            </a:r>
            <a:r>
              <a:rPr lang="en-GB" sz="3200" dirty="0"/>
              <a:t> radiology procedures.</a:t>
            </a:r>
            <a:endParaRPr lang="it-IT" sz="3200" dirty="0"/>
          </a:p>
          <a:p>
            <a:pPr lvl="0" algn="just"/>
            <a:r>
              <a:rPr lang="en-GB" sz="3200" dirty="0"/>
              <a:t>For </a:t>
            </a:r>
            <a:r>
              <a:rPr lang="en-GB" sz="3200" b="1" u="sng" dirty="0">
                <a:solidFill>
                  <a:srgbClr val="4AA0B1"/>
                </a:solidFill>
              </a:rPr>
              <a:t>Slovenia</a:t>
            </a:r>
            <a:r>
              <a:rPr lang="en-GB" sz="3200" dirty="0"/>
              <a:t>: Ionising radiation protection and nuclear safety act (ZVISJV- 1), Off. Gaz. 76/2017 – Atomic Act.</a:t>
            </a:r>
            <a:endParaRPr lang="it-IT" sz="3200" dirty="0"/>
          </a:p>
          <a:p>
            <a:pPr lvl="0" algn="just"/>
            <a:r>
              <a:rPr lang="en-GB" sz="3200" dirty="0"/>
              <a:t>For </a:t>
            </a:r>
            <a:r>
              <a:rPr lang="en-GB" sz="3200" b="1" u="sng" dirty="0">
                <a:solidFill>
                  <a:srgbClr val="4AA0B1"/>
                </a:solidFill>
              </a:rPr>
              <a:t>Spain</a:t>
            </a:r>
            <a:r>
              <a:rPr lang="en-GB" sz="3200" dirty="0"/>
              <a:t>: The royal decree project on justification and optimization of the use of ionising radiations for the radiological protection of people on the occasion of medical expositions, 7/02/2018.</a:t>
            </a:r>
            <a:endParaRPr lang="it-IT" sz="3200" dirty="0"/>
          </a:p>
          <a:p>
            <a:endParaRPr lang="it-IT" dirty="0"/>
          </a:p>
        </p:txBody>
      </p:sp>
    </p:spTree>
    <p:extLst>
      <p:ext uri="{BB962C8B-B14F-4D97-AF65-F5344CB8AC3E}">
        <p14:creationId xmlns:p14="http://schemas.microsoft.com/office/powerpoint/2010/main" val="398653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F84C5F-FA19-48A1-8313-072C3C37329B}"/>
              </a:ext>
            </a:extLst>
          </p:cNvPr>
          <p:cNvSpPr>
            <a:spLocks noGrp="1"/>
          </p:cNvSpPr>
          <p:nvPr>
            <p:ph idx="1"/>
          </p:nvPr>
        </p:nvSpPr>
        <p:spPr>
          <a:xfrm>
            <a:off x="174171" y="1505818"/>
            <a:ext cx="8652587" cy="5352182"/>
          </a:xfrm>
        </p:spPr>
        <p:txBody>
          <a:bodyPr>
            <a:normAutofit fontScale="70000" lnSpcReduction="20000"/>
          </a:bodyPr>
          <a:lstStyle/>
          <a:p>
            <a:pPr algn="just"/>
            <a:r>
              <a:rPr lang="de-DE" sz="2900" u="sng" dirty="0">
                <a:solidFill>
                  <a:srgbClr val="4AA0B1"/>
                </a:solidFill>
              </a:rPr>
              <a:t>The </a:t>
            </a:r>
            <a:r>
              <a:rPr lang="de-DE" sz="2900" u="sng" dirty="0" err="1">
                <a:solidFill>
                  <a:srgbClr val="4AA0B1"/>
                </a:solidFill>
              </a:rPr>
              <a:t>transposition</a:t>
            </a:r>
            <a:r>
              <a:rPr lang="de-DE" sz="2900" u="sng" dirty="0">
                <a:solidFill>
                  <a:srgbClr val="4AA0B1"/>
                </a:solidFill>
              </a:rPr>
              <a:t> </a:t>
            </a:r>
            <a:r>
              <a:rPr lang="de-DE" sz="2900" dirty="0" err="1"/>
              <a:t>of</a:t>
            </a:r>
            <a:r>
              <a:rPr lang="de-DE" sz="2900" dirty="0"/>
              <a:t> </a:t>
            </a:r>
            <a:r>
              <a:rPr lang="de-DE" sz="2900" dirty="0" err="1"/>
              <a:t>the</a:t>
            </a:r>
            <a:r>
              <a:rPr lang="de-DE" sz="2900" dirty="0"/>
              <a:t> </a:t>
            </a:r>
            <a:r>
              <a:rPr lang="de-DE" sz="2900" dirty="0" err="1"/>
              <a:t>revised</a:t>
            </a:r>
            <a:r>
              <a:rPr lang="de-DE" sz="2900" dirty="0"/>
              <a:t> EURATOM BSS </a:t>
            </a:r>
            <a:r>
              <a:rPr lang="de-DE" sz="2900" dirty="0" err="1"/>
              <a:t>Directive</a:t>
            </a:r>
            <a:r>
              <a:rPr lang="de-DE" sz="2900" dirty="0"/>
              <a:t> </a:t>
            </a:r>
            <a:r>
              <a:rPr lang="de-DE" sz="2900" dirty="0" err="1"/>
              <a:t>is</a:t>
            </a:r>
            <a:r>
              <a:rPr lang="de-DE" sz="2900" dirty="0"/>
              <a:t> </a:t>
            </a:r>
            <a:r>
              <a:rPr lang="de-DE" sz="2900" dirty="0" err="1"/>
              <a:t>active</a:t>
            </a:r>
            <a:r>
              <a:rPr lang="de-DE" sz="2900" dirty="0"/>
              <a:t> </a:t>
            </a:r>
            <a:r>
              <a:rPr lang="de-DE" sz="2900" u="sng" dirty="0">
                <a:solidFill>
                  <a:srgbClr val="4AA0B1"/>
                </a:solidFill>
              </a:rPr>
              <a:t>in Germany and Slovenia</a:t>
            </a:r>
            <a:r>
              <a:rPr lang="de-DE" sz="2900" dirty="0"/>
              <a:t>, </a:t>
            </a:r>
            <a:r>
              <a:rPr lang="de-DE" sz="2900" dirty="0" err="1"/>
              <a:t>while</a:t>
            </a:r>
            <a:r>
              <a:rPr lang="de-DE" sz="2900" dirty="0"/>
              <a:t> in </a:t>
            </a:r>
            <a:r>
              <a:rPr lang="de-DE" sz="2900" dirty="0" err="1"/>
              <a:t>Italy</a:t>
            </a:r>
            <a:r>
              <a:rPr lang="de-DE" sz="2900" dirty="0"/>
              <a:t> and Spain </a:t>
            </a:r>
            <a:r>
              <a:rPr lang="de-DE" sz="2900" dirty="0" err="1"/>
              <a:t>it</a:t>
            </a:r>
            <a:r>
              <a:rPr lang="de-DE" sz="2900" dirty="0"/>
              <a:t> </a:t>
            </a:r>
            <a:r>
              <a:rPr lang="de-DE" sz="2900" dirty="0" err="1"/>
              <a:t>is</a:t>
            </a:r>
            <a:r>
              <a:rPr lang="de-DE" sz="2900" dirty="0"/>
              <a:t> </a:t>
            </a:r>
            <a:r>
              <a:rPr lang="de-DE" sz="2900" dirty="0" err="1"/>
              <a:t>under</a:t>
            </a:r>
            <a:r>
              <a:rPr lang="de-DE" sz="2900" dirty="0"/>
              <a:t> </a:t>
            </a:r>
            <a:r>
              <a:rPr lang="de-DE" sz="2900" dirty="0" err="1"/>
              <a:t>development</a:t>
            </a:r>
            <a:r>
              <a:rPr lang="de-DE" sz="2900" dirty="0"/>
              <a:t>. </a:t>
            </a:r>
          </a:p>
          <a:p>
            <a:pPr algn="just"/>
            <a:r>
              <a:rPr lang="de-DE" sz="2900" dirty="0"/>
              <a:t>A </a:t>
            </a:r>
            <a:r>
              <a:rPr lang="de-DE" sz="2900" dirty="0" err="1"/>
              <a:t>specific</a:t>
            </a:r>
            <a:r>
              <a:rPr lang="de-DE" sz="2900" dirty="0"/>
              <a:t> </a:t>
            </a:r>
            <a:r>
              <a:rPr lang="de-DE" sz="2900" dirty="0" err="1"/>
              <a:t>definition</a:t>
            </a:r>
            <a:r>
              <a:rPr lang="de-DE" sz="2900" dirty="0"/>
              <a:t> </a:t>
            </a:r>
            <a:r>
              <a:rPr lang="de-DE" sz="2900" dirty="0" err="1"/>
              <a:t>of</a:t>
            </a:r>
            <a:r>
              <a:rPr lang="de-DE" sz="2900" dirty="0"/>
              <a:t> </a:t>
            </a:r>
            <a:r>
              <a:rPr lang="de-DE" sz="2900" dirty="0" err="1"/>
              <a:t>stakeholder</a:t>
            </a:r>
            <a:r>
              <a:rPr lang="de-DE" sz="2900" dirty="0"/>
              <a:t> and </a:t>
            </a:r>
            <a:r>
              <a:rPr lang="de-DE" sz="2900" u="sng" dirty="0" err="1">
                <a:solidFill>
                  <a:srgbClr val="4AA0B1"/>
                </a:solidFill>
              </a:rPr>
              <a:t>stakeholder</a:t>
            </a:r>
            <a:r>
              <a:rPr lang="de-DE" sz="2900" u="sng" dirty="0">
                <a:solidFill>
                  <a:srgbClr val="4AA0B1"/>
                </a:solidFill>
              </a:rPr>
              <a:t> </a:t>
            </a:r>
            <a:r>
              <a:rPr lang="de-DE" sz="2900" u="sng" dirty="0" err="1">
                <a:solidFill>
                  <a:srgbClr val="4AA0B1"/>
                </a:solidFill>
              </a:rPr>
              <a:t>engagement</a:t>
            </a:r>
            <a:r>
              <a:rPr lang="de-DE" sz="2900" u="sng" dirty="0">
                <a:solidFill>
                  <a:srgbClr val="4AA0B1"/>
                </a:solidFill>
              </a:rPr>
              <a:t> was not </a:t>
            </a:r>
            <a:r>
              <a:rPr lang="de-DE" sz="2900" u="sng" dirty="0" err="1">
                <a:solidFill>
                  <a:srgbClr val="4AA0B1"/>
                </a:solidFill>
              </a:rPr>
              <a:t>found</a:t>
            </a:r>
            <a:r>
              <a:rPr lang="de-DE" sz="2900" u="sng" dirty="0">
                <a:solidFill>
                  <a:srgbClr val="4AA0B1"/>
                </a:solidFill>
              </a:rPr>
              <a:t> </a:t>
            </a:r>
            <a:r>
              <a:rPr lang="de-DE" sz="2900" dirty="0"/>
              <a:t>in </a:t>
            </a:r>
            <a:r>
              <a:rPr lang="de-DE" sz="2900" dirty="0" err="1"/>
              <a:t>the</a:t>
            </a:r>
            <a:r>
              <a:rPr lang="de-DE" sz="2900" dirty="0"/>
              <a:t> </a:t>
            </a:r>
            <a:r>
              <a:rPr lang="de-DE" sz="2900" dirty="0" err="1"/>
              <a:t>context</a:t>
            </a:r>
            <a:r>
              <a:rPr lang="de-DE" sz="2900" dirty="0"/>
              <a:t> </a:t>
            </a:r>
            <a:r>
              <a:rPr lang="de-DE" sz="2900" dirty="0" err="1"/>
              <a:t>of</a:t>
            </a:r>
            <a:r>
              <a:rPr lang="de-DE" sz="2900" dirty="0"/>
              <a:t> </a:t>
            </a:r>
            <a:r>
              <a:rPr lang="de-DE" sz="2900" dirty="0" err="1"/>
              <a:t>medical</a:t>
            </a:r>
            <a:r>
              <a:rPr lang="de-DE" sz="2900" dirty="0"/>
              <a:t> </a:t>
            </a:r>
            <a:r>
              <a:rPr lang="de-DE" sz="2900" dirty="0" err="1"/>
              <a:t>exposure</a:t>
            </a:r>
            <a:r>
              <a:rPr lang="de-DE" sz="2900" dirty="0"/>
              <a:t>, </a:t>
            </a:r>
            <a:r>
              <a:rPr lang="de-DE" sz="2900" dirty="0" err="1"/>
              <a:t>although</a:t>
            </a:r>
            <a:r>
              <a:rPr lang="de-DE" sz="2900" dirty="0"/>
              <a:t> </a:t>
            </a:r>
            <a:r>
              <a:rPr lang="de-DE" sz="2900" u="sng" dirty="0" err="1">
                <a:solidFill>
                  <a:srgbClr val="4AA0B1"/>
                </a:solidFill>
              </a:rPr>
              <a:t>adequate</a:t>
            </a:r>
            <a:r>
              <a:rPr lang="de-DE" sz="2900" u="sng" dirty="0">
                <a:solidFill>
                  <a:srgbClr val="4AA0B1"/>
                </a:solidFill>
              </a:rPr>
              <a:t> </a:t>
            </a:r>
            <a:r>
              <a:rPr lang="de-DE" sz="2900" u="sng" dirty="0" err="1">
                <a:solidFill>
                  <a:srgbClr val="4AA0B1"/>
                </a:solidFill>
              </a:rPr>
              <a:t>information</a:t>
            </a:r>
            <a:r>
              <a:rPr lang="de-DE" sz="2900" u="sng" dirty="0">
                <a:solidFill>
                  <a:srgbClr val="4AA0B1"/>
                </a:solidFill>
              </a:rPr>
              <a:t> and </a:t>
            </a:r>
            <a:r>
              <a:rPr lang="de-DE" sz="2900" u="sng" dirty="0" err="1">
                <a:solidFill>
                  <a:srgbClr val="4AA0B1"/>
                </a:solidFill>
              </a:rPr>
              <a:t>dialogue</a:t>
            </a:r>
            <a:r>
              <a:rPr lang="de-DE" sz="2900" u="sng" dirty="0">
                <a:solidFill>
                  <a:srgbClr val="4AA0B1"/>
                </a:solidFill>
              </a:rPr>
              <a:t> </a:t>
            </a:r>
            <a:r>
              <a:rPr lang="de-DE" sz="2900" dirty="0" err="1"/>
              <a:t>is</a:t>
            </a:r>
            <a:r>
              <a:rPr lang="de-DE" sz="2900" dirty="0"/>
              <a:t> </a:t>
            </a:r>
            <a:r>
              <a:rPr lang="de-DE" sz="2900" dirty="0" err="1"/>
              <a:t>mentioned</a:t>
            </a:r>
            <a:r>
              <a:rPr lang="de-DE" sz="2900" dirty="0"/>
              <a:t> </a:t>
            </a:r>
            <a:r>
              <a:rPr lang="de-DE" sz="2900" dirty="0" err="1"/>
              <a:t>for</a:t>
            </a:r>
            <a:r>
              <a:rPr lang="de-DE" sz="2900" dirty="0"/>
              <a:t> </a:t>
            </a:r>
            <a:r>
              <a:rPr lang="de-DE" sz="2900" dirty="0" err="1"/>
              <a:t>patients</a:t>
            </a:r>
            <a:r>
              <a:rPr lang="de-DE" sz="2900" dirty="0"/>
              <a:t> in </a:t>
            </a:r>
            <a:r>
              <a:rPr lang="de-DE" sz="2900" dirty="0" err="1"/>
              <a:t>general</a:t>
            </a:r>
            <a:r>
              <a:rPr lang="de-DE" sz="2900" dirty="0"/>
              <a:t>, and different </a:t>
            </a:r>
            <a:r>
              <a:rPr lang="de-DE" sz="2900" dirty="0" err="1"/>
              <a:t>groups</a:t>
            </a:r>
            <a:r>
              <a:rPr lang="de-DE" sz="2900" dirty="0"/>
              <a:t> in </a:t>
            </a:r>
            <a:r>
              <a:rPr lang="de-DE" sz="2900" dirty="0" err="1"/>
              <a:t>medical</a:t>
            </a:r>
            <a:r>
              <a:rPr lang="de-DE" sz="2900" dirty="0"/>
              <a:t> </a:t>
            </a:r>
            <a:r>
              <a:rPr lang="de-DE" sz="2900" dirty="0" err="1"/>
              <a:t>exposures</a:t>
            </a:r>
            <a:r>
              <a:rPr lang="de-DE" sz="2900" dirty="0"/>
              <a:t>, </a:t>
            </a:r>
            <a:r>
              <a:rPr lang="de-DE" sz="2900" dirty="0" err="1"/>
              <a:t>as</a:t>
            </a:r>
            <a:r>
              <a:rPr lang="de-DE" sz="2900" dirty="0"/>
              <a:t> </a:t>
            </a:r>
            <a:r>
              <a:rPr lang="de-DE" sz="2900" dirty="0" err="1"/>
              <a:t>children</a:t>
            </a:r>
            <a:r>
              <a:rPr lang="de-DE" sz="2900" dirty="0"/>
              <a:t>, </a:t>
            </a:r>
            <a:r>
              <a:rPr lang="de-DE" sz="2900" dirty="0" err="1"/>
              <a:t>pregnant</a:t>
            </a:r>
            <a:r>
              <a:rPr lang="de-DE" sz="2900" dirty="0"/>
              <a:t> </a:t>
            </a:r>
            <a:r>
              <a:rPr lang="de-DE" sz="2900" dirty="0" err="1"/>
              <a:t>women</a:t>
            </a:r>
            <a:r>
              <a:rPr lang="de-DE" sz="2900" dirty="0"/>
              <a:t>, </a:t>
            </a:r>
            <a:r>
              <a:rPr lang="de-DE" sz="2900" dirty="0" err="1"/>
              <a:t>breastfeeding</a:t>
            </a:r>
            <a:r>
              <a:rPr lang="de-DE" sz="2900" dirty="0"/>
              <a:t> </a:t>
            </a:r>
            <a:r>
              <a:rPr lang="de-DE" sz="2900" dirty="0" err="1"/>
              <a:t>women</a:t>
            </a:r>
            <a:r>
              <a:rPr lang="de-DE" sz="2900" dirty="0"/>
              <a:t>; and </a:t>
            </a:r>
            <a:r>
              <a:rPr lang="de-DE" sz="2900" dirty="0" err="1"/>
              <a:t>people</a:t>
            </a:r>
            <a:r>
              <a:rPr lang="de-DE" sz="2900" dirty="0"/>
              <a:t> </a:t>
            </a:r>
            <a:r>
              <a:rPr lang="de-DE" sz="2900" dirty="0" err="1"/>
              <a:t>who</a:t>
            </a:r>
            <a:r>
              <a:rPr lang="de-DE" sz="2900" dirty="0"/>
              <a:t> </a:t>
            </a:r>
            <a:r>
              <a:rPr lang="de-DE" sz="2900" dirty="0" err="1"/>
              <a:t>might</a:t>
            </a:r>
            <a:r>
              <a:rPr lang="de-DE" sz="2900" dirty="0"/>
              <a:t> </a:t>
            </a:r>
            <a:r>
              <a:rPr lang="de-DE" sz="2900" dirty="0" err="1"/>
              <a:t>come</a:t>
            </a:r>
            <a:r>
              <a:rPr lang="de-DE" sz="2900" dirty="0"/>
              <a:t> in </a:t>
            </a:r>
            <a:r>
              <a:rPr lang="de-DE" sz="2900" dirty="0" err="1"/>
              <a:t>contact</a:t>
            </a:r>
            <a:r>
              <a:rPr lang="de-DE" sz="2900" dirty="0"/>
              <a:t> </a:t>
            </a:r>
            <a:r>
              <a:rPr lang="de-DE" sz="2900" dirty="0" err="1"/>
              <a:t>with</a:t>
            </a:r>
            <a:r>
              <a:rPr lang="de-DE" sz="2900" dirty="0"/>
              <a:t>, such </a:t>
            </a:r>
            <a:r>
              <a:rPr lang="de-DE" sz="2900" dirty="0" err="1"/>
              <a:t>as</a:t>
            </a:r>
            <a:r>
              <a:rPr lang="de-DE" sz="2900" dirty="0"/>
              <a:t> </a:t>
            </a:r>
            <a:r>
              <a:rPr lang="de-DE" sz="2900" dirty="0" err="1"/>
              <a:t>caregivers</a:t>
            </a:r>
            <a:r>
              <a:rPr lang="de-DE" sz="2900" dirty="0"/>
              <a:t> and </a:t>
            </a:r>
            <a:r>
              <a:rPr lang="de-DE" sz="2900" dirty="0" err="1"/>
              <a:t>visitors</a:t>
            </a:r>
            <a:r>
              <a:rPr lang="de-DE" sz="2900" dirty="0"/>
              <a:t>. </a:t>
            </a:r>
          </a:p>
          <a:p>
            <a:pPr algn="just"/>
            <a:r>
              <a:rPr lang="de-DE" sz="2900" u="sng" dirty="0" err="1">
                <a:solidFill>
                  <a:srgbClr val="4AA0B1"/>
                </a:solidFill>
              </a:rPr>
              <a:t>No</a:t>
            </a:r>
            <a:r>
              <a:rPr lang="de-DE" sz="2900" u="sng" dirty="0">
                <a:solidFill>
                  <a:srgbClr val="4AA0B1"/>
                </a:solidFill>
              </a:rPr>
              <a:t> </a:t>
            </a:r>
            <a:r>
              <a:rPr lang="de-DE" sz="2900" u="sng" dirty="0" err="1">
                <a:solidFill>
                  <a:srgbClr val="4AA0B1"/>
                </a:solidFill>
              </a:rPr>
              <a:t>focus</a:t>
            </a:r>
            <a:r>
              <a:rPr lang="de-DE" sz="2900" u="sng" dirty="0">
                <a:solidFill>
                  <a:srgbClr val="4AA0B1"/>
                </a:solidFill>
              </a:rPr>
              <a:t> on </a:t>
            </a:r>
            <a:r>
              <a:rPr lang="de-DE" sz="2900" u="sng" dirty="0" err="1">
                <a:solidFill>
                  <a:srgbClr val="4AA0B1"/>
                </a:solidFill>
              </a:rPr>
              <a:t>participation</a:t>
            </a:r>
            <a:r>
              <a:rPr lang="de-DE" sz="2900" u="sng" dirty="0">
                <a:solidFill>
                  <a:srgbClr val="4AA0B1"/>
                </a:solidFill>
              </a:rPr>
              <a:t> </a:t>
            </a:r>
            <a:r>
              <a:rPr lang="de-DE" sz="2900" u="sng" dirty="0" err="1">
                <a:solidFill>
                  <a:srgbClr val="4AA0B1"/>
                </a:solidFill>
              </a:rPr>
              <a:t>of</a:t>
            </a:r>
            <a:r>
              <a:rPr lang="de-DE" sz="2900" u="sng" dirty="0">
                <a:solidFill>
                  <a:srgbClr val="4AA0B1"/>
                </a:solidFill>
              </a:rPr>
              <a:t> </a:t>
            </a:r>
            <a:r>
              <a:rPr lang="de-DE" sz="2900" u="sng" dirty="0" err="1">
                <a:solidFill>
                  <a:srgbClr val="4AA0B1"/>
                </a:solidFill>
              </a:rPr>
              <a:t>patients</a:t>
            </a:r>
            <a:r>
              <a:rPr lang="de-DE" sz="2900" u="sng" dirty="0">
                <a:solidFill>
                  <a:srgbClr val="4AA0B1"/>
                </a:solidFill>
              </a:rPr>
              <a:t> </a:t>
            </a:r>
            <a:r>
              <a:rPr lang="de-DE" sz="2900" dirty="0" err="1"/>
              <a:t>as</a:t>
            </a:r>
            <a:r>
              <a:rPr lang="de-DE" sz="2900" dirty="0"/>
              <a:t> a </a:t>
            </a:r>
            <a:r>
              <a:rPr lang="de-DE" sz="2900" dirty="0" err="1"/>
              <a:t>way</a:t>
            </a:r>
            <a:r>
              <a:rPr lang="de-DE" sz="2900" dirty="0"/>
              <a:t> </a:t>
            </a:r>
            <a:r>
              <a:rPr lang="de-DE" sz="2900" dirty="0" err="1"/>
              <a:t>to</a:t>
            </a:r>
            <a:r>
              <a:rPr lang="de-DE" sz="2900" dirty="0"/>
              <a:t> </a:t>
            </a:r>
            <a:r>
              <a:rPr lang="de-DE" sz="2900" dirty="0" err="1"/>
              <a:t>evaluate</a:t>
            </a:r>
            <a:r>
              <a:rPr lang="de-DE" sz="2900" dirty="0"/>
              <a:t> and </a:t>
            </a:r>
            <a:r>
              <a:rPr lang="de-DE" sz="2900" dirty="0" err="1"/>
              <a:t>deliberate</a:t>
            </a:r>
            <a:r>
              <a:rPr lang="de-DE" sz="2900" dirty="0"/>
              <a:t> </a:t>
            </a:r>
            <a:r>
              <a:rPr lang="de-DE" sz="2900" dirty="0" err="1"/>
              <a:t>specific</a:t>
            </a:r>
            <a:r>
              <a:rPr lang="de-DE" sz="2900" dirty="0"/>
              <a:t> </a:t>
            </a:r>
            <a:r>
              <a:rPr lang="de-DE" sz="2900" dirty="0" err="1"/>
              <a:t>diagnoses</a:t>
            </a:r>
            <a:r>
              <a:rPr lang="de-DE" sz="2900" dirty="0"/>
              <a:t> </a:t>
            </a:r>
            <a:r>
              <a:rPr lang="de-DE" sz="2900" dirty="0" err="1"/>
              <a:t>or</a:t>
            </a:r>
            <a:r>
              <a:rPr lang="de-DE" sz="2900" dirty="0"/>
              <a:t> </a:t>
            </a:r>
            <a:r>
              <a:rPr lang="de-DE" sz="2900" dirty="0" err="1"/>
              <a:t>treatments</a:t>
            </a:r>
            <a:r>
              <a:rPr lang="de-DE" sz="2900" dirty="0"/>
              <a:t> </a:t>
            </a:r>
            <a:r>
              <a:rPr lang="de-DE" sz="2900" dirty="0" err="1"/>
              <a:t>emerged</a:t>
            </a:r>
            <a:r>
              <a:rPr lang="de-DE" sz="2900" dirty="0"/>
              <a:t> in </a:t>
            </a:r>
            <a:r>
              <a:rPr lang="de-DE" sz="2900" dirty="0" err="1"/>
              <a:t>the</a:t>
            </a:r>
            <a:r>
              <a:rPr lang="de-DE" sz="2900" dirty="0"/>
              <a:t> </a:t>
            </a:r>
            <a:r>
              <a:rPr lang="de-DE" sz="2900" dirty="0" err="1"/>
              <a:t>analysis</a:t>
            </a:r>
            <a:r>
              <a:rPr lang="de-DE" sz="2900" dirty="0"/>
              <a:t>. </a:t>
            </a:r>
          </a:p>
          <a:p>
            <a:pPr algn="just"/>
            <a:r>
              <a:rPr lang="de-DE" sz="2900" dirty="0"/>
              <a:t>A </a:t>
            </a:r>
            <a:r>
              <a:rPr lang="de-DE" sz="2900" dirty="0" err="1"/>
              <a:t>common</a:t>
            </a:r>
            <a:r>
              <a:rPr lang="de-DE" sz="2900" dirty="0"/>
              <a:t> </a:t>
            </a:r>
            <a:r>
              <a:rPr lang="de-DE" sz="2900" u="sng" dirty="0" err="1">
                <a:solidFill>
                  <a:srgbClr val="4AA0B1"/>
                </a:solidFill>
              </a:rPr>
              <a:t>focus</a:t>
            </a:r>
            <a:r>
              <a:rPr lang="de-DE" sz="2900" u="sng" dirty="0">
                <a:solidFill>
                  <a:srgbClr val="4AA0B1"/>
                </a:solidFill>
              </a:rPr>
              <a:t> on </a:t>
            </a:r>
            <a:r>
              <a:rPr lang="de-DE" sz="2900" u="sng" dirty="0" err="1">
                <a:solidFill>
                  <a:srgbClr val="4AA0B1"/>
                </a:solidFill>
              </a:rPr>
              <a:t>the</a:t>
            </a:r>
            <a:r>
              <a:rPr lang="de-DE" sz="2900" u="sng" dirty="0">
                <a:solidFill>
                  <a:srgbClr val="4AA0B1"/>
                </a:solidFill>
              </a:rPr>
              <a:t> </a:t>
            </a:r>
            <a:r>
              <a:rPr lang="de-DE" sz="2900" u="sng" dirty="0" err="1">
                <a:solidFill>
                  <a:srgbClr val="4AA0B1"/>
                </a:solidFill>
              </a:rPr>
              <a:t>knowledge</a:t>
            </a:r>
            <a:r>
              <a:rPr lang="de-DE" sz="2900" u="sng" dirty="0">
                <a:solidFill>
                  <a:srgbClr val="4AA0B1"/>
                </a:solidFill>
              </a:rPr>
              <a:t> </a:t>
            </a:r>
            <a:r>
              <a:rPr lang="de-DE" sz="2900" u="sng" dirty="0" err="1">
                <a:solidFill>
                  <a:srgbClr val="4AA0B1"/>
                </a:solidFill>
              </a:rPr>
              <a:t>of</a:t>
            </a:r>
            <a:r>
              <a:rPr lang="de-DE" sz="2900" u="sng" dirty="0">
                <a:solidFill>
                  <a:srgbClr val="4AA0B1"/>
                </a:solidFill>
              </a:rPr>
              <a:t> and </a:t>
            </a:r>
            <a:r>
              <a:rPr lang="de-DE" sz="2900" u="sng" dirty="0" err="1">
                <a:solidFill>
                  <a:srgbClr val="4AA0B1"/>
                </a:solidFill>
              </a:rPr>
              <a:t>cooperation</a:t>
            </a:r>
            <a:r>
              <a:rPr lang="de-DE" sz="2900" u="sng" dirty="0">
                <a:solidFill>
                  <a:srgbClr val="4AA0B1"/>
                </a:solidFill>
              </a:rPr>
              <a:t> </a:t>
            </a:r>
            <a:r>
              <a:rPr lang="de-DE" sz="2900" u="sng" dirty="0" err="1">
                <a:solidFill>
                  <a:srgbClr val="4AA0B1"/>
                </a:solidFill>
              </a:rPr>
              <a:t>among</a:t>
            </a:r>
            <a:r>
              <a:rPr lang="de-DE" sz="2900" u="sng" dirty="0">
                <a:solidFill>
                  <a:srgbClr val="4AA0B1"/>
                </a:solidFill>
              </a:rPr>
              <a:t> relevant </a:t>
            </a:r>
            <a:r>
              <a:rPr lang="de-DE" sz="2900" u="sng" dirty="0" err="1">
                <a:solidFill>
                  <a:srgbClr val="4AA0B1"/>
                </a:solidFill>
              </a:rPr>
              <a:t>experts</a:t>
            </a:r>
            <a:r>
              <a:rPr lang="de-DE" sz="2900" dirty="0"/>
              <a:t>, ‘</a:t>
            </a:r>
            <a:r>
              <a:rPr lang="de-DE" sz="2900" dirty="0" err="1"/>
              <a:t>professionals</a:t>
            </a:r>
            <a:r>
              <a:rPr lang="de-DE" sz="2900" dirty="0"/>
              <a:t>’, </a:t>
            </a:r>
            <a:r>
              <a:rPr lang="de-DE" sz="2900" dirty="0" err="1"/>
              <a:t>mandatories</a:t>
            </a:r>
            <a:r>
              <a:rPr lang="de-DE" sz="2900" dirty="0"/>
              <a:t> and </a:t>
            </a:r>
            <a:r>
              <a:rPr lang="de-DE" sz="2900" dirty="0" err="1"/>
              <a:t>contracting</a:t>
            </a:r>
            <a:r>
              <a:rPr lang="de-DE" sz="2900" dirty="0"/>
              <a:t> </a:t>
            </a:r>
            <a:r>
              <a:rPr lang="de-DE" sz="2900" dirty="0" err="1"/>
              <a:t>parties</a:t>
            </a:r>
            <a:r>
              <a:rPr lang="de-DE" sz="2900" dirty="0"/>
              <a:t> was </a:t>
            </a:r>
            <a:r>
              <a:rPr lang="de-DE" sz="2900" dirty="0" err="1"/>
              <a:t>evidenced</a:t>
            </a:r>
            <a:r>
              <a:rPr lang="de-DE" sz="2900" dirty="0"/>
              <a:t> in </a:t>
            </a:r>
            <a:r>
              <a:rPr lang="de-DE" sz="2900" dirty="0" err="1"/>
              <a:t>particular</a:t>
            </a:r>
            <a:r>
              <a:rPr lang="de-DE" sz="2900" dirty="0"/>
              <a:t> in Slovenia, </a:t>
            </a:r>
            <a:r>
              <a:rPr lang="de-DE" sz="2900" dirty="0" err="1"/>
              <a:t>Italy</a:t>
            </a:r>
            <a:r>
              <a:rPr lang="de-DE" sz="2900" dirty="0"/>
              <a:t> and Spain, </a:t>
            </a:r>
            <a:r>
              <a:rPr lang="de-DE" sz="2900" dirty="0" err="1"/>
              <a:t>as</a:t>
            </a:r>
            <a:r>
              <a:rPr lang="de-DE" sz="2900" dirty="0"/>
              <a:t> a form </a:t>
            </a:r>
            <a:r>
              <a:rPr lang="de-DE" sz="2900" dirty="0" err="1"/>
              <a:t>of</a:t>
            </a:r>
            <a:r>
              <a:rPr lang="de-DE" sz="2900" dirty="0"/>
              <a:t> </a:t>
            </a:r>
            <a:r>
              <a:rPr lang="de-DE" sz="2900" dirty="0" err="1"/>
              <a:t>responsibility</a:t>
            </a:r>
            <a:r>
              <a:rPr lang="de-DE" sz="2900" dirty="0"/>
              <a:t> </a:t>
            </a:r>
            <a:r>
              <a:rPr lang="de-DE" sz="2900" dirty="0" err="1"/>
              <a:t>towards</a:t>
            </a:r>
            <a:r>
              <a:rPr lang="de-DE" sz="2900" dirty="0"/>
              <a:t> </a:t>
            </a:r>
            <a:r>
              <a:rPr lang="de-DE" sz="2900" dirty="0" err="1"/>
              <a:t>the</a:t>
            </a:r>
            <a:r>
              <a:rPr lang="de-DE" sz="2900" dirty="0"/>
              <a:t> </a:t>
            </a:r>
            <a:r>
              <a:rPr lang="de-DE" sz="2900" dirty="0" err="1"/>
              <a:t>patients</a:t>
            </a:r>
            <a:r>
              <a:rPr lang="de-DE" sz="2900" dirty="0"/>
              <a:t> (</a:t>
            </a:r>
            <a:r>
              <a:rPr lang="de-DE" sz="2900" dirty="0" err="1"/>
              <a:t>protection</a:t>
            </a:r>
            <a:r>
              <a:rPr lang="de-DE" sz="2900" dirty="0"/>
              <a:t>, </a:t>
            </a:r>
            <a:r>
              <a:rPr lang="de-DE" sz="2900" dirty="0" err="1"/>
              <a:t>safety</a:t>
            </a:r>
            <a:r>
              <a:rPr lang="de-DE" sz="2900" dirty="0"/>
              <a:t>, </a:t>
            </a:r>
            <a:r>
              <a:rPr lang="de-DE" sz="2900" dirty="0" err="1"/>
              <a:t>justification</a:t>
            </a:r>
            <a:r>
              <a:rPr lang="de-DE" sz="2900" dirty="0"/>
              <a:t>, </a:t>
            </a:r>
            <a:r>
              <a:rPr lang="de-DE" sz="2900" dirty="0" err="1"/>
              <a:t>optimization</a:t>
            </a:r>
            <a:r>
              <a:rPr lang="de-DE" sz="2900" dirty="0"/>
              <a:t>, dose </a:t>
            </a:r>
            <a:r>
              <a:rPr lang="de-DE" sz="2900" dirty="0" err="1"/>
              <a:t>limitation</a:t>
            </a:r>
            <a:r>
              <a:rPr lang="de-DE" sz="2900" dirty="0"/>
              <a:t>). </a:t>
            </a:r>
          </a:p>
          <a:p>
            <a:pPr algn="just"/>
            <a:r>
              <a:rPr lang="de-DE" sz="2900" dirty="0"/>
              <a:t>Responsibility, </a:t>
            </a:r>
            <a:r>
              <a:rPr lang="de-DE" sz="2900" dirty="0" err="1"/>
              <a:t>understood</a:t>
            </a:r>
            <a:r>
              <a:rPr lang="de-DE" sz="2900" dirty="0"/>
              <a:t> </a:t>
            </a:r>
            <a:r>
              <a:rPr lang="de-DE" sz="2900" dirty="0" err="1"/>
              <a:t>as</a:t>
            </a:r>
            <a:r>
              <a:rPr lang="de-DE" sz="2900" dirty="0"/>
              <a:t> </a:t>
            </a:r>
            <a:r>
              <a:rPr lang="de-DE" sz="2900" dirty="0" err="1"/>
              <a:t>the</a:t>
            </a:r>
            <a:r>
              <a:rPr lang="de-DE" sz="2900" dirty="0"/>
              <a:t> </a:t>
            </a:r>
            <a:r>
              <a:rPr lang="de-DE" sz="2900" u="sng" dirty="0" err="1">
                <a:solidFill>
                  <a:srgbClr val="4AA0B1"/>
                </a:solidFill>
              </a:rPr>
              <a:t>responsibility</a:t>
            </a:r>
            <a:r>
              <a:rPr lang="de-DE" sz="2900" u="sng" dirty="0">
                <a:solidFill>
                  <a:srgbClr val="4AA0B1"/>
                </a:solidFill>
              </a:rPr>
              <a:t> </a:t>
            </a:r>
            <a:r>
              <a:rPr lang="de-DE" sz="2900" u="sng" dirty="0" err="1">
                <a:solidFill>
                  <a:srgbClr val="4AA0B1"/>
                </a:solidFill>
              </a:rPr>
              <a:t>of</a:t>
            </a:r>
            <a:r>
              <a:rPr lang="de-DE" sz="2900" u="sng" dirty="0">
                <a:solidFill>
                  <a:srgbClr val="4AA0B1"/>
                </a:solidFill>
              </a:rPr>
              <a:t> </a:t>
            </a:r>
            <a:r>
              <a:rPr lang="de-DE" sz="2900" u="sng" dirty="0" err="1">
                <a:solidFill>
                  <a:srgbClr val="4AA0B1"/>
                </a:solidFill>
              </a:rPr>
              <a:t>practitioners</a:t>
            </a:r>
            <a:r>
              <a:rPr lang="de-DE" sz="2900" dirty="0"/>
              <a:t>, </a:t>
            </a:r>
            <a:r>
              <a:rPr lang="de-DE" sz="2900" dirty="0" err="1"/>
              <a:t>involved</a:t>
            </a:r>
            <a:r>
              <a:rPr lang="de-DE" sz="2900" dirty="0"/>
              <a:t> </a:t>
            </a:r>
            <a:r>
              <a:rPr lang="de-DE" sz="2900" dirty="0" err="1"/>
              <a:t>either</a:t>
            </a:r>
            <a:r>
              <a:rPr lang="de-DE" sz="2900" dirty="0"/>
              <a:t> in </a:t>
            </a:r>
            <a:r>
              <a:rPr lang="de-DE" sz="2900" dirty="0" err="1"/>
              <a:t>prescription</a:t>
            </a:r>
            <a:r>
              <a:rPr lang="de-DE" sz="2900" dirty="0"/>
              <a:t> </a:t>
            </a:r>
            <a:r>
              <a:rPr lang="de-DE" sz="2900" dirty="0" err="1"/>
              <a:t>of</a:t>
            </a:r>
            <a:r>
              <a:rPr lang="de-DE" sz="2900" dirty="0"/>
              <a:t> </a:t>
            </a:r>
            <a:r>
              <a:rPr lang="de-DE" sz="2900" dirty="0" err="1"/>
              <a:t>ionising</a:t>
            </a:r>
            <a:r>
              <a:rPr lang="de-DE" sz="2900" dirty="0"/>
              <a:t> </a:t>
            </a:r>
            <a:r>
              <a:rPr lang="de-DE" sz="2900" dirty="0" err="1"/>
              <a:t>radiation</a:t>
            </a:r>
            <a:r>
              <a:rPr lang="de-DE" sz="2900" dirty="0"/>
              <a:t> </a:t>
            </a:r>
            <a:r>
              <a:rPr lang="de-DE" sz="2900" dirty="0" err="1"/>
              <a:t>for</a:t>
            </a:r>
            <a:r>
              <a:rPr lang="de-DE" sz="2900" dirty="0"/>
              <a:t> </a:t>
            </a:r>
            <a:r>
              <a:rPr lang="de-DE" sz="2900" dirty="0" err="1"/>
              <a:t>medical</a:t>
            </a:r>
            <a:r>
              <a:rPr lang="de-DE" sz="2900" dirty="0"/>
              <a:t> </a:t>
            </a:r>
            <a:r>
              <a:rPr lang="de-DE" sz="2900" dirty="0" err="1"/>
              <a:t>purposes</a:t>
            </a:r>
            <a:r>
              <a:rPr lang="de-DE" sz="2900" dirty="0"/>
              <a:t> </a:t>
            </a:r>
            <a:r>
              <a:rPr lang="de-DE" sz="2900" dirty="0" err="1"/>
              <a:t>or</a:t>
            </a:r>
            <a:r>
              <a:rPr lang="de-DE" sz="2900" dirty="0"/>
              <a:t> </a:t>
            </a:r>
            <a:r>
              <a:rPr lang="de-DE" sz="2900" dirty="0" err="1"/>
              <a:t>administrating</a:t>
            </a:r>
            <a:r>
              <a:rPr lang="de-DE" sz="2900" dirty="0"/>
              <a:t> </a:t>
            </a:r>
            <a:r>
              <a:rPr lang="de-DE" sz="2900" dirty="0" err="1"/>
              <a:t>it</a:t>
            </a:r>
            <a:r>
              <a:rPr lang="de-DE" sz="2900" dirty="0"/>
              <a:t> </a:t>
            </a:r>
            <a:r>
              <a:rPr lang="de-DE" sz="2900" dirty="0" err="1"/>
              <a:t>during</a:t>
            </a:r>
            <a:r>
              <a:rPr lang="de-DE" sz="2900" dirty="0"/>
              <a:t> </a:t>
            </a:r>
            <a:r>
              <a:rPr lang="de-DE" sz="2900" dirty="0" err="1"/>
              <a:t>procedures</a:t>
            </a:r>
            <a:r>
              <a:rPr lang="de-DE" sz="2900" dirty="0"/>
              <a:t>, </a:t>
            </a:r>
            <a:r>
              <a:rPr lang="de-DE" sz="2900" u="sng" dirty="0" err="1">
                <a:solidFill>
                  <a:srgbClr val="4AA0B1"/>
                </a:solidFill>
              </a:rPr>
              <a:t>is</a:t>
            </a:r>
            <a:r>
              <a:rPr lang="de-DE" sz="2900" u="sng" dirty="0">
                <a:solidFill>
                  <a:srgbClr val="4AA0B1"/>
                </a:solidFill>
              </a:rPr>
              <a:t> </a:t>
            </a:r>
            <a:r>
              <a:rPr lang="de-DE" sz="2900" u="sng" dirty="0" err="1">
                <a:solidFill>
                  <a:srgbClr val="4AA0B1"/>
                </a:solidFill>
              </a:rPr>
              <a:t>mostly</a:t>
            </a:r>
            <a:r>
              <a:rPr lang="de-DE" sz="2900" u="sng" dirty="0">
                <a:solidFill>
                  <a:srgbClr val="4AA0B1"/>
                </a:solidFill>
              </a:rPr>
              <a:t> </a:t>
            </a:r>
            <a:r>
              <a:rPr lang="de-DE" sz="2900" u="sng" dirty="0" err="1">
                <a:solidFill>
                  <a:srgbClr val="4AA0B1"/>
                </a:solidFill>
              </a:rPr>
              <a:t>seen</a:t>
            </a:r>
            <a:r>
              <a:rPr lang="de-DE" sz="2900" u="sng" dirty="0">
                <a:solidFill>
                  <a:srgbClr val="4AA0B1"/>
                </a:solidFill>
              </a:rPr>
              <a:t> </a:t>
            </a:r>
            <a:r>
              <a:rPr lang="de-DE" sz="2900" u="sng" dirty="0" err="1">
                <a:solidFill>
                  <a:srgbClr val="4AA0B1"/>
                </a:solidFill>
              </a:rPr>
              <a:t>as</a:t>
            </a:r>
            <a:r>
              <a:rPr lang="de-DE" sz="2900" u="sng" dirty="0">
                <a:solidFill>
                  <a:srgbClr val="4AA0B1"/>
                </a:solidFill>
              </a:rPr>
              <a:t> </a:t>
            </a:r>
            <a:r>
              <a:rPr lang="de-DE" sz="2900" u="sng" dirty="0" err="1">
                <a:solidFill>
                  <a:srgbClr val="4AA0B1"/>
                </a:solidFill>
              </a:rPr>
              <a:t>providing</a:t>
            </a:r>
            <a:r>
              <a:rPr lang="de-DE" sz="2900" u="sng" dirty="0">
                <a:solidFill>
                  <a:srgbClr val="4AA0B1"/>
                </a:solidFill>
              </a:rPr>
              <a:t> (</a:t>
            </a:r>
            <a:r>
              <a:rPr lang="de-DE" sz="2900" u="sng" dirty="0" err="1">
                <a:solidFill>
                  <a:srgbClr val="4AA0B1"/>
                </a:solidFill>
              </a:rPr>
              <a:t>one-way</a:t>
            </a:r>
            <a:r>
              <a:rPr lang="de-DE" sz="2900" u="sng" dirty="0">
                <a:solidFill>
                  <a:srgbClr val="4AA0B1"/>
                </a:solidFill>
              </a:rPr>
              <a:t>) </a:t>
            </a:r>
            <a:r>
              <a:rPr lang="de-DE" sz="2900" u="sng" dirty="0" err="1">
                <a:solidFill>
                  <a:srgbClr val="4AA0B1"/>
                </a:solidFill>
              </a:rPr>
              <a:t>information</a:t>
            </a:r>
            <a:r>
              <a:rPr lang="de-DE" sz="2900" u="sng" dirty="0">
                <a:solidFill>
                  <a:srgbClr val="4AA0B1"/>
                </a:solidFill>
              </a:rPr>
              <a:t> </a:t>
            </a:r>
            <a:r>
              <a:rPr lang="de-DE" sz="2900" u="sng" dirty="0" err="1">
                <a:solidFill>
                  <a:srgbClr val="4AA0B1"/>
                </a:solidFill>
              </a:rPr>
              <a:t>to</a:t>
            </a:r>
            <a:r>
              <a:rPr lang="de-DE" sz="2900" u="sng" dirty="0">
                <a:solidFill>
                  <a:srgbClr val="4AA0B1"/>
                </a:solidFill>
              </a:rPr>
              <a:t> </a:t>
            </a:r>
            <a:r>
              <a:rPr lang="de-DE" sz="2900" u="sng" dirty="0" err="1">
                <a:solidFill>
                  <a:srgbClr val="4AA0B1"/>
                </a:solidFill>
              </a:rPr>
              <a:t>patients</a:t>
            </a:r>
            <a:r>
              <a:rPr lang="de-DE" sz="2900" u="sng" dirty="0">
                <a:solidFill>
                  <a:srgbClr val="4AA0B1"/>
                </a:solidFill>
              </a:rPr>
              <a:t>, ‘</a:t>
            </a:r>
            <a:r>
              <a:rPr lang="de-DE" sz="2900" u="sng" dirty="0" err="1">
                <a:solidFill>
                  <a:srgbClr val="4AA0B1"/>
                </a:solidFill>
              </a:rPr>
              <a:t>as</a:t>
            </a:r>
            <a:r>
              <a:rPr lang="de-DE" sz="2900" u="sng" dirty="0">
                <a:solidFill>
                  <a:srgbClr val="4AA0B1"/>
                </a:solidFill>
              </a:rPr>
              <a:t> </a:t>
            </a:r>
            <a:r>
              <a:rPr lang="de-DE" sz="2900" u="sng" dirty="0" err="1">
                <a:solidFill>
                  <a:srgbClr val="4AA0B1"/>
                </a:solidFill>
              </a:rPr>
              <a:t>appropriate</a:t>
            </a:r>
            <a:r>
              <a:rPr lang="de-DE" sz="2900" u="sng" dirty="0">
                <a:solidFill>
                  <a:srgbClr val="4AA0B1"/>
                </a:solidFill>
              </a:rPr>
              <a:t>’. </a:t>
            </a:r>
          </a:p>
          <a:p>
            <a:endParaRPr lang="de-DE" sz="2900" dirty="0"/>
          </a:p>
          <a:p>
            <a:pPr marL="0" indent="0">
              <a:buNone/>
            </a:pPr>
            <a:endParaRPr lang="it-IT" dirty="0"/>
          </a:p>
        </p:txBody>
      </p:sp>
      <p:sp>
        <p:nvSpPr>
          <p:cNvPr id="7" name="Titolo 1">
            <a:extLst>
              <a:ext uri="{FF2B5EF4-FFF2-40B4-BE49-F238E27FC236}">
                <a16:creationId xmlns:a16="http://schemas.microsoft.com/office/drawing/2014/main" id="{7E2FF35E-8994-4604-A256-8ECD8D0BFB6E}"/>
              </a:ext>
            </a:extLst>
          </p:cNvPr>
          <p:cNvSpPr>
            <a:spLocks noGrp="1"/>
          </p:cNvSpPr>
          <p:nvPr>
            <p:ph type="title"/>
          </p:nvPr>
        </p:nvSpPr>
        <p:spPr>
          <a:xfrm>
            <a:off x="4019549" y="524609"/>
            <a:ext cx="4887383" cy="740312"/>
          </a:xfrm>
        </p:spPr>
        <p:txBody>
          <a:bodyPr>
            <a:normAutofit/>
          </a:bodyPr>
          <a:lstStyle/>
          <a:p>
            <a:r>
              <a:rPr lang="it-IT" sz="2200" dirty="0"/>
              <a:t>Analysis of </a:t>
            </a:r>
            <a:r>
              <a:rPr lang="it-IT" sz="2200" dirty="0" err="1"/>
              <a:t>relevant</a:t>
            </a:r>
            <a:r>
              <a:rPr lang="it-IT" sz="2200" dirty="0"/>
              <a:t> national </a:t>
            </a:r>
            <a:r>
              <a:rPr lang="it-IT" sz="2200" dirty="0" err="1"/>
              <a:t>documents</a:t>
            </a:r>
            <a:endParaRPr lang="it-IT" sz="2200" dirty="0"/>
          </a:p>
        </p:txBody>
      </p:sp>
    </p:spTree>
    <p:extLst>
      <p:ext uri="{BB962C8B-B14F-4D97-AF65-F5344CB8AC3E}">
        <p14:creationId xmlns:p14="http://schemas.microsoft.com/office/powerpoint/2010/main" val="224637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F52B76-9775-4E0E-93D5-A6FDB6202EC3}"/>
              </a:ext>
            </a:extLst>
          </p:cNvPr>
          <p:cNvSpPr>
            <a:spLocks noGrp="1"/>
          </p:cNvSpPr>
          <p:nvPr>
            <p:ph idx="1"/>
          </p:nvPr>
        </p:nvSpPr>
        <p:spPr>
          <a:xfrm>
            <a:off x="380999" y="1492898"/>
            <a:ext cx="8458201" cy="4945224"/>
          </a:xfrm>
        </p:spPr>
        <p:txBody>
          <a:bodyPr>
            <a:normAutofit fontScale="47500" lnSpcReduction="20000"/>
          </a:bodyPr>
          <a:lstStyle/>
          <a:p>
            <a:pPr algn="just" fontAlgn="auto">
              <a:spcAft>
                <a:spcPts val="0"/>
              </a:spcAft>
            </a:pPr>
            <a:r>
              <a:rPr lang="de-DE" sz="4200" dirty="0" err="1"/>
              <a:t>There</a:t>
            </a:r>
            <a:r>
              <a:rPr lang="de-DE" sz="4200" dirty="0"/>
              <a:t> </a:t>
            </a:r>
            <a:r>
              <a:rPr lang="de-DE" sz="4200" dirty="0" err="1"/>
              <a:t>is</a:t>
            </a:r>
            <a:r>
              <a:rPr lang="de-DE" sz="4200" dirty="0"/>
              <a:t> also, </a:t>
            </a:r>
            <a:r>
              <a:rPr lang="de-DE" sz="4200" u="sng" dirty="0" err="1">
                <a:solidFill>
                  <a:srgbClr val="4AA0B1"/>
                </a:solidFill>
              </a:rPr>
              <a:t>as</a:t>
            </a:r>
            <a:r>
              <a:rPr lang="de-DE" sz="4200" u="sng" dirty="0">
                <a:solidFill>
                  <a:srgbClr val="4AA0B1"/>
                </a:solidFill>
              </a:rPr>
              <a:t> </a:t>
            </a:r>
            <a:r>
              <a:rPr lang="de-DE" sz="4200" u="sng" dirty="0" err="1">
                <a:solidFill>
                  <a:srgbClr val="4AA0B1"/>
                </a:solidFill>
              </a:rPr>
              <a:t>emerged</a:t>
            </a:r>
            <a:r>
              <a:rPr lang="de-DE" sz="4200" u="sng" dirty="0">
                <a:solidFill>
                  <a:srgbClr val="4AA0B1"/>
                </a:solidFill>
              </a:rPr>
              <a:t> in Slovenia</a:t>
            </a:r>
            <a:r>
              <a:rPr lang="de-DE" sz="4200" dirty="0"/>
              <a:t>, </a:t>
            </a:r>
            <a:r>
              <a:rPr lang="de-DE" sz="4200" u="sng" dirty="0">
                <a:solidFill>
                  <a:srgbClr val="4AA0B1"/>
                </a:solidFill>
              </a:rPr>
              <a:t>a </a:t>
            </a:r>
            <a:r>
              <a:rPr lang="de-DE" sz="4200" u="sng" dirty="0" err="1">
                <a:solidFill>
                  <a:srgbClr val="4AA0B1"/>
                </a:solidFill>
              </a:rPr>
              <a:t>clear</a:t>
            </a:r>
            <a:r>
              <a:rPr lang="de-DE" sz="4200" u="sng" dirty="0">
                <a:solidFill>
                  <a:srgbClr val="4AA0B1"/>
                </a:solidFill>
              </a:rPr>
              <a:t> </a:t>
            </a:r>
            <a:r>
              <a:rPr lang="de-DE" sz="4200" u="sng" dirty="0" err="1">
                <a:solidFill>
                  <a:srgbClr val="4AA0B1"/>
                </a:solidFill>
              </a:rPr>
              <a:t>emphasis</a:t>
            </a:r>
            <a:r>
              <a:rPr lang="de-DE" sz="4200" u="sng" dirty="0">
                <a:solidFill>
                  <a:srgbClr val="4AA0B1"/>
                </a:solidFill>
              </a:rPr>
              <a:t> on </a:t>
            </a:r>
            <a:r>
              <a:rPr lang="de-DE" sz="4200" u="sng" dirty="0" err="1">
                <a:solidFill>
                  <a:srgbClr val="4AA0B1"/>
                </a:solidFill>
              </a:rPr>
              <a:t>the</a:t>
            </a:r>
            <a:r>
              <a:rPr lang="de-DE" sz="4200" u="sng" dirty="0">
                <a:solidFill>
                  <a:srgbClr val="4AA0B1"/>
                </a:solidFill>
              </a:rPr>
              <a:t> </a:t>
            </a:r>
            <a:r>
              <a:rPr lang="de-DE" sz="4200" u="sng" dirty="0" err="1">
                <a:solidFill>
                  <a:srgbClr val="4AA0B1"/>
                </a:solidFill>
              </a:rPr>
              <a:t>importance</a:t>
            </a:r>
            <a:r>
              <a:rPr lang="de-DE" sz="4200" u="sng" dirty="0">
                <a:solidFill>
                  <a:srgbClr val="4AA0B1"/>
                </a:solidFill>
              </a:rPr>
              <a:t> </a:t>
            </a:r>
            <a:r>
              <a:rPr lang="de-DE" sz="4200" u="sng" dirty="0" err="1">
                <a:solidFill>
                  <a:srgbClr val="4AA0B1"/>
                </a:solidFill>
              </a:rPr>
              <a:t>of</a:t>
            </a:r>
            <a:r>
              <a:rPr lang="de-DE" sz="4200" u="sng" dirty="0">
                <a:solidFill>
                  <a:srgbClr val="4AA0B1"/>
                </a:solidFill>
              </a:rPr>
              <a:t> ‘</a:t>
            </a:r>
            <a:r>
              <a:rPr lang="de-DE" sz="4200" u="sng" dirty="0" err="1">
                <a:solidFill>
                  <a:srgbClr val="4AA0B1"/>
                </a:solidFill>
              </a:rPr>
              <a:t>dialogue</a:t>
            </a:r>
            <a:r>
              <a:rPr lang="de-DE" sz="4200" u="sng" dirty="0">
                <a:solidFill>
                  <a:srgbClr val="4AA0B1"/>
                </a:solidFill>
              </a:rPr>
              <a:t>’ </a:t>
            </a:r>
            <a:r>
              <a:rPr lang="de-DE" sz="4200" dirty="0"/>
              <a:t>(</a:t>
            </a:r>
            <a:r>
              <a:rPr lang="de-DE" sz="4200" dirty="0" err="1"/>
              <a:t>two</a:t>
            </a:r>
            <a:r>
              <a:rPr lang="de-DE" sz="4200" dirty="0"/>
              <a:t> </a:t>
            </a:r>
            <a:r>
              <a:rPr lang="de-DE" sz="4200" dirty="0" err="1"/>
              <a:t>way</a:t>
            </a:r>
            <a:r>
              <a:rPr lang="de-DE" sz="4200" dirty="0"/>
              <a:t> </a:t>
            </a:r>
            <a:r>
              <a:rPr lang="de-DE" sz="4200" dirty="0" err="1"/>
              <a:t>communication</a:t>
            </a:r>
            <a:r>
              <a:rPr lang="de-DE" sz="4200" dirty="0"/>
              <a:t>), but </a:t>
            </a:r>
            <a:r>
              <a:rPr lang="de-DE" sz="4200" dirty="0" err="1"/>
              <a:t>without</a:t>
            </a:r>
            <a:r>
              <a:rPr lang="de-DE" sz="4200" dirty="0"/>
              <a:t> </a:t>
            </a:r>
            <a:r>
              <a:rPr lang="de-DE" sz="4200" dirty="0" err="1"/>
              <a:t>specification</a:t>
            </a:r>
            <a:r>
              <a:rPr lang="de-DE" sz="4200" dirty="0"/>
              <a:t> </a:t>
            </a:r>
            <a:r>
              <a:rPr lang="de-DE" sz="4200" dirty="0" err="1"/>
              <a:t>of</a:t>
            </a:r>
            <a:r>
              <a:rPr lang="de-DE" sz="4200" dirty="0"/>
              <a:t> formal </a:t>
            </a:r>
            <a:r>
              <a:rPr lang="de-DE" sz="4200" dirty="0" err="1"/>
              <a:t>methods</a:t>
            </a:r>
            <a:r>
              <a:rPr lang="de-DE" sz="4200" dirty="0"/>
              <a:t> </a:t>
            </a:r>
            <a:r>
              <a:rPr lang="de-DE" sz="4200" dirty="0" err="1"/>
              <a:t>of</a:t>
            </a:r>
            <a:r>
              <a:rPr lang="de-DE" sz="4200" dirty="0"/>
              <a:t> a </a:t>
            </a:r>
            <a:r>
              <a:rPr lang="de-DE" sz="4200" dirty="0" err="1"/>
              <a:t>more</a:t>
            </a:r>
            <a:r>
              <a:rPr lang="de-DE" sz="4200" dirty="0"/>
              <a:t> ‘</a:t>
            </a:r>
            <a:r>
              <a:rPr lang="de-DE" sz="4200" dirty="0" err="1"/>
              <a:t>participatory</a:t>
            </a:r>
            <a:r>
              <a:rPr lang="de-DE" sz="4200" dirty="0"/>
              <a:t> </a:t>
            </a:r>
            <a:r>
              <a:rPr lang="de-DE" sz="4200" dirty="0" err="1"/>
              <a:t>character</a:t>
            </a:r>
            <a:r>
              <a:rPr lang="de-DE" sz="4200" dirty="0"/>
              <a:t>’. </a:t>
            </a:r>
            <a:r>
              <a:rPr lang="de-DE" sz="4200" u="sng" dirty="0">
                <a:solidFill>
                  <a:srgbClr val="4AA0B1"/>
                </a:solidFill>
              </a:rPr>
              <a:t>In Germany</a:t>
            </a:r>
            <a:r>
              <a:rPr lang="de-DE" sz="4200" dirty="0"/>
              <a:t>, </a:t>
            </a:r>
            <a:r>
              <a:rPr lang="de-DE" sz="4200" dirty="0" err="1"/>
              <a:t>for</a:t>
            </a:r>
            <a:r>
              <a:rPr lang="de-DE" sz="4200" dirty="0"/>
              <a:t> </a:t>
            </a:r>
            <a:r>
              <a:rPr lang="de-DE" sz="4200" dirty="0" err="1"/>
              <a:t>example</a:t>
            </a:r>
            <a:r>
              <a:rPr lang="de-DE" sz="4200" dirty="0"/>
              <a:t>,</a:t>
            </a:r>
            <a:r>
              <a:rPr lang="de-DE" sz="3800" dirty="0"/>
              <a:t> </a:t>
            </a:r>
            <a:r>
              <a:rPr lang="de-DE" sz="4200" dirty="0"/>
              <a:t>a </a:t>
            </a:r>
            <a:r>
              <a:rPr lang="de-DE" sz="4200" dirty="0" err="1"/>
              <a:t>specific</a:t>
            </a:r>
            <a:r>
              <a:rPr lang="de-DE" sz="4200" dirty="0"/>
              <a:t> </a:t>
            </a:r>
            <a:r>
              <a:rPr lang="de-DE" sz="4200" dirty="0" err="1"/>
              <a:t>authority</a:t>
            </a:r>
            <a:r>
              <a:rPr lang="de-DE" sz="4200" dirty="0"/>
              <a:t> </a:t>
            </a:r>
            <a:r>
              <a:rPr lang="de-DE" sz="4200" dirty="0" err="1"/>
              <a:t>is</a:t>
            </a:r>
            <a:r>
              <a:rPr lang="de-DE" sz="4200" dirty="0"/>
              <a:t> </a:t>
            </a:r>
            <a:r>
              <a:rPr lang="de-DE" sz="4200" dirty="0" err="1"/>
              <a:t>assigned</a:t>
            </a:r>
            <a:r>
              <a:rPr lang="de-DE" sz="4200" dirty="0"/>
              <a:t> </a:t>
            </a:r>
            <a:r>
              <a:rPr lang="de-DE" sz="4200" dirty="0" err="1"/>
              <a:t>to</a:t>
            </a:r>
            <a:r>
              <a:rPr lang="de-DE" sz="4200" dirty="0"/>
              <a:t> an </a:t>
            </a:r>
            <a:r>
              <a:rPr lang="de-DE" sz="4200" dirty="0" err="1">
                <a:solidFill>
                  <a:srgbClr val="4AA0B1"/>
                </a:solidFill>
              </a:rPr>
              <a:t>ethics</a:t>
            </a:r>
            <a:r>
              <a:rPr lang="de-DE" sz="4200" dirty="0">
                <a:solidFill>
                  <a:srgbClr val="4AA0B1"/>
                </a:solidFill>
              </a:rPr>
              <a:t> </a:t>
            </a:r>
            <a:r>
              <a:rPr lang="de-DE" sz="4200" dirty="0" err="1">
                <a:solidFill>
                  <a:srgbClr val="4AA0B1"/>
                </a:solidFill>
              </a:rPr>
              <a:t>committee</a:t>
            </a:r>
            <a:r>
              <a:rPr lang="de-DE" sz="4200" dirty="0">
                <a:solidFill>
                  <a:srgbClr val="4AA0B1"/>
                </a:solidFill>
              </a:rPr>
              <a:t> </a:t>
            </a:r>
            <a:r>
              <a:rPr lang="de-DE" sz="4200" dirty="0" err="1">
                <a:solidFill>
                  <a:srgbClr val="4AA0B1"/>
                </a:solidFill>
              </a:rPr>
              <a:t>to</a:t>
            </a:r>
            <a:r>
              <a:rPr lang="de-DE" sz="4200" dirty="0">
                <a:solidFill>
                  <a:srgbClr val="4AA0B1"/>
                </a:solidFill>
              </a:rPr>
              <a:t> </a:t>
            </a:r>
            <a:r>
              <a:rPr lang="de-DE" sz="4200" dirty="0" err="1">
                <a:solidFill>
                  <a:srgbClr val="4AA0B1"/>
                </a:solidFill>
              </a:rPr>
              <a:t>judge</a:t>
            </a:r>
            <a:r>
              <a:rPr lang="de-DE" sz="4200" dirty="0">
                <a:solidFill>
                  <a:srgbClr val="4AA0B1"/>
                </a:solidFill>
              </a:rPr>
              <a:t> </a:t>
            </a:r>
            <a:r>
              <a:rPr lang="de-DE" sz="4200" dirty="0" err="1">
                <a:solidFill>
                  <a:srgbClr val="4AA0B1"/>
                </a:solidFill>
              </a:rPr>
              <a:t>accuracy</a:t>
            </a:r>
            <a:r>
              <a:rPr lang="de-DE" sz="4200" dirty="0">
                <a:solidFill>
                  <a:srgbClr val="4AA0B1"/>
                </a:solidFill>
              </a:rPr>
              <a:t> </a:t>
            </a:r>
            <a:r>
              <a:rPr lang="de-DE" sz="4200" dirty="0" err="1">
                <a:solidFill>
                  <a:srgbClr val="4AA0B1"/>
                </a:solidFill>
              </a:rPr>
              <a:t>of</a:t>
            </a:r>
            <a:r>
              <a:rPr lang="de-DE" sz="4200" dirty="0">
                <a:solidFill>
                  <a:srgbClr val="4AA0B1"/>
                </a:solidFill>
              </a:rPr>
              <a:t> </a:t>
            </a:r>
            <a:r>
              <a:rPr lang="de-DE" sz="4200" dirty="0" err="1">
                <a:solidFill>
                  <a:srgbClr val="4AA0B1"/>
                </a:solidFill>
              </a:rPr>
              <a:t>information</a:t>
            </a:r>
            <a:r>
              <a:rPr lang="de-DE" sz="4200" dirty="0">
                <a:solidFill>
                  <a:srgbClr val="4AA0B1"/>
                </a:solidFill>
              </a:rPr>
              <a:t> </a:t>
            </a:r>
            <a:r>
              <a:rPr lang="de-DE" sz="4200" dirty="0" err="1">
                <a:solidFill>
                  <a:srgbClr val="4AA0B1"/>
                </a:solidFill>
              </a:rPr>
              <a:t>towards</a:t>
            </a:r>
            <a:r>
              <a:rPr lang="de-DE" sz="4200" dirty="0">
                <a:solidFill>
                  <a:srgbClr val="4AA0B1"/>
                </a:solidFill>
              </a:rPr>
              <a:t> </a:t>
            </a:r>
            <a:r>
              <a:rPr lang="de-DE" sz="4200" dirty="0" err="1">
                <a:solidFill>
                  <a:srgbClr val="4AA0B1"/>
                </a:solidFill>
              </a:rPr>
              <a:t>the</a:t>
            </a:r>
            <a:r>
              <a:rPr lang="de-DE" sz="4200" dirty="0">
                <a:solidFill>
                  <a:srgbClr val="4AA0B1"/>
                </a:solidFill>
              </a:rPr>
              <a:t> </a:t>
            </a:r>
            <a:r>
              <a:rPr lang="de-DE" sz="4200" dirty="0" err="1">
                <a:solidFill>
                  <a:srgbClr val="4AA0B1"/>
                </a:solidFill>
              </a:rPr>
              <a:t>patient</a:t>
            </a:r>
            <a:r>
              <a:rPr lang="de-DE" sz="4200" dirty="0"/>
              <a:t>, </a:t>
            </a:r>
            <a:r>
              <a:rPr lang="de-DE" sz="4200" u="sng" dirty="0" err="1">
                <a:solidFill>
                  <a:srgbClr val="4AA0B1"/>
                </a:solidFill>
              </a:rPr>
              <a:t>as</a:t>
            </a:r>
            <a:r>
              <a:rPr lang="de-DE" sz="4200" u="sng" dirty="0">
                <a:solidFill>
                  <a:srgbClr val="4AA0B1"/>
                </a:solidFill>
              </a:rPr>
              <a:t> </a:t>
            </a:r>
            <a:r>
              <a:rPr lang="de-DE" sz="4200" u="sng" dirty="0" err="1">
                <a:solidFill>
                  <a:srgbClr val="4AA0B1"/>
                </a:solidFill>
              </a:rPr>
              <a:t>the</a:t>
            </a:r>
            <a:r>
              <a:rPr lang="de-DE" sz="4200" u="sng" dirty="0">
                <a:solidFill>
                  <a:srgbClr val="4AA0B1"/>
                </a:solidFill>
              </a:rPr>
              <a:t> </a:t>
            </a:r>
            <a:r>
              <a:rPr lang="de-DE" sz="4200" u="sng" dirty="0" err="1">
                <a:solidFill>
                  <a:srgbClr val="4AA0B1"/>
                </a:solidFill>
              </a:rPr>
              <a:t>only</a:t>
            </a:r>
            <a:r>
              <a:rPr lang="de-DE" sz="4200" u="sng" dirty="0">
                <a:solidFill>
                  <a:srgbClr val="4AA0B1"/>
                </a:solidFill>
              </a:rPr>
              <a:t> ‘</a:t>
            </a:r>
            <a:r>
              <a:rPr lang="de-DE" sz="4200" u="sng" dirty="0" err="1">
                <a:solidFill>
                  <a:srgbClr val="4AA0B1"/>
                </a:solidFill>
              </a:rPr>
              <a:t>stakeholder</a:t>
            </a:r>
            <a:r>
              <a:rPr lang="de-DE" sz="4200" u="sng" dirty="0">
                <a:solidFill>
                  <a:srgbClr val="4AA0B1"/>
                </a:solidFill>
              </a:rPr>
              <a:t>’ </a:t>
            </a:r>
            <a:r>
              <a:rPr lang="de-DE" sz="4200" u="sng" dirty="0" err="1">
                <a:solidFill>
                  <a:srgbClr val="4AA0B1"/>
                </a:solidFill>
              </a:rPr>
              <a:t>to</a:t>
            </a:r>
            <a:r>
              <a:rPr lang="de-DE" sz="4200" u="sng" dirty="0">
                <a:solidFill>
                  <a:srgbClr val="4AA0B1"/>
                </a:solidFill>
              </a:rPr>
              <a:t> </a:t>
            </a:r>
            <a:r>
              <a:rPr lang="de-DE" sz="4200" u="sng" dirty="0" err="1">
                <a:solidFill>
                  <a:srgbClr val="4AA0B1"/>
                </a:solidFill>
              </a:rPr>
              <a:t>be</a:t>
            </a:r>
            <a:r>
              <a:rPr lang="de-DE" sz="4200" u="sng" dirty="0">
                <a:solidFill>
                  <a:srgbClr val="4AA0B1"/>
                </a:solidFill>
              </a:rPr>
              <a:t> </a:t>
            </a:r>
            <a:r>
              <a:rPr lang="de-DE" sz="4200" u="sng" dirty="0" err="1">
                <a:solidFill>
                  <a:srgbClr val="4AA0B1"/>
                </a:solidFill>
              </a:rPr>
              <a:t>engaged</a:t>
            </a:r>
            <a:r>
              <a:rPr lang="de-DE" sz="4200" dirty="0"/>
              <a:t>.</a:t>
            </a:r>
          </a:p>
          <a:p>
            <a:pPr algn="just"/>
            <a:r>
              <a:rPr lang="de-DE" sz="4200" u="sng" dirty="0" err="1">
                <a:solidFill>
                  <a:srgbClr val="4AA0B1"/>
                </a:solidFill>
              </a:rPr>
              <a:t>Patients</a:t>
            </a:r>
            <a:r>
              <a:rPr lang="de-DE" sz="4200" u="sng" dirty="0">
                <a:solidFill>
                  <a:srgbClr val="4AA0B1"/>
                </a:solidFill>
              </a:rPr>
              <a:t> </a:t>
            </a:r>
            <a:r>
              <a:rPr lang="de-DE" sz="4200" u="sng" dirty="0" err="1">
                <a:solidFill>
                  <a:srgbClr val="4AA0B1"/>
                </a:solidFill>
              </a:rPr>
              <a:t>as</a:t>
            </a:r>
            <a:r>
              <a:rPr lang="de-DE" sz="4200" u="sng" dirty="0">
                <a:solidFill>
                  <a:srgbClr val="4AA0B1"/>
                </a:solidFill>
              </a:rPr>
              <a:t> </a:t>
            </a:r>
            <a:r>
              <a:rPr lang="de-DE" sz="4200" u="sng" dirty="0" err="1">
                <a:solidFill>
                  <a:srgbClr val="4AA0B1"/>
                </a:solidFill>
              </a:rPr>
              <a:t>stakeholders</a:t>
            </a:r>
            <a:r>
              <a:rPr lang="de-DE" sz="4200" u="sng" dirty="0">
                <a:solidFill>
                  <a:srgbClr val="4AA0B1"/>
                </a:solidFill>
              </a:rPr>
              <a:t> </a:t>
            </a:r>
            <a:r>
              <a:rPr lang="de-DE" sz="4200" u="sng" dirty="0" err="1">
                <a:solidFill>
                  <a:srgbClr val="4AA0B1"/>
                </a:solidFill>
              </a:rPr>
              <a:t>are</a:t>
            </a:r>
            <a:r>
              <a:rPr lang="de-DE" sz="4200" u="sng" dirty="0">
                <a:solidFill>
                  <a:srgbClr val="4AA0B1"/>
                </a:solidFill>
              </a:rPr>
              <a:t> still </a:t>
            </a:r>
            <a:r>
              <a:rPr lang="de-DE" sz="4200" u="sng" dirty="0" err="1">
                <a:solidFill>
                  <a:srgbClr val="4AA0B1"/>
                </a:solidFill>
              </a:rPr>
              <a:t>seen</a:t>
            </a:r>
            <a:r>
              <a:rPr lang="de-DE" sz="4200" u="sng" dirty="0">
                <a:solidFill>
                  <a:srgbClr val="4AA0B1"/>
                </a:solidFill>
              </a:rPr>
              <a:t> </a:t>
            </a:r>
            <a:r>
              <a:rPr lang="de-DE" sz="4200" u="sng" dirty="0" err="1">
                <a:solidFill>
                  <a:srgbClr val="4AA0B1"/>
                </a:solidFill>
              </a:rPr>
              <a:t>as</a:t>
            </a:r>
            <a:r>
              <a:rPr lang="de-DE" sz="4200" u="sng" dirty="0">
                <a:solidFill>
                  <a:srgbClr val="4AA0B1"/>
                </a:solidFill>
              </a:rPr>
              <a:t> a </a:t>
            </a:r>
            <a:r>
              <a:rPr lang="de-DE" sz="4200" u="sng" dirty="0" err="1">
                <a:solidFill>
                  <a:srgbClr val="4AA0B1"/>
                </a:solidFill>
              </a:rPr>
              <a:t>subject</a:t>
            </a:r>
            <a:r>
              <a:rPr lang="de-DE" sz="4200" u="sng" dirty="0">
                <a:solidFill>
                  <a:srgbClr val="4AA0B1"/>
                </a:solidFill>
              </a:rPr>
              <a:t> </a:t>
            </a:r>
            <a:r>
              <a:rPr lang="de-DE" sz="4200" u="sng" dirty="0" err="1">
                <a:solidFill>
                  <a:srgbClr val="4AA0B1"/>
                </a:solidFill>
              </a:rPr>
              <a:t>of</a:t>
            </a:r>
            <a:r>
              <a:rPr lang="de-DE" sz="4200" u="sng" dirty="0">
                <a:solidFill>
                  <a:srgbClr val="4AA0B1"/>
                </a:solidFill>
              </a:rPr>
              <a:t> </a:t>
            </a:r>
            <a:r>
              <a:rPr lang="de-DE" sz="4200" u="sng" dirty="0" err="1">
                <a:solidFill>
                  <a:srgbClr val="4AA0B1"/>
                </a:solidFill>
              </a:rPr>
              <a:t>concern</a:t>
            </a:r>
            <a:r>
              <a:rPr lang="de-DE" sz="4200" u="sng" dirty="0">
                <a:solidFill>
                  <a:srgbClr val="4AA0B1"/>
                </a:solidFill>
              </a:rPr>
              <a:t> </a:t>
            </a:r>
            <a:r>
              <a:rPr lang="de-DE" sz="4200" u="sng" dirty="0" err="1">
                <a:solidFill>
                  <a:srgbClr val="4AA0B1"/>
                </a:solidFill>
              </a:rPr>
              <a:t>needing</a:t>
            </a:r>
            <a:r>
              <a:rPr lang="de-DE" sz="4200" u="sng" dirty="0">
                <a:solidFill>
                  <a:srgbClr val="4AA0B1"/>
                </a:solidFill>
              </a:rPr>
              <a:t> </a:t>
            </a:r>
            <a:r>
              <a:rPr lang="de-DE" sz="4200" u="sng" dirty="0" err="1">
                <a:solidFill>
                  <a:srgbClr val="4AA0B1"/>
                </a:solidFill>
              </a:rPr>
              <a:t>protection</a:t>
            </a:r>
            <a:r>
              <a:rPr lang="de-DE" sz="4200" u="sng" dirty="0">
                <a:solidFill>
                  <a:srgbClr val="4AA0B1"/>
                </a:solidFill>
              </a:rPr>
              <a:t> </a:t>
            </a:r>
            <a:r>
              <a:rPr lang="de-DE" sz="4200" dirty="0"/>
              <a:t>and </a:t>
            </a:r>
            <a:r>
              <a:rPr lang="de-DE" sz="4200" dirty="0" err="1"/>
              <a:t>having</a:t>
            </a:r>
            <a:r>
              <a:rPr lang="de-DE" sz="4200" dirty="0"/>
              <a:t> </a:t>
            </a:r>
            <a:r>
              <a:rPr lang="de-DE" sz="4200" dirty="0" err="1"/>
              <a:t>the</a:t>
            </a:r>
            <a:r>
              <a:rPr lang="de-DE" sz="4200" dirty="0"/>
              <a:t> </a:t>
            </a:r>
            <a:r>
              <a:rPr lang="de-DE" sz="4200" dirty="0" err="1"/>
              <a:t>right</a:t>
            </a:r>
            <a:r>
              <a:rPr lang="de-DE" sz="4200" dirty="0"/>
              <a:t> </a:t>
            </a:r>
            <a:r>
              <a:rPr lang="de-DE" sz="4200" dirty="0" err="1"/>
              <a:t>to</a:t>
            </a:r>
            <a:r>
              <a:rPr lang="de-DE" sz="4200" dirty="0"/>
              <a:t> </a:t>
            </a:r>
            <a:r>
              <a:rPr lang="de-DE" sz="4200" dirty="0" err="1"/>
              <a:t>information</a:t>
            </a:r>
            <a:r>
              <a:rPr lang="de-DE" sz="4200" dirty="0"/>
              <a:t> </a:t>
            </a:r>
            <a:r>
              <a:rPr lang="de-DE" sz="4200" dirty="0" err="1"/>
              <a:t>as</a:t>
            </a:r>
            <a:r>
              <a:rPr lang="de-DE" sz="4200" dirty="0"/>
              <a:t> a </a:t>
            </a:r>
            <a:r>
              <a:rPr lang="de-DE" sz="4200" dirty="0" err="1"/>
              <a:t>basis</a:t>
            </a:r>
            <a:r>
              <a:rPr lang="de-DE" sz="4200" dirty="0"/>
              <a:t> </a:t>
            </a:r>
            <a:r>
              <a:rPr lang="de-DE" sz="4200" dirty="0" err="1"/>
              <a:t>for</a:t>
            </a:r>
            <a:r>
              <a:rPr lang="de-DE" sz="4200" dirty="0"/>
              <a:t> </a:t>
            </a:r>
            <a:r>
              <a:rPr lang="de-DE" sz="4200" dirty="0" err="1"/>
              <a:t>informed</a:t>
            </a:r>
            <a:r>
              <a:rPr lang="de-DE" sz="4200" dirty="0"/>
              <a:t> </a:t>
            </a:r>
            <a:r>
              <a:rPr lang="de-DE" sz="4200" dirty="0" err="1"/>
              <a:t>consent</a:t>
            </a:r>
            <a:r>
              <a:rPr lang="de-DE" sz="4200" dirty="0"/>
              <a:t>, and </a:t>
            </a:r>
            <a:r>
              <a:rPr lang="de-DE" sz="4200" dirty="0" err="1"/>
              <a:t>thus</a:t>
            </a:r>
            <a:r>
              <a:rPr lang="de-DE" sz="4200" dirty="0"/>
              <a:t> </a:t>
            </a:r>
            <a:r>
              <a:rPr lang="de-DE" sz="4200" dirty="0" err="1"/>
              <a:t>the</a:t>
            </a:r>
            <a:r>
              <a:rPr lang="de-DE" sz="4200" dirty="0"/>
              <a:t> </a:t>
            </a:r>
            <a:r>
              <a:rPr lang="de-DE" sz="4200" dirty="0" err="1"/>
              <a:t>engagement</a:t>
            </a:r>
            <a:r>
              <a:rPr lang="de-DE" sz="4200" dirty="0"/>
              <a:t> </a:t>
            </a:r>
            <a:r>
              <a:rPr lang="de-DE" sz="4200" dirty="0" err="1"/>
              <a:t>of</a:t>
            </a:r>
            <a:r>
              <a:rPr lang="de-DE" sz="4200" dirty="0"/>
              <a:t> </a:t>
            </a:r>
            <a:r>
              <a:rPr lang="de-DE" sz="4200" dirty="0" err="1"/>
              <a:t>patients</a:t>
            </a:r>
            <a:r>
              <a:rPr lang="de-DE" sz="4200" dirty="0"/>
              <a:t> </a:t>
            </a:r>
            <a:r>
              <a:rPr lang="de-DE" sz="4200" dirty="0" err="1"/>
              <a:t>is</a:t>
            </a:r>
            <a:r>
              <a:rPr lang="de-DE" sz="4200" dirty="0"/>
              <a:t> </a:t>
            </a:r>
            <a:r>
              <a:rPr lang="de-DE" sz="4200" u="sng" dirty="0" err="1">
                <a:solidFill>
                  <a:srgbClr val="4AA0B1"/>
                </a:solidFill>
              </a:rPr>
              <a:t>mostly</a:t>
            </a:r>
            <a:r>
              <a:rPr lang="de-DE" sz="4200" u="sng" dirty="0">
                <a:solidFill>
                  <a:srgbClr val="4AA0B1"/>
                </a:solidFill>
              </a:rPr>
              <a:t> ‘</a:t>
            </a:r>
            <a:r>
              <a:rPr lang="de-DE" sz="4200" u="sng" dirty="0" err="1">
                <a:solidFill>
                  <a:srgbClr val="4AA0B1"/>
                </a:solidFill>
              </a:rPr>
              <a:t>restricted</a:t>
            </a:r>
            <a:r>
              <a:rPr lang="de-DE" sz="4200" u="sng" dirty="0">
                <a:solidFill>
                  <a:srgbClr val="4AA0B1"/>
                </a:solidFill>
              </a:rPr>
              <a:t>’ </a:t>
            </a:r>
            <a:r>
              <a:rPr lang="de-DE" sz="4200" u="sng" dirty="0" err="1">
                <a:solidFill>
                  <a:srgbClr val="4AA0B1"/>
                </a:solidFill>
              </a:rPr>
              <a:t>to</a:t>
            </a:r>
            <a:r>
              <a:rPr lang="de-DE" sz="4200" u="sng" dirty="0">
                <a:solidFill>
                  <a:srgbClr val="4AA0B1"/>
                </a:solidFill>
              </a:rPr>
              <a:t> </a:t>
            </a:r>
            <a:r>
              <a:rPr lang="de-DE" sz="4200" u="sng" dirty="0" err="1">
                <a:solidFill>
                  <a:srgbClr val="4AA0B1"/>
                </a:solidFill>
              </a:rPr>
              <a:t>having</a:t>
            </a:r>
            <a:r>
              <a:rPr lang="de-DE" sz="4200" u="sng" dirty="0">
                <a:solidFill>
                  <a:srgbClr val="4AA0B1"/>
                </a:solidFill>
              </a:rPr>
              <a:t> </a:t>
            </a:r>
            <a:r>
              <a:rPr lang="de-DE" sz="4200" u="sng" dirty="0" err="1">
                <a:solidFill>
                  <a:srgbClr val="4AA0B1"/>
                </a:solidFill>
              </a:rPr>
              <a:t>the</a:t>
            </a:r>
            <a:r>
              <a:rPr lang="de-DE" sz="4200" u="sng" dirty="0">
                <a:solidFill>
                  <a:srgbClr val="4AA0B1"/>
                </a:solidFill>
              </a:rPr>
              <a:t> </a:t>
            </a:r>
            <a:r>
              <a:rPr lang="de-DE" sz="4200" u="sng" dirty="0" err="1">
                <a:solidFill>
                  <a:srgbClr val="4AA0B1"/>
                </a:solidFill>
              </a:rPr>
              <a:t>autonomy</a:t>
            </a:r>
            <a:r>
              <a:rPr lang="de-DE" sz="4200" u="sng" dirty="0">
                <a:solidFill>
                  <a:srgbClr val="4AA0B1"/>
                </a:solidFill>
              </a:rPr>
              <a:t> </a:t>
            </a:r>
            <a:r>
              <a:rPr lang="de-DE" sz="4200" u="sng" dirty="0" err="1">
                <a:solidFill>
                  <a:srgbClr val="4AA0B1"/>
                </a:solidFill>
              </a:rPr>
              <a:t>of</a:t>
            </a:r>
            <a:r>
              <a:rPr lang="de-DE" sz="4200" u="sng" dirty="0">
                <a:solidFill>
                  <a:srgbClr val="4AA0B1"/>
                </a:solidFill>
              </a:rPr>
              <a:t> </a:t>
            </a:r>
            <a:r>
              <a:rPr lang="de-DE" sz="4200" u="sng" dirty="0" err="1">
                <a:solidFill>
                  <a:srgbClr val="4AA0B1"/>
                </a:solidFill>
              </a:rPr>
              <a:t>giving</a:t>
            </a:r>
            <a:r>
              <a:rPr lang="de-DE" sz="4200" u="sng" dirty="0">
                <a:solidFill>
                  <a:srgbClr val="4AA0B1"/>
                </a:solidFill>
              </a:rPr>
              <a:t> </a:t>
            </a:r>
            <a:r>
              <a:rPr lang="de-DE" sz="4200" u="sng" dirty="0" err="1">
                <a:solidFill>
                  <a:srgbClr val="4AA0B1"/>
                </a:solidFill>
              </a:rPr>
              <a:t>informed</a:t>
            </a:r>
            <a:r>
              <a:rPr lang="de-DE" sz="4200" u="sng" dirty="0">
                <a:solidFill>
                  <a:srgbClr val="4AA0B1"/>
                </a:solidFill>
              </a:rPr>
              <a:t> </a:t>
            </a:r>
            <a:r>
              <a:rPr lang="de-DE" sz="4200" u="sng" dirty="0" err="1">
                <a:solidFill>
                  <a:srgbClr val="4AA0B1"/>
                </a:solidFill>
              </a:rPr>
              <a:t>consent</a:t>
            </a:r>
            <a:r>
              <a:rPr lang="de-DE" sz="4200" u="sng" dirty="0">
                <a:solidFill>
                  <a:srgbClr val="4AA0B1"/>
                </a:solidFill>
              </a:rPr>
              <a:t> (</a:t>
            </a:r>
            <a:r>
              <a:rPr lang="de-DE" sz="4200" u="sng" dirty="0" err="1">
                <a:solidFill>
                  <a:srgbClr val="4AA0B1"/>
                </a:solidFill>
              </a:rPr>
              <a:t>or</a:t>
            </a:r>
            <a:r>
              <a:rPr lang="de-DE" sz="4200" u="sng" dirty="0">
                <a:solidFill>
                  <a:srgbClr val="4AA0B1"/>
                </a:solidFill>
              </a:rPr>
              <a:t> not)</a:t>
            </a:r>
            <a:r>
              <a:rPr lang="de-DE" sz="4200" dirty="0"/>
              <a:t>. </a:t>
            </a:r>
          </a:p>
          <a:p>
            <a:pPr algn="just"/>
            <a:r>
              <a:rPr lang="de-DE" sz="4200" u="sng" dirty="0" err="1">
                <a:solidFill>
                  <a:srgbClr val="4AA0B1"/>
                </a:solidFill>
              </a:rPr>
              <a:t>No</a:t>
            </a:r>
            <a:r>
              <a:rPr lang="de-DE" sz="4200" u="sng" dirty="0">
                <a:solidFill>
                  <a:srgbClr val="4AA0B1"/>
                </a:solidFill>
              </a:rPr>
              <a:t> </a:t>
            </a:r>
            <a:r>
              <a:rPr lang="de-DE" sz="4200" u="sng" dirty="0" err="1">
                <a:solidFill>
                  <a:srgbClr val="4AA0B1"/>
                </a:solidFill>
              </a:rPr>
              <a:t>specifications</a:t>
            </a:r>
            <a:r>
              <a:rPr lang="de-DE" sz="4200" u="sng" dirty="0">
                <a:solidFill>
                  <a:srgbClr val="4AA0B1"/>
                </a:solidFill>
              </a:rPr>
              <a:t> </a:t>
            </a:r>
            <a:r>
              <a:rPr lang="de-DE" sz="4200" u="sng" dirty="0" err="1">
                <a:solidFill>
                  <a:srgbClr val="4AA0B1"/>
                </a:solidFill>
              </a:rPr>
              <a:t>of</a:t>
            </a:r>
            <a:r>
              <a:rPr lang="de-DE" sz="4200" u="sng" dirty="0">
                <a:solidFill>
                  <a:srgbClr val="4AA0B1"/>
                </a:solidFill>
              </a:rPr>
              <a:t> formal </a:t>
            </a:r>
            <a:r>
              <a:rPr lang="de-DE" sz="4200" u="sng" dirty="0" err="1">
                <a:solidFill>
                  <a:srgbClr val="4AA0B1"/>
                </a:solidFill>
              </a:rPr>
              <a:t>procedures</a:t>
            </a:r>
            <a:r>
              <a:rPr lang="de-DE" sz="4200" u="sng" dirty="0">
                <a:solidFill>
                  <a:srgbClr val="4AA0B1"/>
                </a:solidFill>
              </a:rPr>
              <a:t> </a:t>
            </a:r>
            <a:r>
              <a:rPr lang="de-DE" sz="4200" dirty="0"/>
              <a:t>in </a:t>
            </a:r>
            <a:r>
              <a:rPr lang="de-DE" sz="4200" dirty="0" err="1"/>
              <a:t>this</a:t>
            </a:r>
            <a:r>
              <a:rPr lang="de-DE" sz="4200" dirty="0"/>
              <a:t> sense, </a:t>
            </a:r>
            <a:r>
              <a:rPr lang="de-DE" sz="4200" u="sng" dirty="0" err="1">
                <a:solidFill>
                  <a:srgbClr val="4AA0B1"/>
                </a:solidFill>
              </a:rPr>
              <a:t>except</a:t>
            </a:r>
            <a:r>
              <a:rPr lang="de-DE" sz="4200" u="sng" dirty="0">
                <a:solidFill>
                  <a:srgbClr val="4AA0B1"/>
                </a:solidFill>
              </a:rPr>
              <a:t> </a:t>
            </a:r>
            <a:r>
              <a:rPr lang="de-DE" sz="4200" u="sng" dirty="0" err="1">
                <a:solidFill>
                  <a:srgbClr val="4AA0B1"/>
                </a:solidFill>
              </a:rPr>
              <a:t>for</a:t>
            </a:r>
            <a:r>
              <a:rPr lang="de-DE" sz="4200" u="sng" dirty="0">
                <a:solidFill>
                  <a:srgbClr val="4AA0B1"/>
                </a:solidFill>
              </a:rPr>
              <a:t> Spain</a:t>
            </a:r>
            <a:r>
              <a:rPr lang="de-DE" sz="4200" dirty="0"/>
              <a:t>, </a:t>
            </a:r>
            <a:r>
              <a:rPr lang="de-DE" sz="4200" dirty="0" err="1"/>
              <a:t>mentioning</a:t>
            </a:r>
            <a:r>
              <a:rPr lang="de-DE" sz="4200" dirty="0"/>
              <a:t> ‘</a:t>
            </a:r>
            <a:r>
              <a:rPr lang="de-DE" sz="4200" u="sng" dirty="0" err="1">
                <a:solidFill>
                  <a:srgbClr val="4AA0B1"/>
                </a:solidFill>
              </a:rPr>
              <a:t>the</a:t>
            </a:r>
            <a:r>
              <a:rPr lang="de-DE" sz="4200" u="sng" dirty="0">
                <a:solidFill>
                  <a:srgbClr val="4AA0B1"/>
                </a:solidFill>
              </a:rPr>
              <a:t> </a:t>
            </a:r>
            <a:r>
              <a:rPr lang="de-DE" sz="4200" u="sng" dirty="0" err="1">
                <a:solidFill>
                  <a:srgbClr val="4AA0B1"/>
                </a:solidFill>
              </a:rPr>
              <a:t>signing</a:t>
            </a:r>
            <a:r>
              <a:rPr lang="de-DE" sz="4200" u="sng" dirty="0">
                <a:solidFill>
                  <a:srgbClr val="4AA0B1"/>
                </a:solidFill>
              </a:rPr>
              <a:t> </a:t>
            </a:r>
            <a:r>
              <a:rPr lang="de-DE" sz="4200" u="sng" dirty="0" err="1">
                <a:solidFill>
                  <a:srgbClr val="4AA0B1"/>
                </a:solidFill>
              </a:rPr>
              <a:t>of</a:t>
            </a:r>
            <a:r>
              <a:rPr lang="de-DE" sz="4200" u="sng" dirty="0">
                <a:solidFill>
                  <a:srgbClr val="4AA0B1"/>
                </a:solidFill>
              </a:rPr>
              <a:t> </a:t>
            </a:r>
            <a:r>
              <a:rPr lang="de-DE" sz="4200" u="sng" dirty="0" err="1">
                <a:solidFill>
                  <a:srgbClr val="4AA0B1"/>
                </a:solidFill>
              </a:rPr>
              <a:t>informed</a:t>
            </a:r>
            <a:r>
              <a:rPr lang="de-DE" sz="4200" u="sng" dirty="0">
                <a:solidFill>
                  <a:srgbClr val="4AA0B1"/>
                </a:solidFill>
              </a:rPr>
              <a:t> </a:t>
            </a:r>
            <a:r>
              <a:rPr lang="de-DE" sz="4200" u="sng" dirty="0" err="1">
                <a:solidFill>
                  <a:srgbClr val="4AA0B1"/>
                </a:solidFill>
              </a:rPr>
              <a:t>consent</a:t>
            </a:r>
            <a:r>
              <a:rPr lang="de-DE" sz="4200" u="sng" dirty="0">
                <a:solidFill>
                  <a:srgbClr val="4AA0B1"/>
                </a:solidFill>
              </a:rPr>
              <a:t> </a:t>
            </a:r>
            <a:r>
              <a:rPr lang="de-DE" sz="4200" dirty="0" err="1"/>
              <a:t>by</a:t>
            </a:r>
            <a:r>
              <a:rPr lang="de-DE" sz="4200" dirty="0"/>
              <a:t> </a:t>
            </a:r>
            <a:r>
              <a:rPr lang="de-DE" sz="4200" dirty="0" err="1"/>
              <a:t>himself</a:t>
            </a:r>
            <a:r>
              <a:rPr lang="de-DE" sz="4200" dirty="0"/>
              <a:t> </a:t>
            </a:r>
            <a:r>
              <a:rPr lang="de-DE" sz="4200" dirty="0" err="1"/>
              <a:t>or</a:t>
            </a:r>
            <a:r>
              <a:rPr lang="de-DE" sz="4200" dirty="0"/>
              <a:t> </a:t>
            </a:r>
            <a:r>
              <a:rPr lang="de-DE" sz="4200" dirty="0" err="1"/>
              <a:t>by</a:t>
            </a:r>
            <a:r>
              <a:rPr lang="de-DE" sz="4200" dirty="0"/>
              <a:t> </a:t>
            </a:r>
            <a:r>
              <a:rPr lang="de-DE" sz="4200" dirty="0" err="1"/>
              <a:t>his</a:t>
            </a:r>
            <a:r>
              <a:rPr lang="de-DE" sz="4200" dirty="0"/>
              <a:t> legal </a:t>
            </a:r>
            <a:r>
              <a:rPr lang="de-DE" sz="4200" dirty="0" err="1"/>
              <a:t>representative</a:t>
            </a:r>
            <a:r>
              <a:rPr lang="de-DE" sz="4200" dirty="0"/>
              <a:t>’, </a:t>
            </a:r>
            <a:r>
              <a:rPr lang="de-DE" sz="4200" dirty="0" err="1"/>
              <a:t>this</a:t>
            </a:r>
            <a:r>
              <a:rPr lang="de-DE" sz="4200" dirty="0"/>
              <a:t> </a:t>
            </a:r>
            <a:r>
              <a:rPr lang="de-DE" sz="4200" dirty="0" err="1"/>
              <a:t>basic</a:t>
            </a:r>
            <a:r>
              <a:rPr lang="de-DE" sz="4200" dirty="0"/>
              <a:t> </a:t>
            </a:r>
            <a:r>
              <a:rPr lang="de-DE" sz="4200" dirty="0" err="1"/>
              <a:t>procedure</a:t>
            </a:r>
            <a:r>
              <a:rPr lang="de-DE" sz="4200" dirty="0"/>
              <a:t> </a:t>
            </a:r>
            <a:r>
              <a:rPr lang="de-DE" sz="4200" dirty="0" err="1"/>
              <a:t>being</a:t>
            </a:r>
            <a:r>
              <a:rPr lang="de-DE" sz="4200" dirty="0"/>
              <a:t> </a:t>
            </a:r>
            <a:r>
              <a:rPr lang="de-DE" sz="4200" dirty="0" err="1"/>
              <a:t>known</a:t>
            </a:r>
            <a:r>
              <a:rPr lang="de-DE" sz="4200" dirty="0"/>
              <a:t> and </a:t>
            </a:r>
            <a:r>
              <a:rPr lang="de-DE" sz="4200" dirty="0" err="1"/>
              <a:t>applied</a:t>
            </a:r>
            <a:r>
              <a:rPr lang="de-DE" sz="4200" dirty="0"/>
              <a:t> also in </a:t>
            </a:r>
            <a:r>
              <a:rPr lang="de-DE" sz="4200" dirty="0" err="1"/>
              <a:t>other</a:t>
            </a:r>
            <a:r>
              <a:rPr lang="de-DE" sz="4200" dirty="0"/>
              <a:t> countries.</a:t>
            </a:r>
            <a:endParaRPr lang="it-IT" sz="4200" dirty="0"/>
          </a:p>
          <a:p>
            <a:pPr algn="just"/>
            <a:r>
              <a:rPr lang="de-DE" sz="4200" dirty="0" err="1"/>
              <a:t>With</a:t>
            </a:r>
            <a:r>
              <a:rPr lang="de-DE" sz="4200" dirty="0"/>
              <a:t> </a:t>
            </a:r>
            <a:r>
              <a:rPr lang="de-DE" sz="4200" dirty="0" err="1"/>
              <a:t>regards</a:t>
            </a:r>
            <a:r>
              <a:rPr lang="de-DE" sz="4200" dirty="0"/>
              <a:t> </a:t>
            </a:r>
            <a:r>
              <a:rPr lang="de-DE" sz="4200" dirty="0" err="1"/>
              <a:t>to</a:t>
            </a:r>
            <a:r>
              <a:rPr lang="de-DE" sz="4200" dirty="0"/>
              <a:t> </a:t>
            </a:r>
            <a:r>
              <a:rPr lang="de-DE" sz="4200" u="sng" dirty="0" err="1">
                <a:solidFill>
                  <a:srgbClr val="4AA0B1"/>
                </a:solidFill>
              </a:rPr>
              <a:t>stakeholder</a:t>
            </a:r>
            <a:r>
              <a:rPr lang="de-DE" sz="4200" u="sng" dirty="0">
                <a:solidFill>
                  <a:srgbClr val="4AA0B1"/>
                </a:solidFill>
              </a:rPr>
              <a:t> </a:t>
            </a:r>
            <a:r>
              <a:rPr lang="de-DE" sz="4200" u="sng" dirty="0" err="1">
                <a:solidFill>
                  <a:srgbClr val="4AA0B1"/>
                </a:solidFill>
              </a:rPr>
              <a:t>participation</a:t>
            </a:r>
            <a:r>
              <a:rPr lang="de-DE" sz="4200" u="sng" dirty="0">
                <a:solidFill>
                  <a:srgbClr val="4AA0B1"/>
                </a:solidFill>
              </a:rPr>
              <a:t> </a:t>
            </a:r>
            <a:r>
              <a:rPr lang="de-DE" sz="4200" dirty="0"/>
              <a:t>in </a:t>
            </a:r>
            <a:r>
              <a:rPr lang="de-DE" sz="4200" dirty="0" err="1"/>
              <a:t>deliberation</a:t>
            </a:r>
            <a:r>
              <a:rPr lang="de-DE" sz="4200" dirty="0"/>
              <a:t> and </a:t>
            </a:r>
            <a:r>
              <a:rPr lang="de-DE" sz="4200" dirty="0" err="1"/>
              <a:t>decision</a:t>
            </a:r>
            <a:r>
              <a:rPr lang="de-DE" sz="4200" dirty="0"/>
              <a:t> </a:t>
            </a:r>
            <a:r>
              <a:rPr lang="de-DE" sz="4200" dirty="0" err="1"/>
              <a:t>making</a:t>
            </a:r>
            <a:r>
              <a:rPr lang="de-DE" sz="4200" dirty="0"/>
              <a:t> in </a:t>
            </a:r>
            <a:r>
              <a:rPr lang="de-DE" sz="4200" dirty="0" err="1"/>
              <a:t>the</a:t>
            </a:r>
            <a:r>
              <a:rPr lang="de-DE" sz="4200" dirty="0"/>
              <a:t> </a:t>
            </a:r>
            <a:r>
              <a:rPr lang="de-DE" sz="4200" dirty="0" err="1"/>
              <a:t>context</a:t>
            </a:r>
            <a:r>
              <a:rPr lang="de-DE" sz="4200" dirty="0"/>
              <a:t> </a:t>
            </a:r>
            <a:r>
              <a:rPr lang="de-DE" sz="4200" dirty="0" err="1"/>
              <a:t>of</a:t>
            </a:r>
            <a:r>
              <a:rPr lang="de-DE" sz="4200" dirty="0"/>
              <a:t> </a:t>
            </a:r>
            <a:r>
              <a:rPr lang="de-DE" sz="4200" dirty="0" err="1"/>
              <a:t>radiological</a:t>
            </a:r>
            <a:r>
              <a:rPr lang="de-DE" sz="4200" dirty="0"/>
              <a:t> </a:t>
            </a:r>
            <a:r>
              <a:rPr lang="de-DE" sz="4200" dirty="0" err="1"/>
              <a:t>protection</a:t>
            </a:r>
            <a:r>
              <a:rPr lang="de-DE" sz="4200" dirty="0"/>
              <a:t> </a:t>
            </a:r>
            <a:r>
              <a:rPr lang="de-DE" sz="4200" dirty="0" err="1"/>
              <a:t>policies</a:t>
            </a:r>
            <a:r>
              <a:rPr lang="de-DE" sz="4200" u="sng" dirty="0">
                <a:solidFill>
                  <a:srgbClr val="4AA0B1"/>
                </a:solidFill>
              </a:rPr>
              <a:t>, </a:t>
            </a:r>
            <a:r>
              <a:rPr lang="de-DE" sz="4200" u="sng" dirty="0" err="1">
                <a:solidFill>
                  <a:srgbClr val="4AA0B1"/>
                </a:solidFill>
              </a:rPr>
              <a:t>it</a:t>
            </a:r>
            <a:r>
              <a:rPr lang="de-DE" sz="4200" u="sng" dirty="0">
                <a:solidFill>
                  <a:srgbClr val="4AA0B1"/>
                </a:solidFill>
              </a:rPr>
              <a:t> </a:t>
            </a:r>
            <a:r>
              <a:rPr lang="de-DE" sz="4200" u="sng" dirty="0" err="1">
                <a:solidFill>
                  <a:srgbClr val="4AA0B1"/>
                </a:solidFill>
              </a:rPr>
              <a:t>is</a:t>
            </a:r>
            <a:r>
              <a:rPr lang="de-DE" sz="4200" u="sng" dirty="0">
                <a:solidFill>
                  <a:srgbClr val="4AA0B1"/>
                </a:solidFill>
              </a:rPr>
              <a:t> </a:t>
            </a:r>
            <a:r>
              <a:rPr lang="de-DE" sz="4200" u="sng" dirty="0" err="1">
                <a:solidFill>
                  <a:srgbClr val="4AA0B1"/>
                </a:solidFill>
              </a:rPr>
              <a:t>mentioned</a:t>
            </a:r>
            <a:r>
              <a:rPr lang="de-DE" sz="4200" u="sng" dirty="0">
                <a:solidFill>
                  <a:srgbClr val="4AA0B1"/>
                </a:solidFill>
              </a:rPr>
              <a:t> </a:t>
            </a:r>
            <a:r>
              <a:rPr lang="de-DE" sz="4200" u="sng" dirty="0" err="1">
                <a:solidFill>
                  <a:srgbClr val="4AA0B1"/>
                </a:solidFill>
              </a:rPr>
              <a:t>the</a:t>
            </a:r>
            <a:r>
              <a:rPr lang="de-DE" sz="4200" u="sng" dirty="0">
                <a:solidFill>
                  <a:srgbClr val="4AA0B1"/>
                </a:solidFill>
              </a:rPr>
              <a:t> </a:t>
            </a:r>
            <a:r>
              <a:rPr lang="de-DE" sz="4200" u="sng" dirty="0" err="1">
                <a:solidFill>
                  <a:srgbClr val="4AA0B1"/>
                </a:solidFill>
              </a:rPr>
              <a:t>need</a:t>
            </a:r>
            <a:r>
              <a:rPr lang="de-DE" sz="4200" u="sng" dirty="0">
                <a:solidFill>
                  <a:srgbClr val="4AA0B1"/>
                </a:solidFill>
              </a:rPr>
              <a:t> </a:t>
            </a:r>
            <a:r>
              <a:rPr lang="de-DE" sz="4200" u="sng" dirty="0" err="1">
                <a:solidFill>
                  <a:srgbClr val="4AA0B1"/>
                </a:solidFill>
              </a:rPr>
              <a:t>to</a:t>
            </a:r>
            <a:r>
              <a:rPr lang="de-DE" sz="4200" u="sng" dirty="0">
                <a:solidFill>
                  <a:srgbClr val="4AA0B1"/>
                </a:solidFill>
              </a:rPr>
              <a:t> </a:t>
            </a:r>
            <a:r>
              <a:rPr lang="de-DE" sz="4200" u="sng" dirty="0" err="1">
                <a:solidFill>
                  <a:srgbClr val="4AA0B1"/>
                </a:solidFill>
              </a:rPr>
              <a:t>involve</a:t>
            </a:r>
            <a:r>
              <a:rPr lang="de-DE" sz="4200" u="sng" dirty="0">
                <a:solidFill>
                  <a:srgbClr val="4AA0B1"/>
                </a:solidFill>
              </a:rPr>
              <a:t> </a:t>
            </a:r>
            <a:r>
              <a:rPr lang="de-DE" sz="4200" u="sng" dirty="0" err="1">
                <a:solidFill>
                  <a:srgbClr val="4AA0B1"/>
                </a:solidFill>
              </a:rPr>
              <a:t>professionals</a:t>
            </a:r>
            <a:r>
              <a:rPr lang="de-DE" sz="4200" u="sng" dirty="0">
                <a:solidFill>
                  <a:srgbClr val="4AA0B1"/>
                </a:solidFill>
              </a:rPr>
              <a:t>,</a:t>
            </a:r>
            <a:r>
              <a:rPr lang="de-DE" sz="4200" dirty="0"/>
              <a:t> </a:t>
            </a:r>
            <a:r>
              <a:rPr lang="de-DE" sz="4200" dirty="0" err="1"/>
              <a:t>including</a:t>
            </a:r>
            <a:r>
              <a:rPr lang="de-DE" sz="4200" dirty="0"/>
              <a:t> </a:t>
            </a:r>
            <a:r>
              <a:rPr lang="de-DE" sz="4200" dirty="0" err="1"/>
              <a:t>experts</a:t>
            </a:r>
            <a:r>
              <a:rPr lang="de-DE" sz="4200" dirty="0"/>
              <a:t>, </a:t>
            </a:r>
            <a:r>
              <a:rPr lang="de-DE" sz="4200" dirty="0" err="1"/>
              <a:t>technical</a:t>
            </a:r>
            <a:r>
              <a:rPr lang="de-DE" sz="4200" dirty="0"/>
              <a:t> </a:t>
            </a:r>
            <a:r>
              <a:rPr lang="de-DE" sz="4200" dirty="0" err="1"/>
              <a:t>staff</a:t>
            </a:r>
            <a:r>
              <a:rPr lang="de-DE" sz="4200" dirty="0"/>
              <a:t> and </a:t>
            </a:r>
            <a:r>
              <a:rPr lang="de-DE" sz="4200" dirty="0" err="1"/>
              <a:t>ethics</a:t>
            </a:r>
            <a:r>
              <a:rPr lang="de-DE" sz="4200" dirty="0"/>
              <a:t> </a:t>
            </a:r>
            <a:r>
              <a:rPr lang="de-DE" sz="4200" dirty="0" err="1"/>
              <a:t>committees</a:t>
            </a:r>
            <a:r>
              <a:rPr lang="de-DE" sz="4200" dirty="0"/>
              <a:t>, </a:t>
            </a:r>
            <a:r>
              <a:rPr lang="de-DE" sz="4200" b="1" u="sng" dirty="0">
                <a:solidFill>
                  <a:srgbClr val="4AA0B1"/>
                </a:solidFill>
              </a:rPr>
              <a:t>but</a:t>
            </a:r>
            <a:r>
              <a:rPr lang="de-DE" sz="4200" u="sng" dirty="0">
                <a:solidFill>
                  <a:srgbClr val="4AA0B1"/>
                </a:solidFill>
              </a:rPr>
              <a:t> not </a:t>
            </a:r>
            <a:r>
              <a:rPr lang="de-DE" sz="4200" u="sng" dirty="0" err="1">
                <a:solidFill>
                  <a:srgbClr val="4AA0B1"/>
                </a:solidFill>
              </a:rPr>
              <a:t>systematically</a:t>
            </a:r>
            <a:r>
              <a:rPr lang="de-DE" sz="4200" u="sng" dirty="0">
                <a:solidFill>
                  <a:srgbClr val="4AA0B1"/>
                </a:solidFill>
              </a:rPr>
              <a:t> </a:t>
            </a:r>
            <a:r>
              <a:rPr lang="de-DE" sz="4200" u="sng" dirty="0" err="1">
                <a:solidFill>
                  <a:srgbClr val="4AA0B1"/>
                </a:solidFill>
              </a:rPr>
              <a:t>of</a:t>
            </a:r>
            <a:r>
              <a:rPr lang="de-DE" sz="4200" u="sng" dirty="0">
                <a:solidFill>
                  <a:srgbClr val="4AA0B1"/>
                </a:solidFill>
              </a:rPr>
              <a:t> </a:t>
            </a:r>
            <a:r>
              <a:rPr lang="de-DE" sz="4200" u="sng" dirty="0" err="1">
                <a:solidFill>
                  <a:srgbClr val="4AA0B1"/>
                </a:solidFill>
              </a:rPr>
              <a:t>the</a:t>
            </a:r>
            <a:r>
              <a:rPr lang="de-DE" sz="4200" u="sng" dirty="0">
                <a:solidFill>
                  <a:srgbClr val="4AA0B1"/>
                </a:solidFill>
              </a:rPr>
              <a:t> </a:t>
            </a:r>
            <a:r>
              <a:rPr lang="de-DE" sz="4200" u="sng" dirty="0" err="1">
                <a:solidFill>
                  <a:srgbClr val="4AA0B1"/>
                </a:solidFill>
              </a:rPr>
              <a:t>need</a:t>
            </a:r>
            <a:r>
              <a:rPr lang="de-DE" sz="4200" u="sng" dirty="0">
                <a:solidFill>
                  <a:srgbClr val="4AA0B1"/>
                </a:solidFill>
              </a:rPr>
              <a:t> </a:t>
            </a:r>
            <a:r>
              <a:rPr lang="de-DE" sz="4200" u="sng" dirty="0" err="1">
                <a:solidFill>
                  <a:srgbClr val="4AA0B1"/>
                </a:solidFill>
              </a:rPr>
              <a:t>to</a:t>
            </a:r>
            <a:r>
              <a:rPr lang="de-DE" sz="4200" u="sng" dirty="0">
                <a:solidFill>
                  <a:srgbClr val="4AA0B1"/>
                </a:solidFill>
              </a:rPr>
              <a:t> </a:t>
            </a:r>
            <a:r>
              <a:rPr lang="de-DE" sz="4200" u="sng" dirty="0" err="1">
                <a:solidFill>
                  <a:srgbClr val="4AA0B1"/>
                </a:solidFill>
              </a:rPr>
              <a:t>include</a:t>
            </a:r>
            <a:r>
              <a:rPr lang="de-DE" sz="4200" u="sng" dirty="0">
                <a:solidFill>
                  <a:srgbClr val="4AA0B1"/>
                </a:solidFill>
              </a:rPr>
              <a:t> </a:t>
            </a:r>
            <a:r>
              <a:rPr lang="de-DE" sz="4200" u="sng" dirty="0" err="1">
                <a:solidFill>
                  <a:srgbClr val="4AA0B1"/>
                </a:solidFill>
              </a:rPr>
              <a:t>patients</a:t>
            </a:r>
            <a:r>
              <a:rPr lang="de-DE" sz="4200" u="sng" dirty="0">
                <a:solidFill>
                  <a:srgbClr val="4AA0B1"/>
                </a:solidFill>
              </a:rPr>
              <a:t> </a:t>
            </a:r>
            <a:r>
              <a:rPr lang="de-DE" sz="4200" u="sng" dirty="0" err="1">
                <a:solidFill>
                  <a:srgbClr val="4AA0B1"/>
                </a:solidFill>
              </a:rPr>
              <a:t>as</a:t>
            </a:r>
            <a:r>
              <a:rPr lang="de-DE" sz="4200" u="sng" dirty="0">
                <a:solidFill>
                  <a:srgbClr val="4AA0B1"/>
                </a:solidFill>
              </a:rPr>
              <a:t> </a:t>
            </a:r>
            <a:r>
              <a:rPr lang="de-DE" sz="4200" u="sng" dirty="0" err="1">
                <a:solidFill>
                  <a:srgbClr val="4AA0B1"/>
                </a:solidFill>
              </a:rPr>
              <a:t>co-decision</a:t>
            </a:r>
            <a:r>
              <a:rPr lang="de-DE" sz="4200" u="sng" dirty="0">
                <a:solidFill>
                  <a:srgbClr val="4AA0B1"/>
                </a:solidFill>
              </a:rPr>
              <a:t> </a:t>
            </a:r>
            <a:r>
              <a:rPr lang="de-DE" sz="4200" u="sng" dirty="0" err="1">
                <a:solidFill>
                  <a:srgbClr val="4AA0B1"/>
                </a:solidFill>
              </a:rPr>
              <a:t>makers</a:t>
            </a:r>
            <a:r>
              <a:rPr lang="de-DE" sz="4200" dirty="0"/>
              <a:t>. </a:t>
            </a:r>
            <a:endParaRPr lang="it-IT" sz="4200" dirty="0"/>
          </a:p>
          <a:p>
            <a:endParaRPr lang="it-IT" dirty="0"/>
          </a:p>
        </p:txBody>
      </p:sp>
      <p:sp>
        <p:nvSpPr>
          <p:cNvPr id="7" name="Titolo 1">
            <a:extLst>
              <a:ext uri="{FF2B5EF4-FFF2-40B4-BE49-F238E27FC236}">
                <a16:creationId xmlns:a16="http://schemas.microsoft.com/office/drawing/2014/main" id="{376CFDF3-4C99-484C-9D61-A1F3165C1F8A}"/>
              </a:ext>
            </a:extLst>
          </p:cNvPr>
          <p:cNvSpPr>
            <a:spLocks noGrp="1"/>
          </p:cNvSpPr>
          <p:nvPr>
            <p:ph type="title"/>
          </p:nvPr>
        </p:nvSpPr>
        <p:spPr>
          <a:xfrm>
            <a:off x="4019549" y="524609"/>
            <a:ext cx="4887383" cy="740312"/>
          </a:xfrm>
        </p:spPr>
        <p:txBody>
          <a:bodyPr>
            <a:normAutofit/>
          </a:bodyPr>
          <a:lstStyle/>
          <a:p>
            <a:r>
              <a:rPr lang="it-IT" sz="2200" dirty="0"/>
              <a:t>Analysis of </a:t>
            </a:r>
            <a:r>
              <a:rPr lang="it-IT" sz="2200" dirty="0" err="1"/>
              <a:t>relevant</a:t>
            </a:r>
            <a:r>
              <a:rPr lang="it-IT" sz="2200" dirty="0"/>
              <a:t> national </a:t>
            </a:r>
            <a:r>
              <a:rPr lang="it-IT" sz="2200" dirty="0" err="1"/>
              <a:t>documents</a:t>
            </a:r>
            <a:endParaRPr lang="it-IT" sz="2200" dirty="0"/>
          </a:p>
        </p:txBody>
      </p:sp>
    </p:spTree>
    <p:extLst>
      <p:ext uri="{BB962C8B-B14F-4D97-AF65-F5344CB8AC3E}">
        <p14:creationId xmlns:p14="http://schemas.microsoft.com/office/powerpoint/2010/main" val="337143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488B42-3349-44B6-99A8-B12319A879CB}"/>
              </a:ext>
            </a:extLst>
          </p:cNvPr>
          <p:cNvSpPr>
            <a:spLocks noGrp="1"/>
          </p:cNvSpPr>
          <p:nvPr>
            <p:ph type="title"/>
          </p:nvPr>
        </p:nvSpPr>
        <p:spPr/>
        <p:txBody>
          <a:bodyPr>
            <a:normAutofit/>
          </a:bodyPr>
          <a:lstStyle/>
          <a:p>
            <a:r>
              <a:rPr lang="it-IT" sz="2200" dirty="0" err="1"/>
              <a:t>Main</a:t>
            </a:r>
            <a:r>
              <a:rPr lang="it-IT" sz="2200" dirty="0"/>
              <a:t> </a:t>
            </a:r>
            <a:r>
              <a:rPr lang="it-IT" sz="2200" dirty="0" err="1"/>
              <a:t>conclusions</a:t>
            </a:r>
            <a:r>
              <a:rPr lang="it-IT" sz="2200" dirty="0"/>
              <a:t> on the </a:t>
            </a:r>
            <a:r>
              <a:rPr lang="it-IT" sz="2200" dirty="0" err="1"/>
              <a:t>analysis</a:t>
            </a:r>
            <a:r>
              <a:rPr lang="it-IT" sz="2200" dirty="0"/>
              <a:t> on national </a:t>
            </a:r>
            <a:r>
              <a:rPr lang="it-IT" sz="2200" dirty="0" err="1"/>
              <a:t>documents</a:t>
            </a:r>
            <a:endParaRPr lang="it-IT" sz="2200" dirty="0"/>
          </a:p>
        </p:txBody>
      </p:sp>
      <p:sp>
        <p:nvSpPr>
          <p:cNvPr id="3" name="Segnaposto contenuto 2">
            <a:extLst>
              <a:ext uri="{FF2B5EF4-FFF2-40B4-BE49-F238E27FC236}">
                <a16:creationId xmlns:a16="http://schemas.microsoft.com/office/drawing/2014/main" id="{8329B6C5-E19F-4B6E-9D01-D5EC36F1E01A}"/>
              </a:ext>
            </a:extLst>
          </p:cNvPr>
          <p:cNvSpPr>
            <a:spLocks noGrp="1"/>
          </p:cNvSpPr>
          <p:nvPr>
            <p:ph idx="1"/>
          </p:nvPr>
        </p:nvSpPr>
        <p:spPr>
          <a:xfrm>
            <a:off x="380999" y="1660715"/>
            <a:ext cx="8525933" cy="4609456"/>
          </a:xfrm>
        </p:spPr>
        <p:txBody>
          <a:bodyPr>
            <a:normAutofit lnSpcReduction="10000"/>
          </a:bodyPr>
          <a:lstStyle/>
          <a:p>
            <a:pPr algn="just"/>
            <a:r>
              <a:rPr lang="en-US" sz="2200" dirty="0"/>
              <a:t>The </a:t>
            </a:r>
            <a:r>
              <a:rPr lang="en-US" sz="2200" u="sng" dirty="0"/>
              <a:t>patient</a:t>
            </a:r>
            <a:r>
              <a:rPr lang="en-US" sz="2200" dirty="0"/>
              <a:t> as stakeholder is still seen as </a:t>
            </a:r>
            <a:r>
              <a:rPr lang="en-US" sz="2200" u="sng" dirty="0"/>
              <a:t>a subject of concern needing protection </a:t>
            </a:r>
            <a:r>
              <a:rPr lang="en-US" sz="2200" dirty="0"/>
              <a:t>and having the right to information as a basis for informed consent;</a:t>
            </a:r>
            <a:endParaRPr lang="it-IT" sz="2200" dirty="0"/>
          </a:p>
          <a:p>
            <a:pPr algn="just"/>
            <a:r>
              <a:rPr lang="en-US" sz="2200" u="sng" dirty="0"/>
              <a:t>Engagement of the patient is mostly ‘restricted’ </a:t>
            </a:r>
            <a:r>
              <a:rPr lang="en-US" sz="2200" dirty="0"/>
              <a:t>to having the autonomy of giving </a:t>
            </a:r>
            <a:r>
              <a:rPr lang="en-US" sz="2200" u="sng" dirty="0"/>
              <a:t>informed consent </a:t>
            </a:r>
            <a:r>
              <a:rPr lang="en-US" sz="2200" dirty="0"/>
              <a:t>(or not). No specifications of formal procedures in this sense, except for Spain, mentioning ‘the signing of informed consent by himself or by his legal representative’;</a:t>
            </a:r>
            <a:endParaRPr lang="it-IT" sz="2200" dirty="0"/>
          </a:p>
          <a:p>
            <a:pPr algn="just"/>
            <a:r>
              <a:rPr lang="en-US" sz="2200" dirty="0"/>
              <a:t>With regard to </a:t>
            </a:r>
            <a:r>
              <a:rPr lang="en-US" sz="2200" u="sng" dirty="0"/>
              <a:t>stakeholder participation in deliberation and decision making</a:t>
            </a:r>
            <a:r>
              <a:rPr lang="en-US" sz="2200" dirty="0"/>
              <a:t> in the context of specific individual cases or in the more general context of radiological protection policies, mentioning is made of the </a:t>
            </a:r>
            <a:r>
              <a:rPr lang="en-US" sz="2200" u="sng" dirty="0"/>
              <a:t>need to involve professionals </a:t>
            </a:r>
            <a:r>
              <a:rPr lang="en-US" sz="2200" dirty="0"/>
              <a:t>(including experts, technical staff and ethics committees), </a:t>
            </a:r>
            <a:r>
              <a:rPr lang="en-US" sz="2200" b="1" dirty="0"/>
              <a:t>but</a:t>
            </a:r>
            <a:r>
              <a:rPr lang="en-US" sz="2200" dirty="0"/>
              <a:t> </a:t>
            </a:r>
            <a:r>
              <a:rPr lang="en-US" sz="2200" b="1" dirty="0"/>
              <a:t>not</a:t>
            </a:r>
            <a:r>
              <a:rPr lang="en-US" sz="2200" dirty="0"/>
              <a:t> systematically of the need to include </a:t>
            </a:r>
            <a:r>
              <a:rPr lang="en-US" sz="2200" b="1" dirty="0"/>
              <a:t>patients as co-decision makers</a:t>
            </a:r>
            <a:r>
              <a:rPr lang="en-US" sz="2200" dirty="0"/>
              <a:t>. </a:t>
            </a:r>
            <a:endParaRPr lang="it-IT" sz="2200" dirty="0"/>
          </a:p>
          <a:p>
            <a:endParaRPr lang="it-IT" dirty="0"/>
          </a:p>
        </p:txBody>
      </p:sp>
    </p:spTree>
    <p:extLst>
      <p:ext uri="{BB962C8B-B14F-4D97-AF65-F5344CB8AC3E}">
        <p14:creationId xmlns:p14="http://schemas.microsoft.com/office/powerpoint/2010/main" val="24748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EFF128-E0D5-4731-939A-5ACCE0ED42E5}"/>
              </a:ext>
            </a:extLst>
          </p:cNvPr>
          <p:cNvSpPr>
            <a:spLocks noGrp="1"/>
          </p:cNvSpPr>
          <p:nvPr>
            <p:ph type="title"/>
          </p:nvPr>
        </p:nvSpPr>
        <p:spPr>
          <a:xfrm>
            <a:off x="4019549" y="472407"/>
            <a:ext cx="4887383" cy="740312"/>
          </a:xfrm>
        </p:spPr>
        <p:txBody>
          <a:bodyPr>
            <a:normAutofit/>
          </a:bodyPr>
          <a:lstStyle/>
          <a:p>
            <a:r>
              <a:rPr lang="it-IT" sz="2200" dirty="0"/>
              <a:t>Case studies </a:t>
            </a:r>
            <a:r>
              <a:rPr lang="it-IT" sz="2200" dirty="0" err="1"/>
              <a:t>at</a:t>
            </a:r>
            <a:r>
              <a:rPr lang="it-IT" sz="2200" dirty="0"/>
              <a:t> national </a:t>
            </a:r>
            <a:r>
              <a:rPr lang="it-IT" sz="2200" dirty="0" err="1"/>
              <a:t>level</a:t>
            </a:r>
            <a:br>
              <a:rPr lang="it-IT" sz="2200" dirty="0"/>
            </a:br>
            <a:r>
              <a:rPr lang="it-IT" sz="2200" dirty="0"/>
              <a:t>-Stakeholder engagement in the </a:t>
            </a:r>
            <a:r>
              <a:rPr lang="it-IT" sz="2200" dirty="0" err="1"/>
              <a:t>practice</a:t>
            </a:r>
            <a:endParaRPr lang="it-IT" sz="2200" dirty="0"/>
          </a:p>
        </p:txBody>
      </p:sp>
      <p:sp>
        <p:nvSpPr>
          <p:cNvPr id="3" name="Označba mesta vsebine 2">
            <a:extLst>
              <a:ext uri="{FF2B5EF4-FFF2-40B4-BE49-F238E27FC236}">
                <a16:creationId xmlns:a16="http://schemas.microsoft.com/office/drawing/2014/main" id="{B93C72F2-C255-4257-9E65-2CAB649AC67F}"/>
              </a:ext>
            </a:extLst>
          </p:cNvPr>
          <p:cNvSpPr>
            <a:spLocks noGrp="1"/>
          </p:cNvSpPr>
          <p:nvPr>
            <p:ph idx="1"/>
          </p:nvPr>
        </p:nvSpPr>
        <p:spPr>
          <a:xfrm>
            <a:off x="227476" y="1507874"/>
            <a:ext cx="8679456" cy="4877719"/>
          </a:xfrm>
        </p:spPr>
        <p:txBody>
          <a:bodyPr>
            <a:normAutofit fontScale="92500" lnSpcReduction="10000"/>
          </a:bodyPr>
          <a:lstStyle/>
          <a:p>
            <a:r>
              <a:rPr lang="en-GB" sz="2200" dirty="0"/>
              <a:t>Stakeholder </a:t>
            </a:r>
            <a:r>
              <a:rPr lang="en-GB" sz="2200" u="sng" dirty="0"/>
              <a:t>participation</a:t>
            </a:r>
            <a:r>
              <a:rPr lang="en-GB" sz="2200" dirty="0"/>
              <a:t> in the medical field (Belgium)</a:t>
            </a:r>
          </a:p>
          <a:p>
            <a:r>
              <a:rPr lang="en-GB" sz="2200" dirty="0"/>
              <a:t>Stakeholders’ view and approaches- </a:t>
            </a:r>
            <a:r>
              <a:rPr lang="en-GB" sz="2200" u="sng" dirty="0"/>
              <a:t>education and training </a:t>
            </a:r>
            <a:r>
              <a:rPr lang="en-GB" sz="2200" dirty="0"/>
              <a:t>related to medical exposure to ionising (Germany)</a:t>
            </a:r>
            <a:endParaRPr lang="it-IT" sz="2200" dirty="0"/>
          </a:p>
          <a:p>
            <a:r>
              <a:rPr lang="en-GB" sz="2200" dirty="0"/>
              <a:t>Stakeholders’ role in the performance of medical exposures of </a:t>
            </a:r>
            <a:r>
              <a:rPr lang="en-GB" sz="2200" u="sng" dirty="0"/>
              <a:t>pregnant women </a:t>
            </a:r>
            <a:r>
              <a:rPr lang="en-GB" sz="2200" dirty="0"/>
              <a:t>(Greece) </a:t>
            </a:r>
          </a:p>
          <a:p>
            <a:r>
              <a:rPr lang="en-US" sz="2200" dirty="0">
                <a:ea typeface="Cambria" panose="02040503050406030204" pitchFamily="18" charset="0"/>
                <a:cs typeface="Times New Roman" panose="02020603050405020304" pitchFamily="18" charset="0"/>
              </a:rPr>
              <a:t>Stakeholders’ role in medical </a:t>
            </a:r>
            <a:r>
              <a:rPr lang="en-US" sz="2200" u="sng" dirty="0">
                <a:ea typeface="Cambria" panose="02040503050406030204" pitchFamily="18" charset="0"/>
                <a:cs typeface="Times New Roman" panose="02020603050405020304" pitchFamily="18" charset="0"/>
              </a:rPr>
              <a:t>interventional procedures  </a:t>
            </a:r>
            <a:r>
              <a:rPr lang="en-US" sz="2200" dirty="0">
                <a:ea typeface="Cambria" panose="02040503050406030204" pitchFamily="18" charset="0"/>
                <a:cs typeface="Times New Roman" panose="02020603050405020304" pitchFamily="18" charset="0"/>
              </a:rPr>
              <a:t>(Italy)</a:t>
            </a:r>
            <a:endParaRPr lang="it-IT" sz="2200" dirty="0">
              <a:ea typeface="Cambria" panose="02040503050406030204" pitchFamily="18" charset="0"/>
              <a:cs typeface="Times New Roman" panose="02020603050405020304" pitchFamily="18" charset="0"/>
            </a:endParaRPr>
          </a:p>
          <a:p>
            <a:r>
              <a:rPr lang="en-GB" sz="2200" dirty="0"/>
              <a:t>Stakeholders’ role in radiation protection in </a:t>
            </a:r>
            <a:r>
              <a:rPr lang="en-GB" sz="2200" u="sng" dirty="0"/>
              <a:t>radiation therapy </a:t>
            </a:r>
            <a:r>
              <a:rPr lang="en-GB" sz="2200" dirty="0"/>
              <a:t>(Romania)</a:t>
            </a:r>
          </a:p>
          <a:p>
            <a:r>
              <a:rPr lang="en-US" sz="2200" dirty="0"/>
              <a:t>Stakeholder engagement in </a:t>
            </a:r>
            <a:r>
              <a:rPr lang="en-US" sz="2200" u="sng" dirty="0"/>
              <a:t>j</a:t>
            </a:r>
            <a:r>
              <a:rPr lang="en-GB" sz="2200" u="sng" dirty="0" err="1"/>
              <a:t>ustification</a:t>
            </a:r>
            <a:r>
              <a:rPr lang="en-GB" sz="2200" u="sng" dirty="0"/>
              <a:t>, optimisation, education and training</a:t>
            </a:r>
            <a:r>
              <a:rPr lang="en-GB" sz="2200" dirty="0"/>
              <a:t>, Institute of</a:t>
            </a:r>
            <a:r>
              <a:rPr lang="en-GB" sz="2200" b="1" dirty="0"/>
              <a:t> </a:t>
            </a:r>
            <a:r>
              <a:rPr lang="en-GB" sz="2200" dirty="0"/>
              <a:t>Oncology Ljubljana (OI)  (Slovenia) </a:t>
            </a:r>
          </a:p>
          <a:p>
            <a:r>
              <a:rPr lang="en-GB" sz="2200" dirty="0"/>
              <a:t>Stakeholder engagement in Medical</a:t>
            </a:r>
            <a:r>
              <a:rPr lang="it-IT" sz="2200" dirty="0"/>
              <a:t> </a:t>
            </a:r>
            <a:r>
              <a:rPr lang="en-GB" sz="2200" dirty="0"/>
              <a:t>Justification, Optimization of IR use in </a:t>
            </a:r>
            <a:r>
              <a:rPr lang="en-GB" sz="2200" u="sng" dirty="0"/>
              <a:t>Paediatric CT-Scanning </a:t>
            </a:r>
            <a:r>
              <a:rPr lang="en-GB" sz="2200" dirty="0"/>
              <a:t>(Spain) </a:t>
            </a:r>
            <a:endParaRPr lang="it-IT" sz="2200" dirty="0"/>
          </a:p>
          <a:p>
            <a:r>
              <a:rPr lang="en-GB" sz="2200" dirty="0"/>
              <a:t>Stakeholder in X-rays use in </a:t>
            </a:r>
            <a:r>
              <a:rPr lang="en-GB" sz="2200" u="sng" dirty="0"/>
              <a:t>dental clinics </a:t>
            </a:r>
            <a:r>
              <a:rPr lang="en-GB" sz="2200" dirty="0"/>
              <a:t>(Spain)</a:t>
            </a:r>
            <a:endParaRPr lang="it-IT" sz="2200" dirty="0"/>
          </a:p>
          <a:p>
            <a:r>
              <a:rPr lang="en-US" sz="2200" u="sng" dirty="0"/>
              <a:t>Self-engagement of stakeholders </a:t>
            </a:r>
            <a:r>
              <a:rPr lang="en-US" sz="2200" dirty="0"/>
              <a:t>(general public) </a:t>
            </a:r>
            <a:r>
              <a:rPr lang="en-US" sz="2200" u="sng" dirty="0"/>
              <a:t>via internet </a:t>
            </a:r>
            <a:r>
              <a:rPr lang="en-US" sz="2200" dirty="0"/>
              <a:t>Forums in Belarus, Russia and Ukraine (Spain)</a:t>
            </a:r>
            <a:endParaRPr lang="it-IT" sz="2200" dirty="0"/>
          </a:p>
          <a:p>
            <a:pPr marL="0" indent="0">
              <a:buNone/>
            </a:pPr>
            <a:endParaRPr lang="en-US" sz="2300" dirty="0"/>
          </a:p>
          <a:p>
            <a:pPr marL="0" indent="0">
              <a:buNone/>
            </a:pPr>
            <a:endParaRPr lang="en-GB" sz="1800" b="1" dirty="0">
              <a:solidFill>
                <a:srgbClr val="4AA0B1"/>
              </a:solidFill>
            </a:endParaRPr>
          </a:p>
          <a:p>
            <a:pPr marL="0" indent="0">
              <a:buNone/>
            </a:pPr>
            <a:endParaRPr lang="it-IT" sz="1800" dirty="0"/>
          </a:p>
          <a:p>
            <a:pPr marL="0" lvl="0" indent="0">
              <a:spcAft>
                <a:spcPts val="0"/>
              </a:spcAft>
              <a:buNone/>
            </a:pPr>
            <a:endParaRPr lang="it-IT" sz="1800" dirty="0"/>
          </a:p>
          <a:p>
            <a:pPr marL="0" indent="0">
              <a:buNone/>
            </a:pPr>
            <a:endParaRPr lang="sl-SI" dirty="0"/>
          </a:p>
        </p:txBody>
      </p:sp>
    </p:spTree>
    <p:extLst>
      <p:ext uri="{BB962C8B-B14F-4D97-AF65-F5344CB8AC3E}">
        <p14:creationId xmlns:p14="http://schemas.microsoft.com/office/powerpoint/2010/main" val="396643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4474595-8772-4310-A1EC-30A41C52BB6D}"/>
              </a:ext>
            </a:extLst>
          </p:cNvPr>
          <p:cNvSpPr/>
          <p:nvPr/>
        </p:nvSpPr>
        <p:spPr>
          <a:xfrm>
            <a:off x="174171" y="1509784"/>
            <a:ext cx="8732761" cy="4970271"/>
          </a:xfrm>
          <a:prstGeom prst="rect">
            <a:avLst/>
          </a:prstGeom>
        </p:spPr>
        <p:txBody>
          <a:bodyPr wrap="square">
            <a:spAutoFit/>
          </a:bodyPr>
          <a:lstStyle/>
          <a:p>
            <a:pPr algn="just">
              <a:spcAft>
                <a:spcPts val="0"/>
              </a:spcAft>
            </a:pPr>
            <a:r>
              <a:rPr lang="fr-FR" sz="1900" dirty="0" err="1">
                <a:latin typeface="+mn-lt"/>
                <a:ea typeface="Times New Roman" panose="02020603050405020304" pitchFamily="18" charset="0"/>
                <a:cs typeface="Times New Roman" panose="02020603050405020304" pitchFamily="18" charset="0"/>
              </a:rPr>
              <a:t>Analysis</a:t>
            </a:r>
            <a:r>
              <a:rPr lang="fr-FR" sz="1900" dirty="0">
                <a:latin typeface="+mn-lt"/>
                <a:ea typeface="Times New Roman" panose="02020603050405020304" pitchFamily="18" charset="0"/>
                <a:cs typeface="Times New Roman" panose="02020603050405020304" pitchFamily="18" charset="0"/>
              </a:rPr>
              <a:t> of national documents and interview </a:t>
            </a:r>
            <a:r>
              <a:rPr lang="fr-FR" sz="1900" dirty="0" err="1">
                <a:latin typeface="+mn-lt"/>
                <a:ea typeface="Times New Roman" panose="02020603050405020304" pitchFamily="18" charset="0"/>
                <a:cs typeface="Times New Roman" panose="02020603050405020304" pitchFamily="18" charset="0"/>
              </a:rPr>
              <a:t>with</a:t>
            </a:r>
            <a:r>
              <a:rPr lang="fr-FR" sz="1900" dirty="0">
                <a:latin typeface="+mn-lt"/>
                <a:ea typeface="Times New Roman" panose="02020603050405020304" pitchFamily="18" charset="0"/>
                <a:cs typeface="Times New Roman" panose="02020603050405020304" pitchFamily="18" charset="0"/>
              </a:rPr>
              <a:t> the main </a:t>
            </a:r>
            <a:r>
              <a:rPr lang="fr-FR" sz="1900" dirty="0" err="1">
                <a:latin typeface="+mn-lt"/>
                <a:ea typeface="Times New Roman" panose="02020603050405020304" pitchFamily="18" charset="0"/>
                <a:cs typeface="Times New Roman" panose="02020603050405020304" pitchFamily="18" charset="0"/>
              </a:rPr>
              <a:t>professionals</a:t>
            </a:r>
            <a:r>
              <a:rPr lang="fr-FR" sz="1900" dirty="0">
                <a:latin typeface="+mn-lt"/>
                <a:ea typeface="Times New Roman" panose="02020603050405020304" pitchFamily="18" charset="0"/>
                <a:cs typeface="Times New Roman" panose="02020603050405020304" pitchFamily="18" charset="0"/>
              </a:rPr>
              <a:t> experts </a:t>
            </a:r>
            <a:r>
              <a:rPr lang="fr-FR" sz="1900" dirty="0" err="1">
                <a:latin typeface="+mn-lt"/>
                <a:ea typeface="Times New Roman" panose="02020603050405020304" pitchFamily="18" charset="0"/>
                <a:cs typeface="Times New Roman" panose="02020603050405020304" pitchFamily="18" charset="0"/>
              </a:rPr>
              <a:t>involved</a:t>
            </a:r>
            <a:r>
              <a:rPr lang="fr-FR" dirty="0">
                <a:latin typeface="+mn-lt"/>
                <a:ea typeface="Times New Roman" panose="02020603050405020304" pitchFamily="18" charset="0"/>
                <a:cs typeface="Times New Roman" panose="02020603050405020304" pitchFamily="18" charset="0"/>
              </a:rPr>
              <a:t> </a:t>
            </a:r>
            <a:r>
              <a:rPr lang="fr-FR" sz="1900" dirty="0">
                <a:latin typeface="+mn-lt"/>
                <a:ea typeface="Times New Roman" panose="02020603050405020304" pitchFamily="18" charset="0"/>
                <a:cs typeface="Times New Roman" panose="02020603050405020304" pitchFamily="18" charset="0"/>
              </a:rPr>
              <a:t>in</a:t>
            </a:r>
            <a:r>
              <a:rPr lang="fr-FR" sz="1500" dirty="0">
                <a:latin typeface="+mn-lt"/>
                <a:ea typeface="Times New Roman" panose="02020603050405020304" pitchFamily="18" charset="0"/>
                <a:cs typeface="Times New Roman" panose="02020603050405020304" pitchFamily="18" charset="0"/>
              </a:rPr>
              <a:t> </a:t>
            </a:r>
            <a:r>
              <a:rPr lang="fr-FR" sz="1900" dirty="0">
                <a:latin typeface="+mn-lt"/>
                <a:ea typeface="Times New Roman" panose="02020603050405020304" pitchFamily="18" charset="0"/>
                <a:cs typeface="Times New Roman" panose="02020603050405020304" pitchFamily="18" charset="0"/>
              </a:rPr>
              <a:t>the</a:t>
            </a:r>
            <a:r>
              <a:rPr lang="fr-FR" sz="1500" dirty="0">
                <a:latin typeface="+mn-lt"/>
                <a:ea typeface="Times New Roman" panose="02020603050405020304" pitchFamily="18" charset="0"/>
                <a:cs typeface="Times New Roman" panose="02020603050405020304" pitchFamily="18" charset="0"/>
              </a:rPr>
              <a:t> </a:t>
            </a:r>
            <a:r>
              <a:rPr lang="fr-FR" sz="1900" dirty="0">
                <a:latin typeface="+mn-lt"/>
                <a:ea typeface="Times New Roman" panose="02020603050405020304" pitchFamily="18" charset="0"/>
                <a:cs typeface="Times New Roman" panose="02020603050405020304" pitchFamily="18" charset="0"/>
              </a:rPr>
              <a:t>case</a:t>
            </a:r>
            <a:r>
              <a:rPr lang="fr-FR" sz="1500" dirty="0">
                <a:latin typeface="+mn-lt"/>
                <a:ea typeface="Times New Roman" panose="02020603050405020304" pitchFamily="18" charset="0"/>
                <a:cs typeface="Times New Roman" panose="02020603050405020304" pitchFamily="18" charset="0"/>
              </a:rPr>
              <a:t> </a:t>
            </a:r>
            <a:r>
              <a:rPr lang="fr-FR" sz="1900" dirty="0" err="1">
                <a:latin typeface="+mn-lt"/>
                <a:ea typeface="Times New Roman" panose="02020603050405020304" pitchFamily="18" charset="0"/>
                <a:cs typeface="Times New Roman" panose="02020603050405020304" pitchFamily="18" charset="0"/>
              </a:rPr>
              <a:t>studies</a:t>
            </a:r>
            <a:r>
              <a:rPr lang="fr-FR" sz="1900" dirty="0">
                <a:latin typeface="+mn-lt"/>
                <a:ea typeface="Times New Roman" panose="02020603050405020304" pitchFamily="18" charset="0"/>
                <a:cs typeface="Times New Roman" panose="02020603050405020304" pitchFamily="18" charset="0"/>
              </a:rPr>
              <a:t>.</a:t>
            </a:r>
            <a:r>
              <a:rPr lang="fr-FR" sz="1500" dirty="0">
                <a:latin typeface="+mn-lt"/>
                <a:ea typeface="Times New Roman" panose="02020603050405020304" pitchFamily="18" charset="0"/>
                <a:cs typeface="Times New Roman" panose="02020603050405020304" pitchFamily="18" charset="0"/>
              </a:rPr>
              <a:t> </a:t>
            </a:r>
            <a:r>
              <a:rPr lang="fr-FR" sz="1900" dirty="0">
                <a:latin typeface="+mn-lt"/>
                <a:ea typeface="Times New Roman" panose="02020603050405020304" pitchFamily="18" charset="0"/>
                <a:cs typeface="Times New Roman" panose="02020603050405020304" pitchFamily="18" charset="0"/>
              </a:rPr>
              <a:t>The</a:t>
            </a:r>
            <a:r>
              <a:rPr lang="fr-FR" sz="1500" dirty="0">
                <a:latin typeface="+mn-lt"/>
                <a:ea typeface="Times New Roman" panose="02020603050405020304" pitchFamily="18" charset="0"/>
                <a:cs typeface="Times New Roman" panose="02020603050405020304" pitchFamily="18" charset="0"/>
              </a:rPr>
              <a:t> </a:t>
            </a:r>
            <a:r>
              <a:rPr lang="fr-FR" sz="1900" dirty="0" err="1">
                <a:latin typeface="+mn-lt"/>
                <a:ea typeface="Times New Roman" panose="02020603050405020304" pitchFamily="18" charset="0"/>
                <a:cs typeface="Times New Roman" panose="02020603050405020304" pitchFamily="18" charset="0"/>
              </a:rPr>
              <a:t>following</a:t>
            </a:r>
            <a:r>
              <a:rPr lang="fr-FR" sz="1500" dirty="0">
                <a:latin typeface="+mn-lt"/>
                <a:ea typeface="Times New Roman" panose="02020603050405020304" pitchFamily="18" charset="0"/>
                <a:cs typeface="Times New Roman" panose="02020603050405020304" pitchFamily="18" charset="0"/>
              </a:rPr>
              <a:t> </a:t>
            </a:r>
            <a:r>
              <a:rPr lang="fr-FR" sz="1900" dirty="0">
                <a:latin typeface="+mn-lt"/>
                <a:ea typeface="Times New Roman" panose="02020603050405020304" pitchFamily="18" charset="0"/>
                <a:cs typeface="Times New Roman" panose="02020603050405020304" pitchFamily="18" charset="0"/>
              </a:rPr>
              <a:t>basis</a:t>
            </a:r>
            <a:r>
              <a:rPr lang="fr-FR" sz="1500" dirty="0">
                <a:latin typeface="+mn-lt"/>
                <a:ea typeface="Times New Roman" panose="02020603050405020304" pitchFamily="18" charset="0"/>
                <a:cs typeface="Times New Roman" panose="02020603050405020304" pitchFamily="18" charset="0"/>
              </a:rPr>
              <a:t> </a:t>
            </a:r>
            <a:r>
              <a:rPr lang="fr-FR" sz="1900" dirty="0" err="1">
                <a:latin typeface="+mn-lt"/>
                <a:ea typeface="Times New Roman" panose="02020603050405020304" pitchFamily="18" charset="0"/>
                <a:cs typeface="Times New Roman" panose="02020603050405020304" pitchFamily="18" charset="0"/>
              </a:rPr>
              <a:t>was</a:t>
            </a:r>
            <a:r>
              <a:rPr lang="fr-FR" sz="1500" dirty="0">
                <a:latin typeface="+mn-lt"/>
                <a:ea typeface="Times New Roman" panose="02020603050405020304" pitchFamily="18" charset="0"/>
                <a:cs typeface="Times New Roman" panose="02020603050405020304" pitchFamily="18" charset="0"/>
              </a:rPr>
              <a:t> </a:t>
            </a:r>
            <a:r>
              <a:rPr lang="fr-FR" sz="1900" dirty="0" err="1">
                <a:latin typeface="+mn-lt"/>
                <a:ea typeface="Times New Roman" panose="02020603050405020304" pitchFamily="18" charset="0"/>
                <a:cs typeface="Times New Roman" panose="02020603050405020304" pitchFamily="18" charset="0"/>
              </a:rPr>
              <a:t>considered</a:t>
            </a:r>
            <a:r>
              <a:rPr lang="fr-FR" sz="1500" dirty="0">
                <a:latin typeface="+mn-lt"/>
                <a:ea typeface="Times New Roman" panose="02020603050405020304" pitchFamily="18" charset="0"/>
                <a:cs typeface="Times New Roman" panose="02020603050405020304" pitchFamily="18" charset="0"/>
              </a:rPr>
              <a:t> </a:t>
            </a:r>
            <a:r>
              <a:rPr lang="fr-FR" sz="1900" dirty="0">
                <a:latin typeface="+mn-lt"/>
                <a:ea typeface="Times New Roman" panose="02020603050405020304" pitchFamily="18" charset="0"/>
                <a:cs typeface="Times New Roman" panose="02020603050405020304" pitchFamily="18" charset="0"/>
              </a:rPr>
              <a:t>for</a:t>
            </a:r>
            <a:r>
              <a:rPr lang="fr-FR" sz="1500" dirty="0">
                <a:latin typeface="+mn-lt"/>
                <a:ea typeface="Times New Roman" panose="02020603050405020304" pitchFamily="18" charset="0"/>
                <a:cs typeface="Times New Roman" panose="02020603050405020304" pitchFamily="18" charset="0"/>
              </a:rPr>
              <a:t> </a:t>
            </a:r>
            <a:r>
              <a:rPr lang="fr-FR" sz="1900" dirty="0" err="1">
                <a:latin typeface="+mn-lt"/>
                <a:ea typeface="Cambria" panose="02040503050406030204" pitchFamily="18" charset="0"/>
                <a:cs typeface="Times New Roman" panose="02020603050405020304" pitchFamily="18" charset="0"/>
              </a:rPr>
              <a:t>individual</a:t>
            </a:r>
            <a:r>
              <a:rPr lang="fr-FR" sz="1900" dirty="0">
                <a:latin typeface="+mn-lt"/>
                <a:ea typeface="Cambria" panose="02040503050406030204" pitchFamily="18" charset="0"/>
                <a:cs typeface="Times New Roman" panose="02020603050405020304" pitchFamily="18" charset="0"/>
              </a:rPr>
              <a:t> interviews</a:t>
            </a:r>
            <a:r>
              <a:rPr lang="fr-FR" sz="1200" dirty="0">
                <a:latin typeface="+mn-lt"/>
                <a:ea typeface="Cambria" panose="02040503050406030204" pitchFamily="18" charset="0"/>
                <a:cs typeface="Times New Roman" panose="02020603050405020304" pitchFamily="18" charset="0"/>
              </a:rPr>
              <a:t>:</a:t>
            </a:r>
          </a:p>
          <a:p>
            <a:pPr algn="just">
              <a:spcAft>
                <a:spcPts val="0"/>
              </a:spcAft>
            </a:pPr>
            <a:endParaRPr lang="it-IT" sz="400" dirty="0">
              <a:latin typeface="+mn-lt"/>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it-IT" sz="1900" dirty="0">
                <a:solidFill>
                  <a:srgbClr val="4AA0B1"/>
                </a:solidFill>
                <a:latin typeface="+mn-lt"/>
                <a:ea typeface="Cambria" panose="02040503050406030204" pitchFamily="18" charset="0"/>
                <a:cs typeface="Times New Roman" panose="02020603050405020304" pitchFamily="18" charset="0"/>
              </a:rPr>
              <a:t>TOPIC 1 -</a:t>
            </a:r>
            <a:r>
              <a:rPr lang="it-IT" sz="1900" b="1" dirty="0">
                <a:solidFill>
                  <a:srgbClr val="4AA0B1"/>
                </a:solidFill>
                <a:latin typeface="+mn-lt"/>
                <a:ea typeface="Cambria" panose="02040503050406030204" pitchFamily="18" charset="0"/>
                <a:cs typeface="Times New Roman" panose="02020603050405020304" pitchFamily="18" charset="0"/>
              </a:rPr>
              <a:t> </a:t>
            </a:r>
            <a:r>
              <a:rPr lang="it-IT" sz="1900" b="1" dirty="0" err="1">
                <a:solidFill>
                  <a:srgbClr val="4AA0B1"/>
                </a:solidFill>
                <a:latin typeface="+mn-lt"/>
                <a:ea typeface="Cambria" panose="02040503050406030204" pitchFamily="18" charset="0"/>
                <a:cs typeface="Times New Roman" panose="02020603050405020304" pitchFamily="18" charset="0"/>
              </a:rPr>
              <a:t>Awareness</a:t>
            </a:r>
            <a:r>
              <a:rPr lang="it-IT" sz="1900" dirty="0">
                <a:solidFill>
                  <a:srgbClr val="4AA0B1"/>
                </a:solidFill>
                <a:latin typeface="+mn-lt"/>
                <a:ea typeface="Cambria" panose="02040503050406030204" pitchFamily="18" charset="0"/>
                <a:cs typeface="Times New Roman" panose="02020603050405020304" pitchFamily="18" charset="0"/>
              </a:rPr>
              <a:t> </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Regarding</a:t>
            </a:r>
            <a:r>
              <a:rPr lang="it-IT" sz="1900" dirty="0">
                <a:latin typeface="+mn-lt"/>
                <a:ea typeface="Cambria" panose="02040503050406030204" pitchFamily="18" charset="0"/>
                <a:cs typeface="Times New Roman" panose="02020603050405020304" pitchFamily="18" charset="0"/>
              </a:rPr>
              <a:t> general </a:t>
            </a:r>
            <a:r>
              <a:rPr lang="it-IT" sz="1900" dirty="0" err="1">
                <a:latin typeface="+mn-lt"/>
                <a:ea typeface="Cambria" panose="02040503050406030204" pitchFamily="18" charset="0"/>
                <a:cs typeface="Times New Roman" panose="02020603050405020304" pitchFamily="18" charset="0"/>
              </a:rPr>
              <a:t>indications</a:t>
            </a:r>
            <a:r>
              <a:rPr lang="it-IT" sz="1900" dirty="0">
                <a:latin typeface="+mn-lt"/>
                <a:ea typeface="Cambria" panose="02040503050406030204" pitchFamily="18" charset="0"/>
                <a:cs typeface="Times New Roman" panose="02020603050405020304" pitchFamily="18" charset="0"/>
              </a:rPr>
              <a:t> and </a:t>
            </a:r>
            <a:r>
              <a:rPr lang="it-IT" sz="1900" dirty="0" err="1">
                <a:latin typeface="+mn-lt"/>
                <a:ea typeface="Cambria" panose="02040503050406030204" pitchFamily="18" charset="0"/>
                <a:cs typeface="Times New Roman" panose="02020603050405020304" pitchFamily="18" charset="0"/>
              </a:rPr>
              <a:t>recommendations</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what</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levels</a:t>
            </a:r>
            <a:r>
              <a:rPr lang="it-IT" sz="1900" dirty="0">
                <a:latin typeface="+mn-lt"/>
                <a:ea typeface="Cambria" panose="02040503050406030204" pitchFamily="18" charset="0"/>
                <a:cs typeface="Times New Roman" panose="02020603050405020304" pitchFamily="18" charset="0"/>
              </a:rPr>
              <a:t> of </a:t>
            </a:r>
            <a:r>
              <a:rPr lang="it-IT" sz="1900" dirty="0" err="1">
                <a:latin typeface="+mn-lt"/>
                <a:ea typeface="Cambria" panose="02040503050406030204" pitchFamily="18" charset="0"/>
                <a:cs typeface="Times New Roman" panose="02020603050405020304" pitchFamily="18" charset="0"/>
              </a:rPr>
              <a:t>awareness</a:t>
            </a:r>
            <a:r>
              <a:rPr lang="it-IT" sz="1900" dirty="0">
                <a:latin typeface="+mn-lt"/>
                <a:ea typeface="Cambria" panose="02040503050406030204" pitchFamily="18" charset="0"/>
                <a:cs typeface="Times New Roman" panose="02020603050405020304" pitchFamily="18" charset="0"/>
              </a:rPr>
              <a:t> can be </a:t>
            </a:r>
            <a:r>
              <a:rPr lang="it-IT" sz="1900" dirty="0" err="1">
                <a:latin typeface="+mn-lt"/>
                <a:ea typeface="Cambria" panose="02040503050406030204" pitchFamily="18" charset="0"/>
                <a:cs typeface="Times New Roman" panose="02020603050405020304" pitchFamily="18" charset="0"/>
              </a:rPr>
              <a:t>evaluated</a:t>
            </a:r>
            <a:r>
              <a:rPr lang="it-IT" sz="1900" dirty="0">
                <a:latin typeface="+mn-lt"/>
                <a:ea typeface="Cambria" panose="02040503050406030204" pitchFamily="18" charset="0"/>
                <a:cs typeface="Times New Roman" panose="02020603050405020304" pitchFamily="18" charset="0"/>
              </a:rPr>
              <a:t> in stakeholder engagement in </a:t>
            </a:r>
            <a:r>
              <a:rPr lang="it-IT" sz="1900" dirty="0" err="1">
                <a:latin typeface="+mn-lt"/>
                <a:ea typeface="Cambria" panose="02040503050406030204" pitchFamily="18" charset="0"/>
                <a:cs typeface="Times New Roman" panose="02020603050405020304" pitchFamily="18" charset="0"/>
              </a:rPr>
              <a:t>interventional</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radiology</a:t>
            </a:r>
            <a:r>
              <a:rPr lang="it-IT" sz="1900" dirty="0">
                <a:latin typeface="+mn-lt"/>
                <a:ea typeface="Cambria" panose="02040503050406030204" pitchFamily="18"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it-IT" sz="1900" dirty="0">
                <a:solidFill>
                  <a:srgbClr val="4AA0B1"/>
                </a:solidFill>
                <a:latin typeface="+mn-lt"/>
                <a:ea typeface="Cambria" panose="02040503050406030204" pitchFamily="18" charset="0"/>
                <a:cs typeface="Times New Roman" panose="02020603050405020304" pitchFamily="18" charset="0"/>
              </a:rPr>
              <a:t>TOPIC 2 - </a:t>
            </a:r>
            <a:r>
              <a:rPr lang="it-IT" sz="1900" b="1" dirty="0" err="1">
                <a:solidFill>
                  <a:srgbClr val="4AA0B1"/>
                </a:solidFill>
                <a:latin typeface="+mn-lt"/>
                <a:ea typeface="Cambria" panose="02040503050406030204" pitchFamily="18" charset="0"/>
                <a:cs typeface="Times New Roman" panose="02020603050405020304" pitchFamily="18" charset="0"/>
              </a:rPr>
              <a:t>Acceptance</a:t>
            </a:r>
            <a:r>
              <a:rPr lang="it-IT" sz="1900" dirty="0">
                <a:solidFill>
                  <a:srgbClr val="4AA0B1"/>
                </a:solidFill>
                <a:latin typeface="+mn-lt"/>
                <a:ea typeface="Cambria" panose="02040503050406030204" pitchFamily="18" charset="0"/>
                <a:cs typeface="Times New Roman" panose="02020603050405020304" pitchFamily="18" charset="0"/>
              </a:rPr>
              <a:t> </a:t>
            </a:r>
            <a:r>
              <a:rPr lang="it-IT" sz="1900" dirty="0">
                <a:latin typeface="+mn-lt"/>
                <a:ea typeface="Cambria" panose="02040503050406030204" pitchFamily="18" charset="0"/>
                <a:cs typeface="Times New Roman" panose="02020603050405020304" pitchFamily="18" charset="0"/>
              </a:rPr>
              <a:t>- How </a:t>
            </a:r>
            <a:r>
              <a:rPr lang="it-IT" sz="1900" dirty="0" err="1">
                <a:latin typeface="+mn-lt"/>
                <a:ea typeface="Cambria" panose="02040503050406030204" pitchFamily="18" charset="0"/>
                <a:cs typeface="Times New Roman" panose="02020603050405020304" pitchFamily="18" charset="0"/>
              </a:rPr>
              <a:t>is</a:t>
            </a:r>
            <a:r>
              <a:rPr lang="it-IT" sz="1900" dirty="0">
                <a:latin typeface="+mn-lt"/>
                <a:ea typeface="Cambria" panose="02040503050406030204" pitchFamily="18" charset="0"/>
                <a:cs typeface="Times New Roman" panose="02020603050405020304" pitchFamily="18" charset="0"/>
              </a:rPr>
              <a:t> stakeholder engagement </a:t>
            </a:r>
            <a:r>
              <a:rPr lang="it-IT" sz="1900" dirty="0" err="1">
                <a:latin typeface="+mn-lt"/>
                <a:ea typeface="Cambria" panose="02040503050406030204" pitchFamily="18" charset="0"/>
                <a:cs typeface="Times New Roman" panose="02020603050405020304" pitchFamily="18" charset="0"/>
              </a:rPr>
              <a:t>interpreted</a:t>
            </a:r>
            <a:r>
              <a:rPr lang="it-IT" sz="1900" dirty="0">
                <a:latin typeface="+mn-lt"/>
                <a:ea typeface="Cambria" panose="02040503050406030204" pitchFamily="18" charset="0"/>
                <a:cs typeface="Times New Roman" panose="02020603050405020304" pitchFamily="18" charset="0"/>
              </a:rPr>
              <a:t> and </a:t>
            </a:r>
            <a:r>
              <a:rPr lang="it-IT" sz="1900" dirty="0" err="1">
                <a:latin typeface="+mn-lt"/>
                <a:ea typeface="Cambria" panose="02040503050406030204" pitchFamily="18" charset="0"/>
                <a:cs typeface="Times New Roman" panose="02020603050405020304" pitchFamily="18" charset="0"/>
              </a:rPr>
              <a:t>practiced</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at</a:t>
            </a:r>
            <a:r>
              <a:rPr lang="it-IT" sz="1900" dirty="0">
                <a:latin typeface="+mn-lt"/>
                <a:ea typeface="Cambria" panose="02040503050406030204" pitchFamily="18" charset="0"/>
                <a:cs typeface="Times New Roman" panose="02020603050405020304" pitchFamily="18" charset="0"/>
              </a:rPr>
              <a:t> an </a:t>
            </a:r>
            <a:r>
              <a:rPr lang="it-IT" sz="1900" dirty="0" err="1">
                <a:latin typeface="+mn-lt"/>
                <a:ea typeface="Cambria" panose="02040503050406030204" pitchFamily="18" charset="0"/>
                <a:cs typeface="Times New Roman" panose="02020603050405020304" pitchFamily="18" charset="0"/>
              </a:rPr>
              <a:t>individual</a:t>
            </a:r>
            <a:r>
              <a:rPr lang="it-IT" sz="1900" dirty="0">
                <a:latin typeface="+mn-lt"/>
                <a:ea typeface="Cambria" panose="02040503050406030204" pitchFamily="18" charset="0"/>
                <a:cs typeface="Times New Roman" panose="02020603050405020304" pitchFamily="18" charset="0"/>
              </a:rPr>
              <a:t> and </a:t>
            </a:r>
            <a:r>
              <a:rPr lang="it-IT" sz="1900" dirty="0" err="1">
                <a:latin typeface="+mn-lt"/>
                <a:ea typeface="Cambria" panose="02040503050406030204" pitchFamily="18" charset="0"/>
                <a:cs typeface="Times New Roman" panose="02020603050405020304" pitchFamily="18" charset="0"/>
              </a:rPr>
              <a:t>institutional</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level</a:t>
            </a:r>
            <a:r>
              <a:rPr lang="it-IT" sz="1900" dirty="0">
                <a:latin typeface="+mn-lt"/>
                <a:ea typeface="Cambria" panose="02040503050406030204" pitchFamily="18" charset="0"/>
                <a:cs typeface="Times New Roman" panose="02020603050405020304" pitchFamily="18" charset="0"/>
              </a:rPr>
              <a:t>?</a:t>
            </a:r>
          </a:p>
          <a:p>
            <a:pPr marL="342900" lvl="0" indent="-342900" algn="just">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900" dirty="0">
                <a:solidFill>
                  <a:srgbClr val="4AA0B1"/>
                </a:solidFill>
                <a:latin typeface="+mn-lt"/>
                <a:ea typeface="Cambria" panose="02040503050406030204" pitchFamily="18" charset="0"/>
                <a:cs typeface="Times New Roman" panose="02020603050405020304" pitchFamily="18" charset="0"/>
              </a:rPr>
              <a:t>TOPIC 3 – </a:t>
            </a:r>
            <a:r>
              <a:rPr lang="it-IT" sz="1900" b="1" dirty="0" err="1">
                <a:solidFill>
                  <a:srgbClr val="4AA0B1"/>
                </a:solidFill>
                <a:latin typeface="+mn-lt"/>
                <a:ea typeface="Cambria" panose="02040503050406030204" pitchFamily="18" charset="0"/>
                <a:cs typeface="Times New Roman" panose="02020603050405020304" pitchFamily="18" charset="0"/>
              </a:rPr>
              <a:t>Motivation</a:t>
            </a:r>
            <a:r>
              <a:rPr lang="it-IT" sz="1900" dirty="0">
                <a:solidFill>
                  <a:srgbClr val="4AA0B1"/>
                </a:solidFill>
                <a:latin typeface="+mn-lt"/>
                <a:ea typeface="Cambria" panose="02040503050406030204" pitchFamily="18" charset="0"/>
                <a:cs typeface="Times New Roman" panose="02020603050405020304" pitchFamily="18" charset="0"/>
              </a:rPr>
              <a:t> </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What</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were</a:t>
            </a:r>
            <a:r>
              <a:rPr lang="it-IT" sz="1900" dirty="0">
                <a:latin typeface="+mn-lt"/>
                <a:ea typeface="Cambria" panose="02040503050406030204" pitchFamily="18" charset="0"/>
                <a:cs typeface="Times New Roman" panose="02020603050405020304" pitchFamily="18" charset="0"/>
              </a:rPr>
              <a:t> the </a:t>
            </a:r>
            <a:r>
              <a:rPr lang="it-IT" sz="1900" dirty="0" err="1">
                <a:latin typeface="+mn-lt"/>
                <a:ea typeface="Cambria" panose="02040503050406030204" pitchFamily="18" charset="0"/>
                <a:cs typeface="Times New Roman" panose="02020603050405020304" pitchFamily="18" charset="0"/>
              </a:rPr>
              <a:t>motivations</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initially</a:t>
            </a:r>
            <a:r>
              <a:rPr lang="it-IT" sz="1900" dirty="0">
                <a:latin typeface="+mn-lt"/>
                <a:ea typeface="Cambria" panose="02040503050406030204" pitchFamily="18" charset="0"/>
                <a:cs typeface="Times New Roman" panose="02020603050405020304" pitchFamily="18" charset="0"/>
              </a:rPr>
              <a:t> for Stakeholder </a:t>
            </a:r>
            <a:r>
              <a:rPr lang="it-IT" sz="1900" dirty="0" err="1">
                <a:latin typeface="+mn-lt"/>
                <a:ea typeface="Cambria" panose="02040503050406030204" pitchFamily="18" charset="0"/>
                <a:cs typeface="Times New Roman" panose="02020603050405020304" pitchFamily="18" charset="0"/>
              </a:rPr>
              <a:t>involvement</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Did</a:t>
            </a:r>
            <a:r>
              <a:rPr lang="it-IT" sz="1900" dirty="0">
                <a:latin typeface="+mn-lt"/>
                <a:ea typeface="Cambria" panose="02040503050406030204" pitchFamily="18" charset="0"/>
                <a:cs typeface="Times New Roman" panose="02020603050405020304" pitchFamily="18" charset="0"/>
              </a:rPr>
              <a:t> an </a:t>
            </a:r>
            <a:r>
              <a:rPr lang="it-IT" sz="1900" dirty="0" err="1">
                <a:latin typeface="+mn-lt"/>
                <a:ea typeface="Cambria" panose="02040503050406030204" pitchFamily="18" charset="0"/>
                <a:cs typeface="Times New Roman" panose="02020603050405020304" pitchFamily="18" charset="0"/>
              </a:rPr>
              <a:t>implementation</a:t>
            </a:r>
            <a:r>
              <a:rPr lang="it-IT" sz="1900" dirty="0">
                <a:latin typeface="+mn-lt"/>
                <a:ea typeface="Cambria" panose="02040503050406030204" pitchFamily="18" charset="0"/>
                <a:cs typeface="Times New Roman" panose="02020603050405020304" pitchFamily="18" charset="0"/>
              </a:rPr>
              <a:t> and </a:t>
            </a:r>
            <a:r>
              <a:rPr lang="it-IT" sz="1900" dirty="0" err="1">
                <a:latin typeface="+mn-lt"/>
                <a:ea typeface="Cambria" panose="02040503050406030204" pitchFamily="18" charset="0"/>
                <a:cs typeface="Times New Roman" panose="02020603050405020304" pitchFamily="18" charset="0"/>
              </a:rPr>
              <a:t>evaluation</a:t>
            </a:r>
            <a:r>
              <a:rPr lang="it-IT" sz="1900" dirty="0">
                <a:latin typeface="+mn-lt"/>
                <a:ea typeface="Cambria" panose="02040503050406030204" pitchFamily="18" charset="0"/>
                <a:cs typeface="Times New Roman" panose="02020603050405020304" pitchFamily="18" charset="0"/>
              </a:rPr>
              <a:t> follow on the </a:t>
            </a:r>
            <a:r>
              <a:rPr lang="it-IT" sz="1900" dirty="0" err="1">
                <a:latin typeface="+mn-lt"/>
                <a:ea typeface="Cambria" panose="02040503050406030204" pitchFamily="18" charset="0"/>
                <a:cs typeface="Times New Roman" panose="02020603050405020304" pitchFamily="18" charset="0"/>
              </a:rPr>
              <a:t>objectives</a:t>
            </a:r>
            <a:r>
              <a:rPr lang="it-IT" sz="1900" dirty="0">
                <a:latin typeface="+mn-lt"/>
                <a:ea typeface="Cambria" panose="02040503050406030204" pitchFamily="18" charset="0"/>
                <a:cs typeface="Times New Roman" panose="02020603050405020304" pitchFamily="18" charset="0"/>
              </a:rPr>
              <a:t>, and  on the </a:t>
            </a:r>
            <a:r>
              <a:rPr lang="it-IT" sz="1900" dirty="0" err="1">
                <a:latin typeface="+mn-lt"/>
                <a:ea typeface="Cambria" panose="02040503050406030204" pitchFamily="18" charset="0"/>
                <a:cs typeface="Times New Roman" panose="02020603050405020304" pitchFamily="18" charset="0"/>
              </a:rPr>
              <a:t>forms</a:t>
            </a:r>
            <a:r>
              <a:rPr lang="it-IT" sz="1900" dirty="0">
                <a:latin typeface="+mn-lt"/>
                <a:ea typeface="Cambria" panose="02040503050406030204" pitchFamily="18" charset="0"/>
                <a:cs typeface="Times New Roman" panose="02020603050405020304" pitchFamily="18" charset="0"/>
              </a:rPr>
              <a:t> of </a:t>
            </a:r>
            <a:r>
              <a:rPr lang="it-IT" sz="1900" dirty="0" err="1">
                <a:latin typeface="+mn-lt"/>
                <a:ea typeface="Cambria" panose="02040503050406030204" pitchFamily="18" charset="0"/>
                <a:cs typeface="Times New Roman" panose="02020603050405020304" pitchFamily="18" charset="0"/>
              </a:rPr>
              <a:t>acceptance-resistance-refusal</a:t>
            </a:r>
            <a:r>
              <a:rPr lang="it-IT" sz="1900" dirty="0">
                <a:latin typeface="+mn-lt"/>
                <a:ea typeface="Cambria" panose="02040503050406030204" pitchFamily="18" charset="0"/>
                <a:cs typeface="Times New Roman" panose="02020603050405020304" pitchFamily="18" charset="0"/>
              </a:rPr>
              <a:t>?</a:t>
            </a:r>
          </a:p>
          <a:p>
            <a:pPr marL="342900" lvl="0" indent="-342900" algn="just">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900" dirty="0">
                <a:solidFill>
                  <a:srgbClr val="4AA0B1"/>
                </a:solidFill>
                <a:latin typeface="+mn-lt"/>
                <a:ea typeface="Cambria" panose="02040503050406030204" pitchFamily="18" charset="0"/>
                <a:cs typeface="Times New Roman" panose="02020603050405020304" pitchFamily="18" charset="0"/>
              </a:rPr>
              <a:t>TOPIC 4 - </a:t>
            </a:r>
            <a:r>
              <a:rPr lang="it-IT" sz="1900" b="1" dirty="0">
                <a:solidFill>
                  <a:srgbClr val="4AA0B1"/>
                </a:solidFill>
                <a:latin typeface="+mn-lt"/>
                <a:ea typeface="Cambria" panose="02040503050406030204" pitchFamily="18" charset="0"/>
                <a:cs typeface="Times New Roman" panose="02020603050405020304" pitchFamily="18" charset="0"/>
              </a:rPr>
              <a:t>Challenges</a:t>
            </a:r>
            <a:r>
              <a:rPr lang="it-IT" sz="1900" dirty="0">
                <a:solidFill>
                  <a:srgbClr val="4AA0B1"/>
                </a:solidFill>
                <a:latin typeface="+mn-lt"/>
                <a:ea typeface="Cambria" panose="02040503050406030204" pitchFamily="18" charset="0"/>
                <a:cs typeface="Times New Roman" panose="02020603050405020304" pitchFamily="18" charset="0"/>
              </a:rPr>
              <a:t> </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Which</a:t>
            </a:r>
            <a:r>
              <a:rPr lang="it-IT" sz="1900" dirty="0">
                <a:latin typeface="+mn-lt"/>
                <a:ea typeface="Cambria" panose="02040503050406030204" pitchFamily="18" charset="0"/>
                <a:cs typeface="Times New Roman" panose="02020603050405020304" pitchFamily="18" charset="0"/>
              </a:rPr>
              <a:t> challenges, </a:t>
            </a:r>
            <a:r>
              <a:rPr lang="it-IT" sz="1900" dirty="0" err="1">
                <a:latin typeface="+mn-lt"/>
                <a:ea typeface="Cambria" panose="02040503050406030204" pitchFamily="18" charset="0"/>
                <a:cs typeface="Times New Roman" panose="02020603050405020304" pitchFamily="18" charset="0"/>
              </a:rPr>
              <a:t>opportunities</a:t>
            </a:r>
            <a:r>
              <a:rPr lang="it-IT" sz="1900" dirty="0">
                <a:latin typeface="+mn-lt"/>
                <a:ea typeface="Cambria" panose="02040503050406030204" pitchFamily="18" charset="0"/>
                <a:cs typeface="Times New Roman" panose="02020603050405020304" pitchFamily="18" charset="0"/>
              </a:rPr>
              <a:t> and </a:t>
            </a:r>
            <a:r>
              <a:rPr lang="it-IT" sz="1900" dirty="0" err="1">
                <a:latin typeface="+mn-lt"/>
                <a:ea typeface="Cambria" panose="02040503050406030204" pitchFamily="18" charset="0"/>
                <a:cs typeface="Times New Roman" panose="02020603050405020304" pitchFamily="18" charset="0"/>
              </a:rPr>
              <a:t>advantages</a:t>
            </a:r>
            <a:r>
              <a:rPr lang="it-IT" sz="1900" dirty="0">
                <a:latin typeface="+mn-lt"/>
                <a:ea typeface="Cambria" panose="02040503050406030204" pitchFamily="18" charset="0"/>
                <a:cs typeface="Times New Roman" panose="02020603050405020304" pitchFamily="18" charset="0"/>
              </a:rPr>
              <a:t> for stakeholder engagement can be </a:t>
            </a:r>
            <a:r>
              <a:rPr lang="it-IT" sz="1900" dirty="0" err="1">
                <a:latin typeface="+mn-lt"/>
                <a:ea typeface="Cambria" panose="02040503050406030204" pitchFamily="18" charset="0"/>
                <a:cs typeface="Times New Roman" panose="02020603050405020304" pitchFamily="18" charset="0"/>
              </a:rPr>
              <a:t>encountered</a:t>
            </a:r>
            <a:r>
              <a:rPr lang="it-IT" sz="1900" dirty="0">
                <a:latin typeface="+mn-lt"/>
                <a:ea typeface="Cambria" panose="02040503050406030204" pitchFamily="18" charset="0"/>
                <a:cs typeface="Times New Roman" panose="02020603050405020304" pitchFamily="18" charset="0"/>
              </a:rPr>
              <a:t> in the </a:t>
            </a:r>
            <a:r>
              <a:rPr lang="it-IT" sz="1900" dirty="0" err="1">
                <a:latin typeface="+mn-lt"/>
                <a:ea typeface="Cambria" panose="02040503050406030204" pitchFamily="18" charset="0"/>
                <a:cs typeface="Times New Roman" panose="02020603050405020304" pitchFamily="18" charset="0"/>
              </a:rPr>
              <a:t>specific</a:t>
            </a:r>
            <a:r>
              <a:rPr lang="it-IT" sz="1900" dirty="0">
                <a:latin typeface="+mn-lt"/>
                <a:ea typeface="Cambria" panose="02040503050406030204" pitchFamily="18" charset="0"/>
                <a:cs typeface="Times New Roman" panose="02020603050405020304" pitchFamily="18" charset="0"/>
              </a:rPr>
              <a:t> case of </a:t>
            </a:r>
            <a:r>
              <a:rPr lang="it-IT" sz="1900" dirty="0" err="1">
                <a:latin typeface="+mn-lt"/>
                <a:ea typeface="Cambria" panose="02040503050406030204" pitchFamily="18" charset="0"/>
                <a:cs typeface="Times New Roman" panose="02020603050405020304" pitchFamily="18" charset="0"/>
              </a:rPr>
              <a:t>Interventional</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Radiology</a:t>
            </a:r>
            <a:r>
              <a:rPr lang="it-IT" sz="1900" dirty="0">
                <a:latin typeface="+mn-lt"/>
                <a:ea typeface="Cambria" panose="02040503050406030204" pitchFamily="18" charset="0"/>
                <a:cs typeface="Times New Roman" panose="02020603050405020304" pitchFamily="18" charset="0"/>
              </a:rPr>
              <a:t>?</a:t>
            </a:r>
          </a:p>
          <a:p>
            <a:pPr marL="342900" lvl="0" indent="-342900" algn="just">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900" dirty="0">
                <a:solidFill>
                  <a:srgbClr val="4AA0B1"/>
                </a:solidFill>
                <a:latin typeface="+mn-lt"/>
                <a:ea typeface="Cambria" panose="02040503050406030204" pitchFamily="18" charset="0"/>
                <a:cs typeface="Times New Roman" panose="02020603050405020304" pitchFamily="18" charset="0"/>
              </a:rPr>
              <a:t>TOPIC 5 - </a:t>
            </a:r>
            <a:r>
              <a:rPr lang="it-IT" sz="1900" b="1" dirty="0" err="1">
                <a:solidFill>
                  <a:srgbClr val="4AA0B1"/>
                </a:solidFill>
                <a:latin typeface="+mn-lt"/>
                <a:ea typeface="Cambria" panose="02040503050406030204" pitchFamily="18" charset="0"/>
                <a:cs typeface="Times New Roman" panose="02020603050405020304" pitchFamily="18" charset="0"/>
              </a:rPr>
              <a:t>Lesson</a:t>
            </a:r>
            <a:r>
              <a:rPr lang="it-IT" sz="1900" b="1" dirty="0">
                <a:solidFill>
                  <a:srgbClr val="4AA0B1"/>
                </a:solidFill>
                <a:latin typeface="+mn-lt"/>
                <a:ea typeface="Cambria" panose="02040503050406030204" pitchFamily="18" charset="0"/>
                <a:cs typeface="Times New Roman" panose="02020603050405020304" pitchFamily="18" charset="0"/>
              </a:rPr>
              <a:t> </a:t>
            </a:r>
            <a:r>
              <a:rPr lang="it-IT" sz="1900" b="1" dirty="0" err="1">
                <a:solidFill>
                  <a:srgbClr val="4AA0B1"/>
                </a:solidFill>
                <a:latin typeface="+mn-lt"/>
                <a:ea typeface="Cambria" panose="02040503050406030204" pitchFamily="18" charset="0"/>
                <a:cs typeface="Times New Roman" panose="02020603050405020304" pitchFamily="18" charset="0"/>
              </a:rPr>
              <a:t>learned</a:t>
            </a:r>
            <a:r>
              <a:rPr lang="it-IT" sz="1900" b="1" dirty="0">
                <a:solidFill>
                  <a:srgbClr val="4AA0B1"/>
                </a:solidFill>
                <a:latin typeface="+mn-lt"/>
                <a:ea typeface="Cambria" panose="02040503050406030204" pitchFamily="18" charset="0"/>
                <a:cs typeface="Times New Roman" panose="02020603050405020304" pitchFamily="18" charset="0"/>
              </a:rPr>
              <a:t> </a:t>
            </a:r>
            <a:r>
              <a:rPr lang="it-IT" sz="1900" b="1" dirty="0">
                <a:latin typeface="+mn-lt"/>
                <a:ea typeface="Cambria" panose="02040503050406030204" pitchFamily="18" charset="0"/>
                <a:cs typeface="Times New Roman" panose="02020603050405020304" pitchFamily="18" charset="0"/>
              </a:rPr>
              <a:t>-</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What</a:t>
            </a:r>
            <a:r>
              <a:rPr lang="it-IT" sz="1900" dirty="0">
                <a:latin typeface="+mn-lt"/>
                <a:ea typeface="Cambria" panose="02040503050406030204" pitchFamily="18" charset="0"/>
                <a:cs typeface="Times New Roman" panose="02020603050405020304" pitchFamily="18" charset="0"/>
              </a:rPr>
              <a:t> are the </a:t>
            </a:r>
            <a:r>
              <a:rPr lang="it-IT" sz="1900" dirty="0" err="1">
                <a:latin typeface="+mn-lt"/>
                <a:ea typeface="Cambria" panose="02040503050406030204" pitchFamily="18" charset="0"/>
                <a:cs typeface="Times New Roman" panose="02020603050405020304" pitchFamily="18" charset="0"/>
              </a:rPr>
              <a:t>lessons</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learned</a:t>
            </a:r>
            <a:r>
              <a:rPr lang="it-IT" sz="1900" dirty="0">
                <a:latin typeface="+mn-lt"/>
                <a:ea typeface="Cambria" panose="02040503050406030204" pitchFamily="18" charset="0"/>
                <a:cs typeface="Times New Roman" panose="02020603050405020304" pitchFamily="18" charset="0"/>
              </a:rPr>
              <a:t> and </a:t>
            </a:r>
            <a:r>
              <a:rPr lang="it-IT" sz="1900" dirty="0" err="1">
                <a:latin typeface="+mn-lt"/>
                <a:ea typeface="Cambria" panose="02040503050406030204" pitchFamily="18" charset="0"/>
                <a:cs typeface="Times New Roman" panose="02020603050405020304" pitchFamily="18" charset="0"/>
              </a:rPr>
              <a:t>suggestions</a:t>
            </a:r>
            <a:r>
              <a:rPr lang="it-IT" sz="1900" dirty="0">
                <a:latin typeface="+mn-lt"/>
                <a:ea typeface="Cambria" panose="02040503050406030204" pitchFamily="18" charset="0"/>
                <a:cs typeface="Times New Roman" panose="02020603050405020304" pitchFamily="18" charset="0"/>
              </a:rPr>
              <a:t> for </a:t>
            </a:r>
            <a:r>
              <a:rPr lang="it-IT" sz="1900" dirty="0" err="1">
                <a:latin typeface="+mn-lt"/>
                <a:ea typeface="Cambria" panose="02040503050406030204" pitchFamily="18" charset="0"/>
                <a:cs typeface="Times New Roman" panose="02020603050405020304" pitchFamily="18" charset="0"/>
              </a:rPr>
              <a:t>establishing</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efficient</a:t>
            </a:r>
            <a:r>
              <a:rPr lang="it-IT" sz="1900" dirty="0">
                <a:latin typeface="+mn-lt"/>
                <a:ea typeface="Cambria" panose="02040503050406030204" pitchFamily="18" charset="0"/>
                <a:cs typeface="Times New Roman" panose="02020603050405020304" pitchFamily="18" charset="0"/>
              </a:rPr>
              <a:t> </a:t>
            </a:r>
            <a:r>
              <a:rPr lang="it-IT" sz="1900" dirty="0" err="1">
                <a:latin typeface="+mn-lt"/>
                <a:ea typeface="Cambria" panose="02040503050406030204" pitchFamily="18" charset="0"/>
                <a:cs typeface="Times New Roman" panose="02020603050405020304" pitchFamily="18" charset="0"/>
              </a:rPr>
              <a:t>processes</a:t>
            </a:r>
            <a:r>
              <a:rPr lang="it-IT" sz="1900" dirty="0">
                <a:latin typeface="+mn-lt"/>
                <a:ea typeface="Cambria" panose="02040503050406030204" pitchFamily="18" charset="0"/>
                <a:cs typeface="Times New Roman" panose="02020603050405020304" pitchFamily="18" charset="0"/>
              </a:rPr>
              <a:t> of stakeholder </a:t>
            </a:r>
            <a:r>
              <a:rPr lang="it-IT" sz="1900" dirty="0">
                <a:latin typeface="Calibri" panose="020F0502020204030204" pitchFamily="34" charset="0"/>
                <a:ea typeface="Cambria" panose="02040503050406030204" pitchFamily="18" charset="0"/>
                <a:cs typeface="Times New Roman" panose="02020603050405020304" pitchFamily="18" charset="0"/>
              </a:rPr>
              <a:t>engagement?</a:t>
            </a:r>
            <a:endParaRPr lang="it-IT" sz="1900" dirty="0">
              <a:effectLst/>
              <a:latin typeface="Times" panose="02020603050405020304" pitchFamily="18" charset="0"/>
              <a:ea typeface="Cambria" panose="020405030504060302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id="{7FDDA030-87CC-4879-9FC2-CFB78E48631A}"/>
              </a:ext>
            </a:extLst>
          </p:cNvPr>
          <p:cNvSpPr>
            <a:spLocks noGrp="1"/>
          </p:cNvSpPr>
          <p:nvPr>
            <p:ph type="title"/>
          </p:nvPr>
        </p:nvSpPr>
        <p:spPr>
          <a:xfrm>
            <a:off x="4019549" y="472407"/>
            <a:ext cx="4887383" cy="740312"/>
          </a:xfrm>
        </p:spPr>
        <p:txBody>
          <a:bodyPr>
            <a:normAutofit/>
          </a:bodyPr>
          <a:lstStyle/>
          <a:p>
            <a:r>
              <a:rPr lang="it-IT" sz="2200" dirty="0"/>
              <a:t>Case studies </a:t>
            </a:r>
            <a:r>
              <a:rPr lang="it-IT" sz="2200" dirty="0" err="1"/>
              <a:t>at</a:t>
            </a:r>
            <a:r>
              <a:rPr lang="it-IT" sz="2200" dirty="0"/>
              <a:t> national </a:t>
            </a:r>
            <a:r>
              <a:rPr lang="it-IT" sz="2200" dirty="0" err="1"/>
              <a:t>level</a:t>
            </a:r>
            <a:br>
              <a:rPr lang="it-IT" sz="2200" dirty="0"/>
            </a:br>
            <a:r>
              <a:rPr lang="it-IT" sz="2200" dirty="0"/>
              <a:t>-Stakeholder engagement in the </a:t>
            </a:r>
            <a:r>
              <a:rPr lang="it-IT" sz="2200" dirty="0" err="1"/>
              <a:t>practice</a:t>
            </a:r>
            <a:endParaRPr lang="it-IT" sz="2200" dirty="0"/>
          </a:p>
        </p:txBody>
      </p:sp>
    </p:spTree>
    <p:extLst>
      <p:ext uri="{BB962C8B-B14F-4D97-AF65-F5344CB8AC3E}">
        <p14:creationId xmlns:p14="http://schemas.microsoft.com/office/powerpoint/2010/main" val="153403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424238" y="1443133"/>
            <a:ext cx="8525933" cy="5001210"/>
          </a:xfrm>
        </p:spPr>
        <p:txBody>
          <a:bodyPr>
            <a:normAutofit fontScale="92500" lnSpcReduction="10000"/>
          </a:bodyPr>
          <a:lstStyle/>
          <a:p>
            <a:pPr lvl="0"/>
            <a:r>
              <a:rPr lang="en-GB" dirty="0"/>
              <a:t>The </a:t>
            </a:r>
            <a:r>
              <a:rPr lang="en-GB" u="sng" dirty="0"/>
              <a:t>awareness of prescriptions for stakeholder engagement is limited</a:t>
            </a:r>
            <a:r>
              <a:rPr lang="en-GB" dirty="0"/>
              <a:t>. One-way communication on safety measures is common practice, while stakeholder participation, including patients is non-existing according to the medical practitioners.</a:t>
            </a:r>
          </a:p>
          <a:p>
            <a:pPr lvl="0"/>
            <a:r>
              <a:rPr lang="en-GB" dirty="0"/>
              <a:t>Stakeholder participation and communication are often used interchangeably. Understanding of </a:t>
            </a:r>
            <a:r>
              <a:rPr lang="en-GB" u="sng" dirty="0"/>
              <a:t>what stakeholder participation is, is therefore skewed towards communication. </a:t>
            </a:r>
          </a:p>
          <a:p>
            <a:pPr lvl="0"/>
            <a:r>
              <a:rPr lang="en-GB" u="sng" dirty="0"/>
              <a:t>Rationales for stakeholder participation are scares</a:t>
            </a:r>
            <a:r>
              <a:rPr lang="en-GB" dirty="0"/>
              <a:t>. It is indicated that more decision making power would be an added value, but it appears to be low on the medical practitioners list of priorities. </a:t>
            </a:r>
          </a:p>
          <a:p>
            <a:pPr lvl="0"/>
            <a:r>
              <a:rPr lang="en-GB" dirty="0"/>
              <a:t>Stakeholder participation is viewed within the everyday working activities and not within the overall job or career trajectory of an individual or within the workings of a team or profession. For this reason </a:t>
            </a:r>
            <a:r>
              <a:rPr lang="en-GB" u="sng" dirty="0"/>
              <a:t>the attitude towards stakeholder participation is highly instrumental</a:t>
            </a:r>
            <a:r>
              <a:rPr lang="en-GB" dirty="0"/>
              <a:t>, serving the purpose of the day-to-day activities</a:t>
            </a:r>
          </a:p>
          <a:p>
            <a:r>
              <a:rPr lang="en-GB" u="sng" dirty="0"/>
              <a:t>Stakeholder participation expresses </a:t>
            </a:r>
            <a:r>
              <a:rPr lang="en-GB" dirty="0"/>
              <a:t>itself most explicitly </a:t>
            </a:r>
            <a:r>
              <a:rPr lang="en-GB" u="sng" dirty="0"/>
              <a:t>in the informed consent</a:t>
            </a:r>
            <a:r>
              <a:rPr lang="en-GB" dirty="0"/>
              <a:t>, other expressions include mainly communication activities.</a:t>
            </a:r>
            <a:endParaRPr lang="it-IT" dirty="0"/>
          </a:p>
          <a:p>
            <a:pPr lvl="0"/>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fontScale="90000"/>
          </a:bodyPr>
          <a:lstStyle/>
          <a:p>
            <a:r>
              <a:rPr lang="it-IT" sz="2400" dirty="0"/>
              <a:t>Case studies - </a:t>
            </a:r>
            <a:r>
              <a:rPr lang="it-IT" sz="2400" dirty="0" err="1"/>
              <a:t>Findings</a:t>
            </a:r>
            <a:r>
              <a:rPr lang="it-IT" sz="2400" dirty="0"/>
              <a:t> – </a:t>
            </a:r>
            <a:r>
              <a:rPr lang="it-IT" sz="2400" dirty="0" err="1"/>
              <a:t>Belgium</a:t>
            </a:r>
            <a:br>
              <a:rPr lang="it-IT" dirty="0"/>
            </a:br>
            <a:endParaRPr lang="it-IT" dirty="0"/>
          </a:p>
        </p:txBody>
      </p:sp>
    </p:spTree>
    <p:extLst>
      <p:ext uri="{BB962C8B-B14F-4D97-AF65-F5344CB8AC3E}">
        <p14:creationId xmlns:p14="http://schemas.microsoft.com/office/powerpoint/2010/main" val="267719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380999" y="1667068"/>
            <a:ext cx="8525933" cy="5001210"/>
          </a:xfrm>
        </p:spPr>
        <p:txBody>
          <a:bodyPr>
            <a:normAutofit fontScale="62500" lnSpcReduction="20000"/>
          </a:bodyPr>
          <a:lstStyle/>
          <a:p>
            <a:pPr lvl="0"/>
            <a:r>
              <a:rPr lang="en-GB" sz="3000" u="sng" dirty="0"/>
              <a:t>Risk communication is no, or only seldom a really small, part in courses for RP. </a:t>
            </a:r>
            <a:endParaRPr lang="it-IT" sz="3000" u="sng" dirty="0"/>
          </a:p>
          <a:p>
            <a:pPr lvl="0"/>
            <a:r>
              <a:rPr lang="en-GB" sz="3000" dirty="0"/>
              <a:t>Social scientists </a:t>
            </a:r>
            <a:r>
              <a:rPr lang="en-GB" sz="3000" u="sng" dirty="0"/>
              <a:t>deal with risk communication </a:t>
            </a:r>
            <a:r>
              <a:rPr lang="en-GB" sz="3000" dirty="0"/>
              <a:t>in the medical area.</a:t>
            </a:r>
            <a:endParaRPr lang="it-IT" sz="3000" dirty="0"/>
          </a:p>
          <a:p>
            <a:pPr lvl="0"/>
            <a:r>
              <a:rPr lang="en-GB" sz="3000" dirty="0"/>
              <a:t>Some articles, for example in the German medical journal, deal with </a:t>
            </a:r>
            <a:r>
              <a:rPr lang="en-GB" sz="3000" u="sng" dirty="0"/>
              <a:t>doctor-patient communication, participatory decision making or informed consent, but not with risk communication</a:t>
            </a:r>
            <a:r>
              <a:rPr lang="en-GB" sz="3000" dirty="0"/>
              <a:t> related to ionising radiation. </a:t>
            </a:r>
            <a:endParaRPr lang="it-IT" sz="3000" dirty="0"/>
          </a:p>
          <a:p>
            <a:pPr lvl="0"/>
            <a:r>
              <a:rPr lang="en-GB" sz="3000" dirty="0"/>
              <a:t>The doctor-patient conversation as well as patient education are part of medical </a:t>
            </a:r>
            <a:r>
              <a:rPr lang="en-GB" sz="3000" u="sng" dirty="0"/>
              <a:t>education at universities, but no special radiation risk communication skill </a:t>
            </a:r>
            <a:r>
              <a:rPr lang="en-GB" sz="3000" dirty="0"/>
              <a:t>are trained. </a:t>
            </a:r>
            <a:endParaRPr lang="it-IT" sz="3000" dirty="0"/>
          </a:p>
          <a:p>
            <a:pPr lvl="0"/>
            <a:r>
              <a:rPr lang="en-GB" sz="3000" u="sng" dirty="0"/>
              <a:t>Patient involvement </a:t>
            </a:r>
            <a:r>
              <a:rPr lang="en-GB" sz="3000" dirty="0"/>
              <a:t>and participatory decision making </a:t>
            </a:r>
            <a:r>
              <a:rPr lang="en-GB" sz="3000" u="sng" dirty="0"/>
              <a:t>are only side issues</a:t>
            </a:r>
            <a:r>
              <a:rPr lang="en-GB" sz="3000" dirty="0"/>
              <a:t>, in literature more than in education. Those topics are partly dealt within the medical community.</a:t>
            </a:r>
            <a:endParaRPr lang="it-IT" sz="3000" dirty="0"/>
          </a:p>
          <a:p>
            <a:pPr lvl="0"/>
            <a:r>
              <a:rPr lang="en-GB" sz="3000" dirty="0"/>
              <a:t>The </a:t>
            </a:r>
            <a:r>
              <a:rPr lang="en-GB" sz="3000" u="sng" dirty="0"/>
              <a:t>RP community does not </a:t>
            </a:r>
            <a:r>
              <a:rPr lang="en-GB" sz="3000" dirty="0"/>
              <a:t>deal with requirements of </a:t>
            </a:r>
            <a:r>
              <a:rPr lang="en-GB" sz="3000" u="sng" dirty="0"/>
              <a:t>good risk communication </a:t>
            </a:r>
            <a:r>
              <a:rPr lang="en-GB" sz="3000" dirty="0"/>
              <a:t>or questions of participatory decision making in the medical field. </a:t>
            </a:r>
            <a:endParaRPr lang="it-IT" sz="3000" dirty="0"/>
          </a:p>
          <a:p>
            <a:pPr lvl="0"/>
            <a:r>
              <a:rPr lang="en-GB" sz="3000" dirty="0"/>
              <a:t>The gap between </a:t>
            </a:r>
            <a:r>
              <a:rPr lang="en-GB" sz="3000" u="sng" dirty="0"/>
              <a:t>RP activities on academic level </a:t>
            </a:r>
            <a:r>
              <a:rPr lang="en-GB" sz="3000" dirty="0"/>
              <a:t>and requirements from vocational level </a:t>
            </a:r>
            <a:r>
              <a:rPr lang="en-GB" sz="3000" u="sng" dirty="0"/>
              <a:t>does not support S.E. activities </a:t>
            </a:r>
            <a:r>
              <a:rPr lang="en-GB" sz="3000" dirty="0"/>
              <a:t>and a penetration of the RP community with the consciousness of the importance of communicative skills in other areas than emergency management. </a:t>
            </a:r>
            <a:endParaRPr lang="it-IT" sz="3000" dirty="0"/>
          </a:p>
          <a:p>
            <a:pPr lvl="0" eaLnBrk="0" fontAlgn="base" hangingPunct="0"/>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fontScale="90000"/>
          </a:bodyPr>
          <a:lstStyle/>
          <a:p>
            <a:r>
              <a:rPr lang="it-IT" sz="2400" dirty="0"/>
              <a:t>Case studies - </a:t>
            </a:r>
            <a:r>
              <a:rPr lang="it-IT" sz="2400" dirty="0" err="1"/>
              <a:t>Findings</a:t>
            </a:r>
            <a:r>
              <a:rPr lang="it-IT" sz="2400" dirty="0"/>
              <a:t> – Germany</a:t>
            </a:r>
            <a:br>
              <a:rPr lang="it-IT" dirty="0"/>
            </a:br>
            <a:endParaRPr lang="it-IT" dirty="0"/>
          </a:p>
        </p:txBody>
      </p:sp>
    </p:spTree>
    <p:extLst>
      <p:ext uri="{BB962C8B-B14F-4D97-AF65-F5344CB8AC3E}">
        <p14:creationId xmlns:p14="http://schemas.microsoft.com/office/powerpoint/2010/main" val="78940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329682" y="1443133"/>
            <a:ext cx="8620489" cy="5001210"/>
          </a:xfrm>
        </p:spPr>
        <p:txBody>
          <a:bodyPr>
            <a:normAutofit fontScale="92500" lnSpcReduction="10000"/>
          </a:bodyPr>
          <a:lstStyle/>
          <a:p>
            <a:pPr lvl="0"/>
            <a:r>
              <a:rPr lang="en-US" u="sng" dirty="0"/>
              <a:t>Senior managers and heads of radiology departments showed a satisfactory level of awareness regarding the particularities of medical exposures of pregnant women</a:t>
            </a:r>
            <a:r>
              <a:rPr lang="en-US" dirty="0"/>
              <a:t>. This is encouraging, as they have to play a key role as far as the effective </a:t>
            </a:r>
            <a:r>
              <a:rPr lang="en-GB" dirty="0"/>
              <a:t>engagement of the personnel is concerned.  </a:t>
            </a:r>
            <a:endParaRPr lang="it-IT" dirty="0"/>
          </a:p>
          <a:p>
            <a:pPr lvl="0"/>
            <a:r>
              <a:rPr lang="en-US" u="sng" dirty="0"/>
              <a:t>Main motivators for the engagement of the stakeholders seem to be the compliance with the legislation </a:t>
            </a:r>
            <a:r>
              <a:rPr lang="en-US" dirty="0"/>
              <a:t>requirements and their commitment to safety.</a:t>
            </a:r>
            <a:endParaRPr lang="it-IT" dirty="0"/>
          </a:p>
          <a:p>
            <a:pPr lvl="0"/>
            <a:r>
              <a:rPr lang="en-US" dirty="0"/>
              <a:t>Main benefits of the </a:t>
            </a:r>
            <a:r>
              <a:rPr lang="en-US" u="sng" dirty="0"/>
              <a:t>effective engagement of the stakeholder’s in medical exposures of the pregnant women </a:t>
            </a:r>
            <a:r>
              <a:rPr lang="en-US" dirty="0"/>
              <a:t>are: a) the prevention of unjustified medical exposures, b) the optimization of the doses received by the unborn child during the medical exposures of the mother, and c) the prevention of inadvertent exposures.</a:t>
            </a:r>
            <a:endParaRPr lang="it-IT" dirty="0"/>
          </a:p>
          <a:p>
            <a:pPr lvl="0"/>
            <a:r>
              <a:rPr lang="en-US" dirty="0"/>
              <a:t>In some cases personnel involved in medical exposures of pregnant women as well as members of the public show </a:t>
            </a:r>
            <a:r>
              <a:rPr lang="en-US" u="sng" dirty="0"/>
              <a:t>a lack of awareness regarding the risks associated with ionizing radiation and of a safety culture. </a:t>
            </a:r>
            <a:endParaRPr lang="it-IT" u="sng" dirty="0"/>
          </a:p>
          <a:p>
            <a:pPr lvl="0"/>
            <a:r>
              <a:rPr lang="en-GB" u="sng" dirty="0"/>
              <a:t>The provision of education and training to stakeholders </a:t>
            </a:r>
            <a:r>
              <a:rPr lang="en-GB" dirty="0"/>
              <a:t>is necessary in order to </a:t>
            </a:r>
            <a:r>
              <a:rPr lang="en-GB" u="sng" dirty="0"/>
              <a:t>ensure their effective engagement </a:t>
            </a:r>
            <a:r>
              <a:rPr lang="en-GB" dirty="0"/>
              <a:t>in procedures related to the medical exposures of pregnant women. In this respect, universities, scientific and professional societies as well as regulatory authorities have to play an important role.</a:t>
            </a:r>
            <a:endParaRPr lang="it-IT" dirty="0"/>
          </a:p>
          <a:p>
            <a:pPr lvl="0"/>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a:bodyPr>
          <a:lstStyle/>
          <a:p>
            <a:r>
              <a:rPr lang="it-IT" sz="2200" dirty="0"/>
              <a:t>Case studies - </a:t>
            </a:r>
            <a:r>
              <a:rPr lang="it-IT" sz="2200" dirty="0" err="1"/>
              <a:t>Findings</a:t>
            </a:r>
            <a:r>
              <a:rPr lang="it-IT" sz="2200" dirty="0"/>
              <a:t> – </a:t>
            </a:r>
            <a:r>
              <a:rPr lang="it-IT" sz="2200" dirty="0" err="1"/>
              <a:t>Greece</a:t>
            </a:r>
            <a:br>
              <a:rPr lang="it-IT" sz="2200" dirty="0"/>
            </a:br>
            <a:endParaRPr lang="it-IT" sz="2200" dirty="0"/>
          </a:p>
        </p:txBody>
      </p:sp>
    </p:spTree>
    <p:extLst>
      <p:ext uri="{BB962C8B-B14F-4D97-AF65-F5344CB8AC3E}">
        <p14:creationId xmlns:p14="http://schemas.microsoft.com/office/powerpoint/2010/main" val="270569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32310" y="524609"/>
            <a:ext cx="3874622" cy="740312"/>
          </a:xfrm>
        </p:spPr>
        <p:txBody>
          <a:bodyPr>
            <a:normAutofit/>
          </a:bodyPr>
          <a:lstStyle/>
          <a:p>
            <a:r>
              <a:rPr lang="en-GB" sz="2200" dirty="0"/>
              <a:t>The context of exposure in the medical field </a:t>
            </a:r>
            <a:endParaRPr lang="sl-SI" sz="2200" dirty="0"/>
          </a:p>
        </p:txBody>
      </p:sp>
      <p:sp>
        <p:nvSpPr>
          <p:cNvPr id="3" name="Označba mesta vsebine 2"/>
          <p:cNvSpPr>
            <a:spLocks noGrp="1"/>
          </p:cNvSpPr>
          <p:nvPr>
            <p:ph idx="1"/>
          </p:nvPr>
        </p:nvSpPr>
        <p:spPr>
          <a:xfrm>
            <a:off x="309032" y="1476222"/>
            <a:ext cx="8525933" cy="2529070"/>
          </a:xfrm>
        </p:spPr>
        <p:txBody>
          <a:bodyPr>
            <a:normAutofit/>
          </a:bodyPr>
          <a:lstStyle/>
          <a:p>
            <a:pPr marL="0" indent="0">
              <a:buNone/>
            </a:pPr>
            <a:r>
              <a:rPr lang="en-GB" sz="2600" b="1" dirty="0"/>
              <a:t>The exposure of patients has unique aspects: </a:t>
            </a:r>
          </a:p>
          <a:p>
            <a:r>
              <a:rPr lang="en-GB" sz="2200" dirty="0"/>
              <a:t>the exposure to radiation is  related to </a:t>
            </a:r>
            <a:r>
              <a:rPr lang="en-GB" sz="2200" dirty="0">
                <a:solidFill>
                  <a:srgbClr val="4AA0B1"/>
                </a:solidFill>
              </a:rPr>
              <a:t>expectation of direct individual health benefits; </a:t>
            </a:r>
          </a:p>
          <a:p>
            <a:r>
              <a:rPr lang="en-GB" sz="2200" dirty="0">
                <a:solidFill>
                  <a:srgbClr val="4AA0B1"/>
                </a:solidFill>
              </a:rPr>
              <a:t>the dose to patient cannot be reduce indefinitely </a:t>
            </a:r>
            <a:r>
              <a:rPr lang="en-GB" sz="2200" dirty="0"/>
              <a:t>without compromise the intended result; </a:t>
            </a:r>
          </a:p>
          <a:p>
            <a:endParaRPr lang="en-GB" dirty="0"/>
          </a:p>
        </p:txBody>
      </p:sp>
      <p:sp>
        <p:nvSpPr>
          <p:cNvPr id="4" name="Rettangolo 3">
            <a:extLst>
              <a:ext uri="{FF2B5EF4-FFF2-40B4-BE49-F238E27FC236}">
                <a16:creationId xmlns:a16="http://schemas.microsoft.com/office/drawing/2014/main" id="{FAB7F664-5EDB-4D20-AEE7-AC9D5487B42D}"/>
              </a:ext>
            </a:extLst>
          </p:cNvPr>
          <p:cNvSpPr/>
          <p:nvPr/>
        </p:nvSpPr>
        <p:spPr>
          <a:xfrm>
            <a:off x="360329" y="3712939"/>
            <a:ext cx="8423340" cy="2185214"/>
          </a:xfrm>
          <a:prstGeom prst="rect">
            <a:avLst/>
          </a:prstGeom>
        </p:spPr>
        <p:txBody>
          <a:bodyPr wrap="square">
            <a:spAutoFit/>
          </a:bodyPr>
          <a:lstStyle/>
          <a:p>
            <a:pPr algn="just"/>
            <a:r>
              <a:rPr lang="en-GB" sz="2000" dirty="0">
                <a:latin typeface="+mn-lt"/>
              </a:rPr>
              <a:t>“</a:t>
            </a:r>
            <a:r>
              <a:rPr lang="en-GB" sz="2000" i="1" dirty="0">
                <a:latin typeface="+mn-lt"/>
              </a:rPr>
              <a:t>The exposure of patients is deliberate”; “</a:t>
            </a:r>
            <a:r>
              <a:rPr lang="en-GB" sz="2000" b="1" i="1" dirty="0">
                <a:latin typeface="+mn-lt"/>
              </a:rPr>
              <a:t>The patient, or legal guardian, agrees or consents to a medical procedure using radiation</a:t>
            </a:r>
            <a:r>
              <a:rPr lang="en-GB" sz="2000" i="1" dirty="0">
                <a:latin typeface="+mn-lt"/>
              </a:rPr>
              <a:t>.” ICRP 103</a:t>
            </a:r>
          </a:p>
          <a:p>
            <a:pPr algn="just"/>
            <a:endParaRPr lang="en-GB" sz="400" dirty="0">
              <a:latin typeface="+mn-lt"/>
            </a:endParaRPr>
          </a:p>
          <a:p>
            <a:pPr algn="just"/>
            <a:endParaRPr lang="en-GB" sz="400" dirty="0">
              <a:latin typeface="+mn-lt"/>
            </a:endParaRPr>
          </a:p>
          <a:p>
            <a:pPr algn="just"/>
            <a:r>
              <a:rPr lang="en-GB" sz="2000" i="1" dirty="0">
                <a:latin typeface="+mn-lt"/>
              </a:rPr>
              <a:t>“The amount of information provided in order to obtain </a:t>
            </a:r>
            <a:r>
              <a:rPr lang="en-GB" sz="2000" b="1" i="1" dirty="0">
                <a:latin typeface="+mn-lt"/>
              </a:rPr>
              <a:t>informed consent varies based on the exposure level</a:t>
            </a:r>
            <a:r>
              <a:rPr lang="en-GB" sz="2000" i="1" dirty="0">
                <a:latin typeface="+mn-lt"/>
              </a:rPr>
              <a:t>“ ICRP 103</a:t>
            </a:r>
          </a:p>
          <a:p>
            <a:pPr algn="just"/>
            <a:endParaRPr lang="en-GB" sz="400" i="1" dirty="0">
              <a:latin typeface="+mn-lt"/>
            </a:endParaRPr>
          </a:p>
          <a:p>
            <a:pPr algn="just"/>
            <a:endParaRPr lang="en-GB" sz="400" i="1" dirty="0">
              <a:latin typeface="+mn-lt"/>
            </a:endParaRPr>
          </a:p>
          <a:p>
            <a:pPr algn="just"/>
            <a:r>
              <a:rPr lang="en-GB" sz="2000" i="1" dirty="0">
                <a:latin typeface="+mn-lt"/>
              </a:rPr>
              <a:t>“The </a:t>
            </a:r>
            <a:r>
              <a:rPr lang="en-GB" sz="2000" b="1" i="1" dirty="0">
                <a:latin typeface="+mn-lt"/>
              </a:rPr>
              <a:t>final responsibility for the medical exposure of patients</a:t>
            </a:r>
            <a:r>
              <a:rPr lang="en-GB" sz="2000" i="1" dirty="0">
                <a:latin typeface="+mn-lt"/>
              </a:rPr>
              <a:t> lies with the physician, who therefore should be aware of the risks and benefits (…)” ICRP 103</a:t>
            </a:r>
            <a:endParaRPr lang="it-IT" sz="2000" dirty="0">
              <a:latin typeface="+mn-lt"/>
            </a:endParaRPr>
          </a:p>
        </p:txBody>
      </p:sp>
    </p:spTree>
    <p:extLst>
      <p:ext uri="{BB962C8B-B14F-4D97-AF65-F5344CB8AC3E}">
        <p14:creationId xmlns:p14="http://schemas.microsoft.com/office/powerpoint/2010/main" val="282610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424542" y="1600139"/>
            <a:ext cx="8525933" cy="4733252"/>
          </a:xfrm>
        </p:spPr>
        <p:txBody>
          <a:bodyPr>
            <a:normAutofit fontScale="92500" lnSpcReduction="10000"/>
          </a:bodyPr>
          <a:lstStyle/>
          <a:p>
            <a:pPr lvl="0" eaLnBrk="0" fontAlgn="base" hangingPunct="0"/>
            <a:r>
              <a:rPr lang="en-GB" u="sng" dirty="0"/>
              <a:t>Awareness about the stakeholder involvement is very poor</a:t>
            </a:r>
            <a:r>
              <a:rPr lang="en-GB" dirty="0"/>
              <a:t>, the attention is for some professional figures, manufacturers. </a:t>
            </a:r>
            <a:endParaRPr lang="it-IT" dirty="0"/>
          </a:p>
          <a:p>
            <a:pPr lvl="0" eaLnBrk="0" fontAlgn="base" hangingPunct="0"/>
            <a:r>
              <a:rPr lang="en-GB" dirty="0"/>
              <a:t>It is recognised </a:t>
            </a:r>
            <a:r>
              <a:rPr lang="en-GB" u="sng" dirty="0"/>
              <a:t>a lack of collaboration between the professional figures</a:t>
            </a:r>
            <a:r>
              <a:rPr lang="en-GB" dirty="0"/>
              <a:t>, even considering the figures of the same structure. </a:t>
            </a:r>
            <a:endParaRPr lang="it-IT" dirty="0"/>
          </a:p>
          <a:p>
            <a:pPr lvl="0" eaLnBrk="0" fontAlgn="base" hangingPunct="0"/>
            <a:r>
              <a:rPr lang="en-GB" dirty="0"/>
              <a:t>The attention is in general not given to patient’s involvement in a decision process, </a:t>
            </a:r>
            <a:r>
              <a:rPr lang="en-GB" u="sng" dirty="0"/>
              <a:t>the patient is seen as care receiver </a:t>
            </a:r>
            <a:r>
              <a:rPr lang="en-GB" dirty="0"/>
              <a:t>and the attention is dedicated to technical aspects of RP for patient care. </a:t>
            </a:r>
            <a:endParaRPr lang="it-IT" dirty="0"/>
          </a:p>
          <a:p>
            <a:pPr lvl="0" eaLnBrk="0" fontAlgn="base" hangingPunct="0"/>
            <a:r>
              <a:rPr lang="en-GB" u="sng" dirty="0"/>
              <a:t>The state of art of patient and staff protection in interventional procedures is in continuous evolution</a:t>
            </a:r>
            <a:r>
              <a:rPr lang="en-GB" dirty="0"/>
              <a:t> and changes have to be introduced, TG are active on interventional radiology with attention to optimization of patients and operators.</a:t>
            </a:r>
          </a:p>
          <a:p>
            <a:pPr eaLnBrk="0" fontAlgn="base" hangingPunct="0"/>
            <a:r>
              <a:rPr lang="it-IT" u="sng" dirty="0" err="1"/>
              <a:t>There</a:t>
            </a:r>
            <a:r>
              <a:rPr lang="it-IT" u="sng" dirty="0"/>
              <a:t> </a:t>
            </a:r>
            <a:r>
              <a:rPr lang="it-IT" u="sng" dirty="0" err="1"/>
              <a:t>is</a:t>
            </a:r>
            <a:r>
              <a:rPr lang="it-IT" u="sng" dirty="0"/>
              <a:t> the </a:t>
            </a:r>
            <a:r>
              <a:rPr lang="it-IT" u="sng" dirty="0" err="1"/>
              <a:t>vision</a:t>
            </a:r>
            <a:r>
              <a:rPr lang="it-IT" u="sng" dirty="0"/>
              <a:t> </a:t>
            </a:r>
            <a:r>
              <a:rPr lang="it-IT" u="sng" dirty="0" err="1"/>
              <a:t>that</a:t>
            </a:r>
            <a:r>
              <a:rPr lang="it-IT" u="sng" dirty="0"/>
              <a:t> </a:t>
            </a:r>
            <a:r>
              <a:rPr lang="it-IT" u="sng" dirty="0" err="1"/>
              <a:t>patient</a:t>
            </a:r>
            <a:r>
              <a:rPr lang="it-IT" u="sng" dirty="0"/>
              <a:t> </a:t>
            </a:r>
            <a:r>
              <a:rPr lang="it-IT" u="sng" dirty="0" err="1"/>
              <a:t>has</a:t>
            </a:r>
            <a:r>
              <a:rPr lang="it-IT" u="sng" dirty="0"/>
              <a:t> low knowledge in RP</a:t>
            </a:r>
            <a:r>
              <a:rPr lang="it-IT" dirty="0"/>
              <a:t>, the </a:t>
            </a:r>
            <a:r>
              <a:rPr lang="it-IT" dirty="0" err="1"/>
              <a:t>attention</a:t>
            </a:r>
            <a:r>
              <a:rPr lang="it-IT" dirty="0"/>
              <a:t> to </a:t>
            </a:r>
            <a:r>
              <a:rPr lang="it-IT" dirty="0" err="1"/>
              <a:t>patient</a:t>
            </a:r>
            <a:r>
              <a:rPr lang="it-IT" dirty="0"/>
              <a:t> information </a:t>
            </a:r>
            <a:r>
              <a:rPr lang="it-IT" dirty="0" err="1"/>
              <a:t>may</a:t>
            </a:r>
            <a:r>
              <a:rPr lang="it-IT" dirty="0"/>
              <a:t> be </a:t>
            </a:r>
            <a:r>
              <a:rPr lang="it-IT" dirty="0" err="1"/>
              <a:t>seen</a:t>
            </a:r>
            <a:r>
              <a:rPr lang="it-IT" dirty="0"/>
              <a:t> of </a:t>
            </a:r>
            <a:r>
              <a:rPr lang="it-IT" dirty="0" err="1"/>
              <a:t>poor</a:t>
            </a:r>
            <a:r>
              <a:rPr lang="it-IT" dirty="0"/>
              <a:t> </a:t>
            </a:r>
            <a:r>
              <a:rPr lang="it-IT" dirty="0" err="1"/>
              <a:t>interest</a:t>
            </a:r>
            <a:r>
              <a:rPr lang="it-IT" dirty="0"/>
              <a:t>.</a:t>
            </a:r>
          </a:p>
          <a:p>
            <a:pPr lvl="0" eaLnBrk="0" fontAlgn="base" hangingPunct="0"/>
            <a:r>
              <a:rPr lang="en-GB" dirty="0"/>
              <a:t>The Postgraduate Schools in Diagnostic Radiology provides accurate training in the field of RP, </a:t>
            </a:r>
            <a:r>
              <a:rPr lang="en-GB" u="sng" dirty="0"/>
              <a:t>it is not possible to say the same for other schools whose specialists are involved in complementary interventional activities</a:t>
            </a:r>
            <a:r>
              <a:rPr lang="en-GB" dirty="0"/>
              <a:t>.</a:t>
            </a:r>
            <a:endParaRPr lang="it-IT" dirty="0"/>
          </a:p>
          <a:p>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a:bodyPr>
          <a:lstStyle/>
          <a:p>
            <a:r>
              <a:rPr lang="it-IT" sz="2200" dirty="0"/>
              <a:t>Case studies - </a:t>
            </a:r>
            <a:r>
              <a:rPr lang="it-IT" sz="2200" dirty="0" err="1"/>
              <a:t>Findings</a:t>
            </a:r>
            <a:r>
              <a:rPr lang="it-IT" sz="2200" dirty="0"/>
              <a:t> – </a:t>
            </a:r>
            <a:r>
              <a:rPr lang="it-IT" sz="2200" dirty="0" err="1"/>
              <a:t>Italy</a:t>
            </a:r>
            <a:br>
              <a:rPr lang="it-IT" sz="2200" dirty="0"/>
            </a:br>
            <a:endParaRPr lang="it-IT" sz="2200" dirty="0"/>
          </a:p>
        </p:txBody>
      </p:sp>
    </p:spTree>
    <p:extLst>
      <p:ext uri="{BB962C8B-B14F-4D97-AF65-F5344CB8AC3E}">
        <p14:creationId xmlns:p14="http://schemas.microsoft.com/office/powerpoint/2010/main" val="163428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424542" y="1600139"/>
            <a:ext cx="8525933" cy="4968612"/>
          </a:xfrm>
        </p:spPr>
        <p:txBody>
          <a:bodyPr>
            <a:normAutofit/>
          </a:bodyPr>
          <a:lstStyle/>
          <a:p>
            <a:pPr lvl="0"/>
            <a:r>
              <a:rPr lang="en-GB" sz="1900" dirty="0"/>
              <a:t>At the </a:t>
            </a:r>
            <a:r>
              <a:rPr lang="en-GB" sz="1900" u="sng" dirty="0"/>
              <a:t>webpage of OI </a:t>
            </a:r>
            <a:r>
              <a:rPr lang="en-GB" sz="1900" dirty="0"/>
              <a:t>information </a:t>
            </a:r>
            <a:r>
              <a:rPr lang="en-GB" sz="1900" b="1" dirty="0"/>
              <a:t>devoted to public and patients </a:t>
            </a:r>
            <a:r>
              <a:rPr lang="en-GB" sz="1900" dirty="0"/>
              <a:t>with facts about cancer, the approaches to diagnosis &amp; treatment with IR, protection measures, advices for patients and links to other websites and patients’ associations  </a:t>
            </a:r>
            <a:r>
              <a:rPr lang="en-GB" sz="1900" u="sng" dirty="0"/>
              <a:t>are available.</a:t>
            </a:r>
            <a:r>
              <a:rPr lang="en-GB" sz="1900" dirty="0"/>
              <a:t>   It can be seen that </a:t>
            </a:r>
            <a:r>
              <a:rPr lang="en-GB" sz="1900" u="sng" dirty="0"/>
              <a:t>all prescribed stakeholders are identified</a:t>
            </a:r>
            <a:r>
              <a:rPr lang="en-GB" sz="1900" dirty="0"/>
              <a:t>. </a:t>
            </a:r>
            <a:endParaRPr lang="it-IT" sz="1900" dirty="0"/>
          </a:p>
          <a:p>
            <a:pPr lvl="0"/>
            <a:r>
              <a:rPr lang="en-GB" sz="1900" dirty="0"/>
              <a:t>Some information included in </a:t>
            </a:r>
            <a:r>
              <a:rPr lang="en-GB" sz="1900" u="sng" dirty="0"/>
              <a:t>publications and leaflets related to IR exists</a:t>
            </a:r>
            <a:r>
              <a:rPr lang="en-GB" sz="1900" dirty="0"/>
              <a:t>:</a:t>
            </a:r>
            <a:endParaRPr lang="it-IT" sz="1900" dirty="0"/>
          </a:p>
          <a:p>
            <a:pPr lvl="1"/>
            <a:r>
              <a:rPr lang="en-GB" sz="1900" dirty="0"/>
              <a:t>Information </a:t>
            </a:r>
            <a:r>
              <a:rPr lang="en-GB" sz="1900" b="1" dirty="0"/>
              <a:t>about diagnostics, treatment with ionizing radiation and radiotherapy </a:t>
            </a:r>
            <a:r>
              <a:rPr lang="en-GB" sz="1900" dirty="0"/>
              <a:t>– with short information how it is done, why and also risks. </a:t>
            </a:r>
            <a:endParaRPr lang="it-IT" sz="1900" dirty="0"/>
          </a:p>
          <a:p>
            <a:pPr lvl="1"/>
            <a:r>
              <a:rPr lang="en-GB" sz="1900" dirty="0"/>
              <a:t>Link to the booklet </a:t>
            </a:r>
            <a:r>
              <a:rPr lang="en-GB" sz="1900" b="1" dirty="0"/>
              <a:t>Radiation as part of the treatment </a:t>
            </a:r>
            <a:r>
              <a:rPr lang="en-GB" sz="1900" dirty="0"/>
              <a:t>– where also information about risk is presented.</a:t>
            </a:r>
            <a:endParaRPr lang="it-IT" sz="1900" dirty="0"/>
          </a:p>
          <a:p>
            <a:pPr eaLnBrk="0" fontAlgn="base" hangingPunct="0"/>
            <a:r>
              <a:rPr lang="en-GB" sz="1900" b="1" dirty="0"/>
              <a:t>Communication with patients</a:t>
            </a:r>
            <a:r>
              <a:rPr lang="en-GB" sz="1900" dirty="0"/>
              <a:t> </a:t>
            </a:r>
            <a:r>
              <a:rPr lang="en-GB" sz="1900" b="1" dirty="0"/>
              <a:t>is</a:t>
            </a:r>
            <a:r>
              <a:rPr lang="en-GB" sz="1900" dirty="0"/>
              <a:t> perceived by medical staff as </a:t>
            </a:r>
            <a:r>
              <a:rPr lang="en-GB" sz="1900" b="1" dirty="0"/>
              <a:t>beneficial </a:t>
            </a:r>
            <a:r>
              <a:rPr lang="en-GB" sz="1900" u="sng" dirty="0"/>
              <a:t>as effective two-way discussion can improved the medical treatment</a:t>
            </a:r>
            <a:r>
              <a:rPr lang="en-GB" sz="1900" dirty="0"/>
              <a:t>, reduce the concern of the patients and reduce the doses for patients and other involved. However, there are no formal records about the needs, events or requirements, which could lead to guided improvements.  </a:t>
            </a:r>
            <a:endParaRPr lang="it-IT" sz="1900" dirty="0"/>
          </a:p>
          <a:p>
            <a:pPr lvl="0" eaLnBrk="0" fontAlgn="base" hangingPunct="0"/>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fontScale="90000"/>
          </a:bodyPr>
          <a:lstStyle/>
          <a:p>
            <a:r>
              <a:rPr lang="it-IT" sz="2400" dirty="0"/>
              <a:t>Case studies - </a:t>
            </a:r>
            <a:r>
              <a:rPr lang="it-IT" sz="2400" dirty="0" err="1"/>
              <a:t>Findings</a:t>
            </a:r>
            <a:r>
              <a:rPr lang="it-IT" sz="2400" dirty="0"/>
              <a:t> – Slovenia</a:t>
            </a:r>
            <a:br>
              <a:rPr lang="it-IT" dirty="0"/>
            </a:br>
            <a:endParaRPr lang="it-IT" dirty="0"/>
          </a:p>
        </p:txBody>
      </p:sp>
    </p:spTree>
    <p:extLst>
      <p:ext uri="{BB962C8B-B14F-4D97-AF65-F5344CB8AC3E}">
        <p14:creationId xmlns:p14="http://schemas.microsoft.com/office/powerpoint/2010/main" val="95068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424542" y="1600140"/>
            <a:ext cx="8525933" cy="4178620"/>
          </a:xfrm>
        </p:spPr>
        <p:txBody>
          <a:bodyPr>
            <a:normAutofit lnSpcReduction="10000"/>
          </a:bodyPr>
          <a:lstStyle/>
          <a:p>
            <a:pPr lvl="0"/>
            <a:r>
              <a:rPr lang="en-GB" dirty="0"/>
              <a:t>The </a:t>
            </a:r>
            <a:r>
              <a:rPr lang="en-GB" b="1" dirty="0"/>
              <a:t>patients’ associations</a:t>
            </a:r>
            <a:r>
              <a:rPr lang="en-GB" dirty="0"/>
              <a:t> </a:t>
            </a:r>
            <a:r>
              <a:rPr lang="en-GB" u="sng" dirty="0"/>
              <a:t>distribute the booklets </a:t>
            </a:r>
            <a:r>
              <a:rPr lang="en-GB" dirty="0"/>
              <a:t>and other material, but they are oriented to the support of patient and </a:t>
            </a:r>
            <a:r>
              <a:rPr lang="en-GB" b="1" dirty="0"/>
              <a:t>do not really have knowledge on IR</a:t>
            </a:r>
            <a:r>
              <a:rPr lang="en-GB" dirty="0"/>
              <a:t>. </a:t>
            </a:r>
            <a:endParaRPr lang="it-IT" dirty="0"/>
          </a:p>
          <a:p>
            <a:pPr lvl="0"/>
            <a:r>
              <a:rPr lang="en-GB" dirty="0"/>
              <a:t>There is </a:t>
            </a:r>
            <a:r>
              <a:rPr lang="en-GB" b="1" dirty="0"/>
              <a:t>no information </a:t>
            </a:r>
            <a:r>
              <a:rPr lang="en-GB" dirty="0"/>
              <a:t>on webpage about </a:t>
            </a:r>
            <a:r>
              <a:rPr lang="en-GB" b="1" dirty="0"/>
              <a:t>justification and optimisation </a:t>
            </a:r>
            <a:r>
              <a:rPr lang="en-GB" dirty="0"/>
              <a:t>of Ionizing Radiation (IR) use by practitioners for individual medical exposures.</a:t>
            </a:r>
            <a:endParaRPr lang="it-IT" dirty="0"/>
          </a:p>
          <a:p>
            <a:pPr lvl="0"/>
            <a:r>
              <a:rPr lang="en-GB" u="sng" dirty="0"/>
              <a:t>Education and training for staff and for patients </a:t>
            </a:r>
            <a:r>
              <a:rPr lang="en-GB" dirty="0"/>
              <a:t>(and others) involved in use or applications of IR – </a:t>
            </a:r>
            <a:r>
              <a:rPr lang="en-GB" b="1" dirty="0"/>
              <a:t>organised trainings for staff, also patients’ associations and volunteers </a:t>
            </a:r>
            <a:r>
              <a:rPr lang="en-GB" u="sng" dirty="0"/>
              <a:t>are available, and continuously performed</a:t>
            </a:r>
            <a:r>
              <a:rPr lang="en-GB" dirty="0"/>
              <a:t>.</a:t>
            </a:r>
            <a:endParaRPr lang="it-IT" dirty="0"/>
          </a:p>
          <a:p>
            <a:pPr lvl="0"/>
            <a:r>
              <a:rPr lang="en-US" dirty="0"/>
              <a:t>The practitioners are </a:t>
            </a:r>
            <a:r>
              <a:rPr lang="en-US" b="1" dirty="0"/>
              <a:t>presenting the IR use to the patients</a:t>
            </a:r>
            <a:r>
              <a:rPr lang="en-US" dirty="0"/>
              <a:t>, but the extent of their explanation is limited as they do not want to frighten people, or </a:t>
            </a:r>
            <a:r>
              <a:rPr lang="en-US" u="sng" dirty="0"/>
              <a:t>they do not have time to devote to more demanding patients</a:t>
            </a:r>
            <a:r>
              <a:rPr lang="en-US" dirty="0"/>
              <a:t>. </a:t>
            </a:r>
            <a:endParaRPr lang="it-IT" dirty="0"/>
          </a:p>
          <a:p>
            <a:pPr lvl="0"/>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fontScale="90000"/>
          </a:bodyPr>
          <a:lstStyle/>
          <a:p>
            <a:r>
              <a:rPr lang="it-IT" sz="2400" dirty="0"/>
              <a:t>Case studies - </a:t>
            </a:r>
            <a:r>
              <a:rPr lang="it-IT" sz="2400" dirty="0" err="1"/>
              <a:t>Findings</a:t>
            </a:r>
            <a:r>
              <a:rPr lang="it-IT" sz="2400" dirty="0"/>
              <a:t> – Slovenia</a:t>
            </a:r>
            <a:br>
              <a:rPr lang="it-IT" dirty="0"/>
            </a:br>
            <a:endParaRPr lang="it-IT" dirty="0"/>
          </a:p>
        </p:txBody>
      </p:sp>
    </p:spTree>
    <p:extLst>
      <p:ext uri="{BB962C8B-B14F-4D97-AF65-F5344CB8AC3E}">
        <p14:creationId xmlns:p14="http://schemas.microsoft.com/office/powerpoint/2010/main" val="58451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F0AD77-CF57-4F56-8FD8-091EE670E830}"/>
              </a:ext>
            </a:extLst>
          </p:cNvPr>
          <p:cNvSpPr>
            <a:spLocks noGrp="1"/>
          </p:cNvSpPr>
          <p:nvPr>
            <p:ph idx="1"/>
          </p:nvPr>
        </p:nvSpPr>
        <p:spPr>
          <a:xfrm>
            <a:off x="224796" y="1469511"/>
            <a:ext cx="8875662" cy="5388490"/>
          </a:xfrm>
        </p:spPr>
        <p:txBody>
          <a:bodyPr>
            <a:normAutofit fontScale="77500" lnSpcReduction="20000"/>
          </a:bodyPr>
          <a:lstStyle/>
          <a:p>
            <a:pPr lvl="0"/>
            <a:r>
              <a:rPr lang="en-GB" sz="2600" dirty="0"/>
              <a:t>The </a:t>
            </a:r>
            <a:r>
              <a:rPr lang="en-GB" sz="2600" u="sng" dirty="0"/>
              <a:t>patients are informed about risks </a:t>
            </a:r>
            <a:r>
              <a:rPr lang="en-GB" sz="2600" dirty="0"/>
              <a:t>arisen form radiation exposure in medical procedures, </a:t>
            </a:r>
            <a:r>
              <a:rPr lang="en-GB" sz="2600" u="sng" dirty="0"/>
              <a:t>mainly by leading doctor</a:t>
            </a:r>
            <a:r>
              <a:rPr lang="en-GB" sz="2600" dirty="0"/>
              <a:t>. However, </a:t>
            </a:r>
            <a:r>
              <a:rPr lang="en-GB" sz="2600" u="sng" dirty="0"/>
              <a:t>some patients expressed non-trust</a:t>
            </a:r>
            <a:r>
              <a:rPr lang="en-GB" sz="2600" dirty="0"/>
              <a:t> or wished to reconfirm the information </a:t>
            </a:r>
          </a:p>
          <a:p>
            <a:pPr lvl="0"/>
            <a:r>
              <a:rPr lang="en-GB" sz="2600" dirty="0"/>
              <a:t>There are singular cases when </a:t>
            </a:r>
            <a:r>
              <a:rPr lang="en-GB" sz="2600" u="sng" dirty="0"/>
              <a:t>parents do not believe to the results of diagnostics and repeated the CT scan </a:t>
            </a:r>
            <a:r>
              <a:rPr lang="en-GB" sz="2600" dirty="0"/>
              <a:t>to their kids in another </a:t>
            </a:r>
            <a:r>
              <a:rPr lang="en-GB" sz="2600" dirty="0" err="1"/>
              <a:t>center</a:t>
            </a:r>
            <a:r>
              <a:rPr lang="en-GB" sz="2600" dirty="0"/>
              <a:t> in the same day </a:t>
            </a:r>
          </a:p>
          <a:p>
            <a:r>
              <a:rPr lang="en-GB" sz="2600" u="sng" dirty="0"/>
              <a:t>General lack of time and resources </a:t>
            </a:r>
            <a:r>
              <a:rPr lang="en-GB" sz="2600" dirty="0"/>
              <a:t>(personnel in a hospital) leads to less attention (and time of this attention) to patients in reality.</a:t>
            </a:r>
            <a:endParaRPr lang="it-IT" sz="2600" dirty="0"/>
          </a:p>
          <a:p>
            <a:r>
              <a:rPr lang="en-GB" sz="2600" dirty="0"/>
              <a:t>No any stakeholder participation on justification and optimisation of doses applied </a:t>
            </a:r>
            <a:r>
              <a:rPr lang="en-GB" sz="2600" u="sng" dirty="0"/>
              <a:t>in a dental private clinic. </a:t>
            </a:r>
            <a:r>
              <a:rPr lang="en-GB" sz="2600" dirty="0"/>
              <a:t>Moreover </a:t>
            </a:r>
            <a:r>
              <a:rPr lang="en-GB" sz="2600" u="sng" dirty="0"/>
              <a:t>the knowledge of professionals was scarce and very confused,</a:t>
            </a:r>
            <a:r>
              <a:rPr lang="en-GB" sz="2600" dirty="0"/>
              <a:t> and for this reason they cannot event provide a correct information to their patients.</a:t>
            </a:r>
          </a:p>
          <a:p>
            <a:r>
              <a:rPr lang="en-GB" sz="2600" u="sng" dirty="0"/>
              <a:t>Both professional stakeholders (dentists) and patients need to obtain more information to increase their awareness on IR use in dental practice</a:t>
            </a:r>
            <a:r>
              <a:rPr lang="en-GB" sz="2600" dirty="0"/>
              <a:t>, about risks and benefits.</a:t>
            </a:r>
          </a:p>
          <a:p>
            <a:pPr lvl="0"/>
            <a:r>
              <a:rPr lang="en-GB" sz="2600" dirty="0"/>
              <a:t>It is recognised the need and </a:t>
            </a:r>
            <a:r>
              <a:rPr lang="en-GB" sz="2600" u="sng" dirty="0"/>
              <a:t>expected positive outcome in rising awareness </a:t>
            </a:r>
            <a:r>
              <a:rPr lang="en-GB" sz="2600" dirty="0"/>
              <a:t>and at least of some knowledge on IR, and IR protection in general public, e.g. </a:t>
            </a:r>
            <a:r>
              <a:rPr lang="en-GB" sz="2600" u="sng" dirty="0"/>
              <a:t>Stakeholders’ self-organization for open discussion </a:t>
            </a:r>
            <a:r>
              <a:rPr lang="en-GB" sz="2600" dirty="0"/>
              <a:t>questions on IR exposure justification &amp; optimisation.</a:t>
            </a:r>
            <a:endParaRPr lang="it-IT" sz="2600" dirty="0"/>
          </a:p>
          <a:p>
            <a:endParaRPr lang="en-GB" dirty="0"/>
          </a:p>
          <a:p>
            <a:pPr lvl="0"/>
            <a:endParaRPr lang="it-IT" dirty="0"/>
          </a:p>
        </p:txBody>
      </p:sp>
      <p:sp>
        <p:nvSpPr>
          <p:cNvPr id="4" name="Titolo 1">
            <a:extLst>
              <a:ext uri="{FF2B5EF4-FFF2-40B4-BE49-F238E27FC236}">
                <a16:creationId xmlns:a16="http://schemas.microsoft.com/office/drawing/2014/main" id="{A5B7C90D-63D3-4EB9-A0FE-7C2D38D66AA6}"/>
              </a:ext>
            </a:extLst>
          </p:cNvPr>
          <p:cNvSpPr>
            <a:spLocks noGrp="1"/>
          </p:cNvSpPr>
          <p:nvPr>
            <p:ph type="title"/>
          </p:nvPr>
        </p:nvSpPr>
        <p:spPr>
          <a:xfrm>
            <a:off x="4019549" y="524609"/>
            <a:ext cx="4887383" cy="740312"/>
          </a:xfrm>
        </p:spPr>
        <p:txBody>
          <a:bodyPr>
            <a:normAutofit fontScale="90000"/>
          </a:bodyPr>
          <a:lstStyle/>
          <a:p>
            <a:r>
              <a:rPr lang="it-IT" sz="2400" dirty="0"/>
              <a:t>Case studies - </a:t>
            </a:r>
            <a:r>
              <a:rPr lang="it-IT" sz="2400" dirty="0" err="1"/>
              <a:t>Findings</a:t>
            </a:r>
            <a:r>
              <a:rPr lang="it-IT" sz="2400" dirty="0"/>
              <a:t> – </a:t>
            </a:r>
            <a:r>
              <a:rPr lang="it-IT" sz="2400" dirty="0" err="1"/>
              <a:t>Spain</a:t>
            </a:r>
            <a:br>
              <a:rPr lang="it-IT" dirty="0"/>
            </a:br>
            <a:endParaRPr lang="it-IT" dirty="0"/>
          </a:p>
        </p:txBody>
      </p:sp>
    </p:spTree>
    <p:extLst>
      <p:ext uri="{BB962C8B-B14F-4D97-AF65-F5344CB8AC3E}">
        <p14:creationId xmlns:p14="http://schemas.microsoft.com/office/powerpoint/2010/main" val="382919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DDA319-CACE-4C1B-9BA2-441A2A85AFE5}"/>
              </a:ext>
            </a:extLst>
          </p:cNvPr>
          <p:cNvSpPr>
            <a:spLocks noGrp="1"/>
          </p:cNvSpPr>
          <p:nvPr>
            <p:ph type="title"/>
          </p:nvPr>
        </p:nvSpPr>
        <p:spPr>
          <a:xfrm>
            <a:off x="3365742" y="561914"/>
            <a:ext cx="5646938" cy="740312"/>
          </a:xfrm>
        </p:spPr>
        <p:txBody>
          <a:bodyPr>
            <a:noAutofit/>
          </a:bodyPr>
          <a:lstStyle/>
          <a:p>
            <a:r>
              <a:rPr lang="nl-BE" sz="2200" dirty="0"/>
              <a:t>Case studies related to the development of </a:t>
            </a:r>
            <a:br>
              <a:rPr lang="nl-BE" sz="2200" dirty="0"/>
            </a:br>
            <a:r>
              <a:rPr lang="nl-BE" sz="2200" dirty="0"/>
              <a:t>RP culture for medical professionals</a:t>
            </a:r>
            <a:endParaRPr lang="en-GB" sz="2200" dirty="0"/>
          </a:p>
        </p:txBody>
      </p:sp>
      <p:sp>
        <p:nvSpPr>
          <p:cNvPr id="3" name="Označba mesta vsebine 2">
            <a:extLst>
              <a:ext uri="{FF2B5EF4-FFF2-40B4-BE49-F238E27FC236}">
                <a16:creationId xmlns:a16="http://schemas.microsoft.com/office/drawing/2014/main" id="{BAB21212-656E-49C0-A0C3-345C3085D02A}"/>
              </a:ext>
            </a:extLst>
          </p:cNvPr>
          <p:cNvSpPr>
            <a:spLocks noGrp="1"/>
          </p:cNvSpPr>
          <p:nvPr>
            <p:ph idx="1"/>
          </p:nvPr>
        </p:nvSpPr>
        <p:spPr>
          <a:xfrm>
            <a:off x="381001" y="1696825"/>
            <a:ext cx="5646938" cy="4480138"/>
          </a:xfrm>
        </p:spPr>
        <p:txBody>
          <a:bodyPr>
            <a:normAutofit/>
          </a:bodyPr>
          <a:lstStyle/>
          <a:p>
            <a:pPr lvl="1"/>
            <a:endParaRPr lang="en-GB" sz="2000" dirty="0"/>
          </a:p>
          <a:p>
            <a:pPr lvl="1"/>
            <a:endParaRPr lang="en-GB" sz="2000" dirty="0"/>
          </a:p>
        </p:txBody>
      </p:sp>
      <p:sp>
        <p:nvSpPr>
          <p:cNvPr id="4" name="Označba mesta vsebine 2">
            <a:extLst>
              <a:ext uri="{FF2B5EF4-FFF2-40B4-BE49-F238E27FC236}">
                <a16:creationId xmlns:a16="http://schemas.microsoft.com/office/drawing/2014/main" id="{40242171-7195-4ABD-9A22-04EC4E711473}"/>
              </a:ext>
            </a:extLst>
          </p:cNvPr>
          <p:cNvSpPr txBox="1">
            <a:spLocks/>
          </p:cNvSpPr>
          <p:nvPr/>
        </p:nvSpPr>
        <p:spPr>
          <a:xfrm>
            <a:off x="380999" y="1696825"/>
            <a:ext cx="8525934" cy="3858949"/>
          </a:xfrm>
          <a:prstGeom prst="rect">
            <a:avLst/>
          </a:prstGeom>
        </p:spPr>
        <p:txBody>
          <a:bodyPr vert="horz" lIns="91440" tIns="45720" rIns="91440" bIns="45720" rtlCol="0">
            <a:no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a:solidFill>
                  <a:prstClr val="black"/>
                </a:solidFill>
              </a:rPr>
              <a:t>France: E</a:t>
            </a:r>
            <a:r>
              <a:rPr lang="en-GB" sz="2000" dirty="0"/>
              <a:t>laboration of a RP training course to be included in the 3rd year of studies of a nurse school</a:t>
            </a:r>
          </a:p>
          <a:p>
            <a:r>
              <a:rPr lang="en-GB" sz="2000" dirty="0"/>
              <a:t>Greece: Specific actions undertaken to build and enhance RP culture among hospital staff involved in fluoroscopy guided medical procedures</a:t>
            </a:r>
          </a:p>
          <a:p>
            <a:r>
              <a:rPr lang="en-GB" sz="2000" dirty="0"/>
              <a:t>Italy: Actions undertaken to mitigate the risk of accidental exposures in the field of radiotherapy</a:t>
            </a:r>
            <a:endParaRPr lang="en-US" sz="2000" dirty="0"/>
          </a:p>
          <a:p>
            <a:pPr marL="0" indent="0">
              <a:buNone/>
            </a:pPr>
            <a:endParaRPr lang="en-US" sz="2400" dirty="0"/>
          </a:p>
        </p:txBody>
      </p:sp>
    </p:spTree>
    <p:extLst>
      <p:ext uri="{BB962C8B-B14F-4D97-AF65-F5344CB8AC3E}">
        <p14:creationId xmlns:p14="http://schemas.microsoft.com/office/powerpoint/2010/main" val="2749886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DDA319-CACE-4C1B-9BA2-441A2A85AFE5}"/>
              </a:ext>
            </a:extLst>
          </p:cNvPr>
          <p:cNvSpPr>
            <a:spLocks noGrp="1"/>
          </p:cNvSpPr>
          <p:nvPr>
            <p:ph type="title"/>
          </p:nvPr>
        </p:nvSpPr>
        <p:spPr>
          <a:xfrm>
            <a:off x="4705165" y="524609"/>
            <a:ext cx="4201768" cy="740312"/>
          </a:xfrm>
        </p:spPr>
        <p:txBody>
          <a:bodyPr>
            <a:normAutofit/>
          </a:bodyPr>
          <a:lstStyle/>
          <a:p>
            <a:r>
              <a:rPr lang="en-GB" sz="2200" dirty="0"/>
              <a:t>Target Stakeholders – </a:t>
            </a:r>
            <a:br>
              <a:rPr lang="en-GB" sz="2200" dirty="0"/>
            </a:br>
            <a:r>
              <a:rPr lang="en-GB" sz="2200" dirty="0"/>
              <a:t>Aim of RP Culture (1/2)</a:t>
            </a:r>
          </a:p>
        </p:txBody>
      </p:sp>
      <p:sp>
        <p:nvSpPr>
          <p:cNvPr id="4" name="Označba mesta vsebine 2">
            <a:extLst>
              <a:ext uri="{FF2B5EF4-FFF2-40B4-BE49-F238E27FC236}">
                <a16:creationId xmlns:a16="http://schemas.microsoft.com/office/drawing/2014/main" id="{40242171-7195-4ABD-9A22-04EC4E711473}"/>
              </a:ext>
            </a:extLst>
          </p:cNvPr>
          <p:cNvSpPr txBox="1">
            <a:spLocks/>
          </p:cNvSpPr>
          <p:nvPr/>
        </p:nvSpPr>
        <p:spPr>
          <a:xfrm>
            <a:off x="411629" y="1584720"/>
            <a:ext cx="8495304" cy="4313662"/>
          </a:xfrm>
          <a:prstGeom prst="rect">
            <a:avLst/>
          </a:prstGeom>
        </p:spPr>
        <p:txBody>
          <a:bodyPr vert="horz" lIns="91440" tIns="45720" rIns="91440" bIns="45720" rtlCol="0">
            <a:no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a:solidFill>
                  <a:prstClr val="black"/>
                </a:solidFill>
              </a:rPr>
              <a:t>Target stakeholders are </a:t>
            </a:r>
            <a:r>
              <a:rPr lang="en-GB" sz="2000" b="1" dirty="0">
                <a:solidFill>
                  <a:schemeClr val="accent2"/>
                </a:solidFill>
              </a:rPr>
              <a:t>medical professionals</a:t>
            </a:r>
            <a:r>
              <a:rPr lang="en-GB" sz="2000" dirty="0">
                <a:solidFill>
                  <a:schemeClr val="accent2"/>
                </a:solidFill>
              </a:rPr>
              <a:t> </a:t>
            </a:r>
            <a:r>
              <a:rPr lang="en-GB" sz="2000" b="1" dirty="0">
                <a:solidFill>
                  <a:schemeClr val="accent2"/>
                </a:solidFill>
              </a:rPr>
              <a:t>directly</a:t>
            </a:r>
            <a:r>
              <a:rPr lang="en-GB" sz="2000" dirty="0">
                <a:solidFill>
                  <a:prstClr val="black"/>
                </a:solidFill>
              </a:rPr>
              <a:t> or </a:t>
            </a:r>
            <a:r>
              <a:rPr lang="en-GB" sz="2000" b="1" dirty="0">
                <a:solidFill>
                  <a:schemeClr val="accent2"/>
                </a:solidFill>
              </a:rPr>
              <a:t>indirectly</a:t>
            </a:r>
            <a:r>
              <a:rPr lang="en-GB" sz="2000" dirty="0">
                <a:solidFill>
                  <a:prstClr val="black"/>
                </a:solidFill>
              </a:rPr>
              <a:t> involved in medical procedures using ionising radiations. According to their specialty, they have </a:t>
            </a:r>
            <a:r>
              <a:rPr lang="en-GB" sz="2000" b="1" dirty="0">
                <a:solidFill>
                  <a:prstClr val="black"/>
                </a:solidFill>
              </a:rPr>
              <a:t>different role to play</a:t>
            </a:r>
            <a:r>
              <a:rPr lang="en-GB" sz="2000" dirty="0">
                <a:solidFill>
                  <a:prstClr val="black"/>
                </a:solidFill>
              </a:rPr>
              <a:t> regarding the radiological protection of patients and staff.</a:t>
            </a:r>
          </a:p>
          <a:p>
            <a:endParaRPr lang="en-GB" sz="2000" dirty="0">
              <a:solidFill>
                <a:prstClr val="black"/>
              </a:solidFill>
            </a:endParaRPr>
          </a:p>
          <a:p>
            <a:pPr marL="0" lvl="0" indent="0">
              <a:buNone/>
            </a:pPr>
            <a:r>
              <a:rPr lang="en-GB" sz="2000" b="1" dirty="0">
                <a:solidFill>
                  <a:schemeClr val="accent2"/>
                </a:solidFill>
              </a:rPr>
              <a:t>Student nurses (&amp; indirectly school pedagogic staff)</a:t>
            </a:r>
          </a:p>
          <a:p>
            <a:r>
              <a:rPr lang="en-GB" sz="2000" dirty="0">
                <a:solidFill>
                  <a:prstClr val="black"/>
                </a:solidFill>
              </a:rPr>
              <a:t>Aim of RP culture: </a:t>
            </a:r>
            <a:r>
              <a:rPr lang="en-GB" sz="2000" b="1" dirty="0">
                <a:solidFill>
                  <a:prstClr val="black"/>
                </a:solidFill>
              </a:rPr>
              <a:t>to raise awareness on RP exposure situations they may encounter</a:t>
            </a:r>
            <a:r>
              <a:rPr lang="en-GB" sz="2000" dirty="0">
                <a:solidFill>
                  <a:prstClr val="black"/>
                </a:solidFill>
              </a:rPr>
              <a:t> on their workplace in order</a:t>
            </a:r>
            <a:r>
              <a:rPr lang="en-GB" sz="2000" b="1" dirty="0">
                <a:solidFill>
                  <a:prstClr val="black"/>
                </a:solidFill>
              </a:rPr>
              <a:t> to implement self-protection actions</a:t>
            </a:r>
            <a:r>
              <a:rPr lang="en-GB" sz="2000" dirty="0">
                <a:solidFill>
                  <a:prstClr val="black"/>
                </a:solidFill>
              </a:rPr>
              <a:t>, to </a:t>
            </a:r>
            <a:r>
              <a:rPr lang="en-GB" sz="2000" b="1" dirty="0">
                <a:solidFill>
                  <a:prstClr val="black"/>
                </a:solidFill>
              </a:rPr>
              <a:t>understand and apply the relevant radiological protection protocols</a:t>
            </a:r>
            <a:r>
              <a:rPr lang="en-GB" sz="2000" dirty="0">
                <a:solidFill>
                  <a:prstClr val="black"/>
                </a:solidFill>
              </a:rPr>
              <a:t> for the patients, as well as </a:t>
            </a:r>
            <a:r>
              <a:rPr lang="en-GB" sz="2000" b="1" dirty="0">
                <a:solidFill>
                  <a:prstClr val="black"/>
                </a:solidFill>
              </a:rPr>
              <a:t>disseminate RP culture elements</a:t>
            </a:r>
            <a:r>
              <a:rPr lang="en-GB" sz="2000" dirty="0">
                <a:solidFill>
                  <a:prstClr val="black"/>
                </a:solidFill>
              </a:rPr>
              <a:t> to their colleagues. </a:t>
            </a:r>
          </a:p>
          <a:p>
            <a:r>
              <a:rPr lang="en-GB" sz="2000" dirty="0">
                <a:solidFill>
                  <a:prstClr val="black"/>
                </a:solidFill>
              </a:rPr>
              <a:t>As these professionals are in direct contact with the patients, the aim is also </a:t>
            </a:r>
            <a:r>
              <a:rPr lang="en-GB" sz="2000" b="1" dirty="0">
                <a:solidFill>
                  <a:prstClr val="black"/>
                </a:solidFill>
              </a:rPr>
              <a:t>to give them elements to be able to provide advices and explanations to the patients</a:t>
            </a:r>
            <a:r>
              <a:rPr lang="en-GB" sz="2000" dirty="0">
                <a:solidFill>
                  <a:prstClr val="black"/>
                </a:solidFill>
              </a:rPr>
              <a:t> who might have concerns regarding radiological protection issues.</a:t>
            </a:r>
            <a:endParaRPr lang="en-US" sz="2000" dirty="0">
              <a:solidFill>
                <a:prstClr val="black"/>
              </a:solidFill>
            </a:endParaRPr>
          </a:p>
          <a:p>
            <a:endParaRPr lang="en-US" sz="1700" dirty="0">
              <a:solidFill>
                <a:prstClr val="black"/>
              </a:solidFill>
            </a:endParaRPr>
          </a:p>
          <a:p>
            <a:pPr marL="0" indent="0">
              <a:buNone/>
            </a:pPr>
            <a:endParaRPr lang="en-US" sz="1700" dirty="0"/>
          </a:p>
          <a:p>
            <a:pPr marL="0" indent="0">
              <a:buNone/>
            </a:pPr>
            <a:endParaRPr lang="en-US" sz="1700" dirty="0"/>
          </a:p>
          <a:p>
            <a:pPr marL="0" indent="0">
              <a:buNone/>
            </a:pPr>
            <a:endParaRPr lang="en-US" sz="1700" dirty="0"/>
          </a:p>
          <a:p>
            <a:pPr marL="0" indent="0">
              <a:buNone/>
            </a:pPr>
            <a:r>
              <a:rPr lang="en-US" sz="1700" dirty="0"/>
              <a:t> </a:t>
            </a:r>
          </a:p>
          <a:p>
            <a:pPr fontAlgn="auto">
              <a:spcAft>
                <a:spcPts val="0"/>
              </a:spcAft>
            </a:pPr>
            <a:endParaRPr lang="sl-SI" sz="1700" dirty="0">
              <a:solidFill>
                <a:srgbClr val="000000"/>
              </a:solidFill>
              <a:ea typeface="Cambria" panose="02040503050406030204" pitchFamily="18" charset="0"/>
            </a:endParaRPr>
          </a:p>
          <a:p>
            <a:pPr fontAlgn="auto">
              <a:spcAft>
                <a:spcPts val="0"/>
              </a:spcAft>
            </a:pPr>
            <a:endParaRPr lang="sl-SI" sz="1700" dirty="0">
              <a:solidFill>
                <a:srgbClr val="000000"/>
              </a:solidFill>
              <a:ea typeface="Cambria" panose="02040503050406030204" pitchFamily="18" charset="0"/>
            </a:endParaRPr>
          </a:p>
        </p:txBody>
      </p:sp>
    </p:spTree>
    <p:extLst>
      <p:ext uri="{BB962C8B-B14F-4D97-AF65-F5344CB8AC3E}">
        <p14:creationId xmlns:p14="http://schemas.microsoft.com/office/powerpoint/2010/main" val="196897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AB21212-656E-49C0-A0C3-345C3085D02A}"/>
              </a:ext>
            </a:extLst>
          </p:cNvPr>
          <p:cNvSpPr>
            <a:spLocks noGrp="1"/>
          </p:cNvSpPr>
          <p:nvPr>
            <p:ph idx="1"/>
          </p:nvPr>
        </p:nvSpPr>
        <p:spPr>
          <a:xfrm>
            <a:off x="381000" y="1696825"/>
            <a:ext cx="8525933" cy="4480138"/>
          </a:xfrm>
        </p:spPr>
        <p:txBody>
          <a:bodyPr>
            <a:normAutofit/>
          </a:bodyPr>
          <a:lstStyle/>
          <a:p>
            <a:pPr lvl="1"/>
            <a:endParaRPr lang="en-GB" sz="2000" dirty="0"/>
          </a:p>
          <a:p>
            <a:pPr lvl="1"/>
            <a:endParaRPr lang="en-GB" sz="2000" dirty="0"/>
          </a:p>
        </p:txBody>
      </p:sp>
      <p:sp>
        <p:nvSpPr>
          <p:cNvPr id="4" name="Označba mesta vsebine 2">
            <a:extLst>
              <a:ext uri="{FF2B5EF4-FFF2-40B4-BE49-F238E27FC236}">
                <a16:creationId xmlns:a16="http://schemas.microsoft.com/office/drawing/2014/main" id="{40242171-7195-4ABD-9A22-04EC4E711473}"/>
              </a:ext>
            </a:extLst>
          </p:cNvPr>
          <p:cNvSpPr txBox="1">
            <a:spLocks/>
          </p:cNvSpPr>
          <p:nvPr/>
        </p:nvSpPr>
        <p:spPr>
          <a:xfrm>
            <a:off x="192834" y="1442858"/>
            <a:ext cx="8647228" cy="4988072"/>
          </a:xfrm>
          <a:prstGeom prst="rect">
            <a:avLst/>
          </a:prstGeom>
        </p:spPr>
        <p:txBody>
          <a:bodyPr vert="horz" lIns="91440" tIns="45720" rIns="91440" bIns="45720" rtlCol="0">
            <a:no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b="1" dirty="0">
                <a:solidFill>
                  <a:schemeClr val="accent2"/>
                </a:solidFill>
              </a:rPr>
              <a:t>Medical professionals participating in fluoroscopy guided medical procedures </a:t>
            </a:r>
          </a:p>
          <a:p>
            <a:r>
              <a:rPr lang="en-GB" sz="1800" dirty="0">
                <a:solidFill>
                  <a:prstClr val="black"/>
                </a:solidFill>
              </a:rPr>
              <a:t>Aim of RP Culture for these professionals: </a:t>
            </a:r>
          </a:p>
          <a:p>
            <a:pPr lvl="1"/>
            <a:r>
              <a:rPr lang="en-GB" b="1" dirty="0">
                <a:solidFill>
                  <a:prstClr val="black"/>
                </a:solidFill>
              </a:rPr>
              <a:t>to improve their practice by integrating the radiological risk as an additional criterion in their decision-making process</a:t>
            </a:r>
            <a:r>
              <a:rPr lang="en-GB" dirty="0">
                <a:solidFill>
                  <a:prstClr val="black"/>
                </a:solidFill>
              </a:rPr>
              <a:t> as well as to understand and implement processes to</a:t>
            </a:r>
            <a:r>
              <a:rPr lang="en-GB" b="1" dirty="0">
                <a:solidFill>
                  <a:prstClr val="black"/>
                </a:solidFill>
              </a:rPr>
              <a:t> optimise the radiological protection</a:t>
            </a:r>
            <a:r>
              <a:rPr lang="en-GB" dirty="0">
                <a:solidFill>
                  <a:prstClr val="black"/>
                </a:solidFill>
              </a:rPr>
              <a:t> of the patients and the whole staff. </a:t>
            </a:r>
          </a:p>
          <a:p>
            <a:pPr lvl="1">
              <a:spcAft>
                <a:spcPts val="1200"/>
              </a:spcAft>
            </a:pPr>
            <a:r>
              <a:rPr lang="en-GB" dirty="0">
                <a:solidFill>
                  <a:prstClr val="black"/>
                </a:solidFill>
              </a:rPr>
              <a:t>to </a:t>
            </a:r>
            <a:r>
              <a:rPr lang="en-GB" b="1" dirty="0">
                <a:solidFill>
                  <a:prstClr val="black"/>
                </a:solidFill>
              </a:rPr>
              <a:t>improve their communication and work</a:t>
            </a:r>
            <a:r>
              <a:rPr lang="en-GB" dirty="0">
                <a:solidFill>
                  <a:prstClr val="black"/>
                </a:solidFill>
              </a:rPr>
              <a:t> </a:t>
            </a:r>
            <a:r>
              <a:rPr lang="en-GB" b="1" dirty="0">
                <a:solidFill>
                  <a:prstClr val="black"/>
                </a:solidFill>
              </a:rPr>
              <a:t>with the Qualified Expert</a:t>
            </a:r>
            <a:r>
              <a:rPr lang="en-GB" dirty="0">
                <a:solidFill>
                  <a:prstClr val="black"/>
                </a:solidFill>
              </a:rPr>
              <a:t> on RP issues related to interventional procedures.</a:t>
            </a:r>
          </a:p>
          <a:p>
            <a:pPr marL="0" indent="0">
              <a:buNone/>
            </a:pPr>
            <a:r>
              <a:rPr lang="en-GB" sz="1800" b="1" dirty="0">
                <a:solidFill>
                  <a:schemeClr val="accent2"/>
                </a:solidFill>
              </a:rPr>
              <a:t>Medical professionals involved in radiotherapy (RT) procedures</a:t>
            </a:r>
          </a:p>
          <a:p>
            <a:r>
              <a:rPr lang="en-GB" sz="1800" dirty="0">
                <a:solidFill>
                  <a:prstClr val="black"/>
                </a:solidFill>
              </a:rPr>
              <a:t>Target stakeholders include: medical physicists, radiotherapist, and other staff that may be involved on RT procedures.</a:t>
            </a:r>
          </a:p>
          <a:p>
            <a:r>
              <a:rPr lang="en-GB" sz="1800" dirty="0">
                <a:solidFill>
                  <a:prstClr val="black"/>
                </a:solidFill>
              </a:rPr>
              <a:t>Aim of RP Culture: to </a:t>
            </a:r>
            <a:r>
              <a:rPr lang="en-GB" sz="1800" b="1" dirty="0">
                <a:solidFill>
                  <a:prstClr val="black"/>
                </a:solidFill>
              </a:rPr>
              <a:t>raise their awareness</a:t>
            </a:r>
            <a:r>
              <a:rPr lang="en-GB" sz="1800" dirty="0">
                <a:solidFill>
                  <a:prstClr val="black"/>
                </a:solidFill>
              </a:rPr>
              <a:t> </a:t>
            </a:r>
            <a:r>
              <a:rPr lang="en-GB" sz="1800" b="1" dirty="0">
                <a:solidFill>
                  <a:prstClr val="black"/>
                </a:solidFill>
              </a:rPr>
              <a:t>on the potentiality of incidents/accidents </a:t>
            </a:r>
            <a:r>
              <a:rPr lang="en-GB" sz="1800" dirty="0">
                <a:solidFill>
                  <a:prstClr val="black"/>
                </a:solidFill>
              </a:rPr>
              <a:t>that can give rise to very high exposure of the patients, and thus </a:t>
            </a:r>
            <a:r>
              <a:rPr lang="en-GB" sz="1800" b="1" dirty="0">
                <a:solidFill>
                  <a:prstClr val="black"/>
                </a:solidFill>
              </a:rPr>
              <a:t>to develop a structured approach in the different steps of the RT process </a:t>
            </a:r>
            <a:r>
              <a:rPr lang="en-GB" sz="1800" dirty="0">
                <a:solidFill>
                  <a:prstClr val="black"/>
                </a:solidFill>
              </a:rPr>
              <a:t>to identify and analyse adverse events, occurrence rating and potential severity to prevent critical situations. </a:t>
            </a:r>
          </a:p>
          <a:p>
            <a:pPr marL="0" indent="0" algn="just" fontAlgn="auto">
              <a:spcAft>
                <a:spcPts val="0"/>
              </a:spcAft>
              <a:buNone/>
            </a:pPr>
            <a:endParaRPr lang="en-GB" sz="2000" dirty="0">
              <a:solidFill>
                <a:srgbClr val="000000"/>
              </a:solidFill>
              <a:latin typeface="+mj-lt"/>
              <a:ea typeface="Cambria" panose="02040503050406030204" pitchFamily="18" charset="0"/>
            </a:endParaRPr>
          </a:p>
        </p:txBody>
      </p:sp>
      <p:sp>
        <p:nvSpPr>
          <p:cNvPr id="8" name="Naslov 1">
            <a:extLst>
              <a:ext uri="{FF2B5EF4-FFF2-40B4-BE49-F238E27FC236}">
                <a16:creationId xmlns:a16="http://schemas.microsoft.com/office/drawing/2014/main" id="{D5DDA319-CACE-4C1B-9BA2-441A2A85AFE5}"/>
              </a:ext>
            </a:extLst>
          </p:cNvPr>
          <p:cNvSpPr>
            <a:spLocks noGrp="1"/>
          </p:cNvSpPr>
          <p:nvPr>
            <p:ph type="title"/>
          </p:nvPr>
        </p:nvSpPr>
        <p:spPr>
          <a:xfrm>
            <a:off x="4705165" y="524609"/>
            <a:ext cx="4201768" cy="740312"/>
          </a:xfrm>
        </p:spPr>
        <p:txBody>
          <a:bodyPr>
            <a:normAutofit fontScale="90000"/>
          </a:bodyPr>
          <a:lstStyle/>
          <a:p>
            <a:r>
              <a:rPr lang="en-GB" dirty="0"/>
              <a:t>Target Stakeholders – </a:t>
            </a:r>
            <a:br>
              <a:rPr lang="en-GB" dirty="0"/>
            </a:br>
            <a:r>
              <a:rPr lang="en-GB" dirty="0"/>
              <a:t>Aim of RP Culture (2/2)</a:t>
            </a:r>
          </a:p>
        </p:txBody>
      </p:sp>
    </p:spTree>
    <p:extLst>
      <p:ext uri="{BB962C8B-B14F-4D97-AF65-F5344CB8AC3E}">
        <p14:creationId xmlns:p14="http://schemas.microsoft.com/office/powerpoint/2010/main" val="167166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DDA319-CACE-4C1B-9BA2-441A2A85AFE5}"/>
              </a:ext>
            </a:extLst>
          </p:cNvPr>
          <p:cNvSpPr>
            <a:spLocks noGrp="1"/>
          </p:cNvSpPr>
          <p:nvPr>
            <p:ph type="title"/>
          </p:nvPr>
        </p:nvSpPr>
        <p:spPr>
          <a:xfrm>
            <a:off x="4225771" y="457201"/>
            <a:ext cx="4681162" cy="833120"/>
          </a:xfrm>
        </p:spPr>
        <p:txBody>
          <a:bodyPr>
            <a:noAutofit/>
          </a:bodyPr>
          <a:lstStyle/>
          <a:p>
            <a:br>
              <a:rPr lang="en-GB" sz="2200" i="1" dirty="0"/>
            </a:br>
            <a:r>
              <a:rPr lang="en-GB" sz="2200" dirty="0"/>
              <a:t>Tools, methods and process </a:t>
            </a:r>
            <a:br>
              <a:rPr lang="en-GB" sz="2200" dirty="0"/>
            </a:br>
            <a:r>
              <a:rPr lang="en-GB" sz="2200" dirty="0"/>
              <a:t>to build RP culture (1/2)</a:t>
            </a:r>
            <a:br>
              <a:rPr lang="en-US" sz="2200" i="1" dirty="0"/>
            </a:br>
            <a:endParaRPr lang="en-GB" sz="2200" dirty="0"/>
          </a:p>
        </p:txBody>
      </p:sp>
      <p:sp>
        <p:nvSpPr>
          <p:cNvPr id="3" name="Označba mesta vsebine 2">
            <a:extLst>
              <a:ext uri="{FF2B5EF4-FFF2-40B4-BE49-F238E27FC236}">
                <a16:creationId xmlns:a16="http://schemas.microsoft.com/office/drawing/2014/main" id="{BAB21212-656E-49C0-A0C3-345C3085D02A}"/>
              </a:ext>
            </a:extLst>
          </p:cNvPr>
          <p:cNvSpPr>
            <a:spLocks noGrp="1"/>
          </p:cNvSpPr>
          <p:nvPr>
            <p:ph idx="1"/>
          </p:nvPr>
        </p:nvSpPr>
        <p:spPr>
          <a:xfrm>
            <a:off x="381000" y="1696825"/>
            <a:ext cx="8525933" cy="4480138"/>
          </a:xfrm>
        </p:spPr>
        <p:txBody>
          <a:bodyPr>
            <a:normAutofit/>
          </a:bodyPr>
          <a:lstStyle/>
          <a:p>
            <a:pPr lvl="1"/>
            <a:endParaRPr lang="en-GB" sz="2000" dirty="0"/>
          </a:p>
          <a:p>
            <a:pPr lvl="1"/>
            <a:endParaRPr lang="en-GB" sz="2000" dirty="0"/>
          </a:p>
        </p:txBody>
      </p:sp>
      <p:sp>
        <p:nvSpPr>
          <p:cNvPr id="4" name="Označba mesta vsebine 2">
            <a:extLst>
              <a:ext uri="{FF2B5EF4-FFF2-40B4-BE49-F238E27FC236}">
                <a16:creationId xmlns:a16="http://schemas.microsoft.com/office/drawing/2014/main" id="{40242171-7195-4ABD-9A22-04EC4E711473}"/>
              </a:ext>
            </a:extLst>
          </p:cNvPr>
          <p:cNvSpPr txBox="1">
            <a:spLocks/>
          </p:cNvSpPr>
          <p:nvPr/>
        </p:nvSpPr>
        <p:spPr>
          <a:xfrm>
            <a:off x="381000" y="1537398"/>
            <a:ext cx="8525933" cy="4772967"/>
          </a:xfrm>
          <a:prstGeom prst="rect">
            <a:avLst/>
          </a:prstGeom>
        </p:spPr>
        <p:txBody>
          <a:bodyPr vert="horz" lIns="91440" tIns="45720" rIns="91440" bIns="45720" rtlCol="0">
            <a:no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600"/>
              </a:spcAft>
              <a:buNone/>
            </a:pPr>
            <a:r>
              <a:rPr lang="en-GB" sz="1700" b="1" dirty="0">
                <a:solidFill>
                  <a:schemeClr val="accent2"/>
                </a:solidFill>
                <a:ea typeface="+mj-ea"/>
                <a:cs typeface="+mj-cs"/>
              </a:rPr>
              <a:t>Initial training of nurses</a:t>
            </a:r>
            <a:endParaRPr lang="en-US" sz="1700" b="1" dirty="0">
              <a:solidFill>
                <a:schemeClr val="accent2"/>
              </a:solidFill>
              <a:ea typeface="+mj-ea"/>
              <a:cs typeface="+mj-cs"/>
            </a:endParaRPr>
          </a:p>
          <a:p>
            <a:pPr>
              <a:spcBef>
                <a:spcPts val="0"/>
              </a:spcBef>
              <a:spcAft>
                <a:spcPts val="600"/>
              </a:spcAft>
            </a:pPr>
            <a:r>
              <a:rPr lang="en-GB" sz="1700" dirty="0">
                <a:solidFill>
                  <a:prstClr val="black"/>
                </a:solidFill>
              </a:rPr>
              <a:t>A </a:t>
            </a:r>
            <a:r>
              <a:rPr lang="en-GB" sz="1700" b="1" dirty="0">
                <a:solidFill>
                  <a:prstClr val="black"/>
                </a:solidFill>
              </a:rPr>
              <a:t>process initiated by local actors </a:t>
            </a:r>
            <a:r>
              <a:rPr lang="en-GB" sz="1700" dirty="0">
                <a:solidFill>
                  <a:prstClr val="black"/>
                </a:solidFill>
              </a:rPr>
              <a:t>(municipality, university, nurse school, local hospital) </a:t>
            </a:r>
          </a:p>
          <a:p>
            <a:pPr>
              <a:spcBef>
                <a:spcPts val="0"/>
              </a:spcBef>
              <a:spcAft>
                <a:spcPts val="1200"/>
              </a:spcAft>
            </a:pPr>
            <a:r>
              <a:rPr lang="en-GB" sz="1700" dirty="0">
                <a:solidFill>
                  <a:prstClr val="black"/>
                </a:solidFill>
              </a:rPr>
              <a:t>A </a:t>
            </a:r>
            <a:r>
              <a:rPr lang="en-GB" sz="1700" b="1" dirty="0">
                <a:solidFill>
                  <a:prstClr val="black"/>
                </a:solidFill>
              </a:rPr>
              <a:t>work with the pedagogic staff</a:t>
            </a:r>
            <a:r>
              <a:rPr lang="en-GB" sz="1700" dirty="0">
                <a:solidFill>
                  <a:prstClr val="black"/>
                </a:solidFill>
              </a:rPr>
              <a:t> of the school to </a:t>
            </a:r>
            <a:r>
              <a:rPr lang="en-GB" sz="1700" b="1" dirty="0">
                <a:solidFill>
                  <a:prstClr val="black"/>
                </a:solidFill>
              </a:rPr>
              <a:t>identify the needs</a:t>
            </a:r>
            <a:r>
              <a:rPr lang="en-GB" sz="1700" dirty="0">
                <a:solidFill>
                  <a:prstClr val="black"/>
                </a:solidFill>
              </a:rPr>
              <a:t> and elaborate a programme based on i</a:t>
            </a:r>
            <a:r>
              <a:rPr lang="en-GB" sz="1700" dirty="0"/>
              <a:t>nitial personnel work by the student, complemented with a 2 hours lecture given by a QE of the hospital</a:t>
            </a:r>
            <a:endParaRPr lang="sl-SI" sz="1700" dirty="0">
              <a:solidFill>
                <a:srgbClr val="000000"/>
              </a:solidFill>
              <a:ea typeface="Cambria" panose="02040503050406030204" pitchFamily="18" charset="0"/>
            </a:endParaRPr>
          </a:p>
          <a:p>
            <a:pPr marL="0" indent="0">
              <a:spcBef>
                <a:spcPts val="0"/>
              </a:spcBef>
              <a:spcAft>
                <a:spcPts val="600"/>
              </a:spcAft>
              <a:buNone/>
            </a:pPr>
            <a:r>
              <a:rPr lang="en-GB" sz="1700" b="1" dirty="0">
                <a:solidFill>
                  <a:schemeClr val="accent2"/>
                </a:solidFill>
              </a:rPr>
              <a:t>Medical professionals participating in fluoroscopy guided medical procedures</a:t>
            </a:r>
            <a:r>
              <a:rPr lang="en-GB" sz="1700" b="1" dirty="0">
                <a:solidFill>
                  <a:srgbClr val="4AA0B1"/>
                </a:solidFill>
              </a:rPr>
              <a:t> </a:t>
            </a:r>
            <a:endParaRPr lang="en-US" sz="1700" b="1" dirty="0">
              <a:solidFill>
                <a:srgbClr val="4AA0B1"/>
              </a:solidFill>
            </a:endParaRPr>
          </a:p>
          <a:p>
            <a:pPr>
              <a:spcBef>
                <a:spcPts val="0"/>
              </a:spcBef>
              <a:spcAft>
                <a:spcPts val="600"/>
              </a:spcAft>
            </a:pPr>
            <a:r>
              <a:rPr lang="en-GB" sz="1700" b="1" dirty="0"/>
              <a:t>Actions initiated by the authority:</a:t>
            </a:r>
            <a:endParaRPr lang="en-US" sz="1700" b="1" dirty="0"/>
          </a:p>
          <a:p>
            <a:pPr lvl="1">
              <a:spcBef>
                <a:spcPts val="0"/>
              </a:spcBef>
              <a:spcAft>
                <a:spcPts val="600"/>
              </a:spcAft>
            </a:pPr>
            <a:r>
              <a:rPr lang="en-GB" sz="1700" b="1" dirty="0"/>
              <a:t>Continuous education and training</a:t>
            </a:r>
            <a:r>
              <a:rPr lang="en-GB" sz="1700" dirty="0"/>
              <a:t> : participation to seminars, elaboration of training material, approval of RP training programmes</a:t>
            </a:r>
            <a:endParaRPr lang="en-US" sz="1700" dirty="0"/>
          </a:p>
          <a:p>
            <a:pPr lvl="1">
              <a:spcBef>
                <a:spcPts val="0"/>
              </a:spcBef>
              <a:spcAft>
                <a:spcPts val="600"/>
              </a:spcAft>
            </a:pPr>
            <a:r>
              <a:rPr lang="en-GB" sz="1700" b="1" dirty="0"/>
              <a:t>Use of inspections</a:t>
            </a:r>
            <a:r>
              <a:rPr lang="en-US" sz="1700" dirty="0"/>
              <a:t>: </a:t>
            </a:r>
            <a:r>
              <a:rPr lang="en-GB" sz="1700" dirty="0"/>
              <a:t>Elaboration of indexes for the evaluation of the RP culture, monitoring and evaluation in a systematic way of the RP culture among interventionists</a:t>
            </a:r>
            <a:endParaRPr lang="en-US" sz="1700" dirty="0"/>
          </a:p>
          <a:p>
            <a:pPr>
              <a:spcBef>
                <a:spcPts val="0"/>
              </a:spcBef>
              <a:spcAft>
                <a:spcPts val="600"/>
              </a:spcAft>
              <a:buFont typeface="Arial" panose="020B0604020202020204" pitchFamily="34" charset="0"/>
              <a:buChar char="•"/>
            </a:pPr>
            <a:r>
              <a:rPr lang="en-GB" sz="1700" b="1" dirty="0"/>
              <a:t>Actions from professional associations: </a:t>
            </a:r>
            <a:r>
              <a:rPr lang="en-GB" sz="1700" dirty="0"/>
              <a:t>specific seminars, guidelines,…</a:t>
            </a:r>
          </a:p>
          <a:p>
            <a:pPr>
              <a:spcBef>
                <a:spcPts val="0"/>
              </a:spcBef>
              <a:spcAft>
                <a:spcPts val="600"/>
              </a:spcAft>
              <a:buFont typeface="Arial" panose="020B0604020202020204" pitchFamily="34" charset="0"/>
              <a:buChar char="•"/>
            </a:pPr>
            <a:r>
              <a:rPr lang="en-GB" sz="1700" b="1" dirty="0"/>
              <a:t>Work organisation</a:t>
            </a:r>
            <a:r>
              <a:rPr lang="en-GB" sz="1700" dirty="0"/>
              <a:t> to integrate RP issues on a day-to day basis in the medical procedures</a:t>
            </a:r>
            <a:endParaRPr lang="en-US" sz="1700" dirty="0"/>
          </a:p>
          <a:p>
            <a:pPr marL="636588" lvl="1" indent="-285750">
              <a:spcBef>
                <a:spcPts val="0"/>
              </a:spcBef>
              <a:spcAft>
                <a:spcPts val="600"/>
              </a:spcAft>
              <a:buFontTx/>
              <a:buChar char="-"/>
            </a:pPr>
            <a:r>
              <a:rPr lang="en-GB" sz="1700" dirty="0"/>
              <a:t>Internal evaluation of RP practices by the Qualified Expert.</a:t>
            </a:r>
            <a:endParaRPr lang="en-US" sz="1700" dirty="0"/>
          </a:p>
          <a:p>
            <a:pPr marL="636588" lvl="1" indent="-285750">
              <a:spcBef>
                <a:spcPts val="0"/>
              </a:spcBef>
              <a:spcAft>
                <a:spcPts val="600"/>
              </a:spcAft>
              <a:buFontTx/>
              <a:buChar char="-"/>
            </a:pPr>
            <a:r>
              <a:rPr lang="en-GB" sz="1700" dirty="0"/>
              <a:t>Implementation of QA programmes</a:t>
            </a:r>
            <a:endParaRPr lang="sl-SI" sz="1700" dirty="0">
              <a:solidFill>
                <a:srgbClr val="000000"/>
              </a:solidFill>
              <a:ea typeface="Cambria" panose="02040503050406030204" pitchFamily="18" charset="0"/>
            </a:endParaRPr>
          </a:p>
        </p:txBody>
      </p:sp>
    </p:spTree>
    <p:extLst>
      <p:ext uri="{BB962C8B-B14F-4D97-AF65-F5344CB8AC3E}">
        <p14:creationId xmlns:p14="http://schemas.microsoft.com/office/powerpoint/2010/main" val="3531614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DDA319-CACE-4C1B-9BA2-441A2A85AFE5}"/>
              </a:ext>
            </a:extLst>
          </p:cNvPr>
          <p:cNvSpPr>
            <a:spLocks noGrp="1"/>
          </p:cNvSpPr>
          <p:nvPr>
            <p:ph type="title"/>
          </p:nvPr>
        </p:nvSpPr>
        <p:spPr>
          <a:xfrm>
            <a:off x="4225771" y="524609"/>
            <a:ext cx="4681162" cy="740312"/>
          </a:xfrm>
        </p:spPr>
        <p:txBody>
          <a:bodyPr>
            <a:noAutofit/>
          </a:bodyPr>
          <a:lstStyle/>
          <a:p>
            <a:br>
              <a:rPr lang="en-GB" sz="2200" i="1" dirty="0"/>
            </a:br>
            <a:r>
              <a:rPr lang="en-GB" sz="2200" dirty="0"/>
              <a:t>Tools, methods and process </a:t>
            </a:r>
            <a:br>
              <a:rPr lang="en-GB" sz="2200" dirty="0"/>
            </a:br>
            <a:r>
              <a:rPr lang="en-GB" sz="2200" dirty="0"/>
              <a:t>to build RP culture (2/2)</a:t>
            </a:r>
            <a:br>
              <a:rPr lang="en-US" sz="2200" i="1" dirty="0"/>
            </a:br>
            <a:endParaRPr lang="en-GB" sz="2200" dirty="0"/>
          </a:p>
        </p:txBody>
      </p:sp>
      <p:sp>
        <p:nvSpPr>
          <p:cNvPr id="3" name="Označba mesta vsebine 2">
            <a:extLst>
              <a:ext uri="{FF2B5EF4-FFF2-40B4-BE49-F238E27FC236}">
                <a16:creationId xmlns:a16="http://schemas.microsoft.com/office/drawing/2014/main" id="{BAB21212-656E-49C0-A0C3-345C3085D02A}"/>
              </a:ext>
            </a:extLst>
          </p:cNvPr>
          <p:cNvSpPr>
            <a:spLocks noGrp="1"/>
          </p:cNvSpPr>
          <p:nvPr>
            <p:ph idx="1"/>
          </p:nvPr>
        </p:nvSpPr>
        <p:spPr>
          <a:xfrm>
            <a:off x="381000" y="1696825"/>
            <a:ext cx="8525933" cy="4480138"/>
          </a:xfrm>
        </p:spPr>
        <p:txBody>
          <a:bodyPr>
            <a:normAutofit/>
          </a:bodyPr>
          <a:lstStyle/>
          <a:p>
            <a:pPr lvl="1"/>
            <a:endParaRPr lang="en-GB" sz="2000" dirty="0"/>
          </a:p>
          <a:p>
            <a:pPr lvl="1"/>
            <a:endParaRPr lang="en-GB" sz="2000" dirty="0"/>
          </a:p>
        </p:txBody>
      </p:sp>
      <p:sp>
        <p:nvSpPr>
          <p:cNvPr id="4" name="Označba mesta vsebine 2">
            <a:extLst>
              <a:ext uri="{FF2B5EF4-FFF2-40B4-BE49-F238E27FC236}">
                <a16:creationId xmlns:a16="http://schemas.microsoft.com/office/drawing/2014/main" id="{40242171-7195-4ABD-9A22-04EC4E711473}"/>
              </a:ext>
            </a:extLst>
          </p:cNvPr>
          <p:cNvSpPr txBox="1">
            <a:spLocks/>
          </p:cNvSpPr>
          <p:nvPr/>
        </p:nvSpPr>
        <p:spPr>
          <a:xfrm>
            <a:off x="470517" y="1534160"/>
            <a:ext cx="8436416" cy="4999805"/>
          </a:xfrm>
          <a:prstGeom prst="rect">
            <a:avLst/>
          </a:prstGeom>
        </p:spPr>
        <p:txBody>
          <a:bodyPr vert="horz" lIns="91440" tIns="45720" rIns="91440" bIns="45720" rtlCol="0">
            <a:no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0"/>
              </a:spcAft>
              <a:buNone/>
            </a:pPr>
            <a:endParaRPr lang="en-US" sz="1700" dirty="0"/>
          </a:p>
          <a:p>
            <a:pPr lvl="1">
              <a:spcBef>
                <a:spcPts val="0"/>
              </a:spcBef>
              <a:spcAft>
                <a:spcPts val="0"/>
              </a:spcAft>
              <a:buFontTx/>
              <a:buChar char="-"/>
            </a:pPr>
            <a:endParaRPr lang="en-US" sz="1700" dirty="0"/>
          </a:p>
          <a:p>
            <a:pPr fontAlgn="auto">
              <a:spcBef>
                <a:spcPts val="0"/>
              </a:spcBef>
              <a:spcAft>
                <a:spcPts val="0"/>
              </a:spcAft>
            </a:pPr>
            <a:endParaRPr lang="sl-SI" sz="1700" dirty="0">
              <a:solidFill>
                <a:srgbClr val="000000"/>
              </a:solidFill>
              <a:ea typeface="Cambria" panose="02040503050406030204" pitchFamily="18" charset="0"/>
            </a:endParaRPr>
          </a:p>
          <a:p>
            <a:pPr fontAlgn="auto">
              <a:spcBef>
                <a:spcPts val="0"/>
              </a:spcBef>
              <a:spcAft>
                <a:spcPts val="0"/>
              </a:spcAft>
            </a:pPr>
            <a:endParaRPr lang="sl-SI" sz="1700" dirty="0">
              <a:solidFill>
                <a:srgbClr val="000000"/>
              </a:solidFill>
              <a:ea typeface="Cambria" panose="02040503050406030204" pitchFamily="18" charset="0"/>
            </a:endParaRPr>
          </a:p>
        </p:txBody>
      </p:sp>
      <p:sp>
        <p:nvSpPr>
          <p:cNvPr id="5" name="Rectangle 4">
            <a:extLst>
              <a:ext uri="{FF2B5EF4-FFF2-40B4-BE49-F238E27FC236}">
                <a16:creationId xmlns:a16="http://schemas.microsoft.com/office/drawing/2014/main" id="{C8898DF7-C868-AF4A-95EC-AC602B01A593}"/>
              </a:ext>
            </a:extLst>
          </p:cNvPr>
          <p:cNvSpPr/>
          <p:nvPr/>
        </p:nvSpPr>
        <p:spPr>
          <a:xfrm>
            <a:off x="381000" y="1696825"/>
            <a:ext cx="8307723" cy="2539157"/>
          </a:xfrm>
          <a:prstGeom prst="rect">
            <a:avLst/>
          </a:prstGeom>
        </p:spPr>
        <p:txBody>
          <a:bodyPr wrap="square">
            <a:spAutoFit/>
          </a:bodyPr>
          <a:lstStyle/>
          <a:p>
            <a:pPr lvl="0" defTabSz="685800" eaLnBrk="1" hangingPunct="1">
              <a:spcBef>
                <a:spcPts val="0"/>
              </a:spcBef>
              <a:spcAft>
                <a:spcPts val="600"/>
              </a:spcAft>
              <a:buClr>
                <a:srgbClr val="008080"/>
              </a:buClr>
              <a:buSzPct val="75000"/>
            </a:pPr>
            <a:r>
              <a:rPr lang="en-GB" sz="1800" b="1" dirty="0">
                <a:solidFill>
                  <a:schemeClr val="accent2"/>
                </a:solidFill>
                <a:latin typeface="+mn-lt"/>
                <a:ea typeface="+mj-ea"/>
                <a:cs typeface="+mj-cs"/>
              </a:rPr>
              <a:t>Medical professionals involved in radiotherapy (RT) procedures</a:t>
            </a:r>
            <a:endParaRPr lang="en-US" sz="1800" b="1" dirty="0">
              <a:solidFill>
                <a:schemeClr val="accent2"/>
              </a:solidFill>
              <a:latin typeface="+mn-lt"/>
              <a:ea typeface="+mj-ea"/>
              <a:cs typeface="+mj-cs"/>
            </a:endParaRPr>
          </a:p>
          <a:p>
            <a:pPr marL="269875" lvl="0" indent="-269875" defTabSz="685800" eaLnBrk="1" hangingPunct="1">
              <a:spcBef>
                <a:spcPts val="0"/>
              </a:spcBef>
              <a:spcAft>
                <a:spcPts val="600"/>
              </a:spcAft>
              <a:buClr>
                <a:srgbClr val="008080"/>
              </a:buClr>
              <a:buSzPct val="75000"/>
              <a:buFont typeface="Wingdings" panose="05000000000000000000" pitchFamily="2" charset="2"/>
              <a:buChar char="l"/>
            </a:pPr>
            <a:r>
              <a:rPr lang="en-GB" sz="1800" b="1" dirty="0">
                <a:solidFill>
                  <a:prstClr val="black"/>
                </a:solidFill>
                <a:latin typeface="+mn-lt"/>
              </a:rPr>
              <a:t>Actions initiated by the Italian Association of Medical Physics </a:t>
            </a:r>
            <a:r>
              <a:rPr lang="en-GB" sz="1800" dirty="0">
                <a:solidFill>
                  <a:prstClr val="black"/>
                </a:solidFill>
                <a:latin typeface="+mn-lt"/>
              </a:rPr>
              <a:t>with a multidisciplinary working group</a:t>
            </a:r>
            <a:endParaRPr lang="en-US" sz="1800" b="1" dirty="0">
              <a:solidFill>
                <a:prstClr val="black"/>
              </a:solidFill>
              <a:latin typeface="+mn-lt"/>
            </a:endParaRPr>
          </a:p>
          <a:p>
            <a:pPr marL="727075" lvl="1" indent="-269875" defTabSz="685800" eaLnBrk="1" hangingPunct="1">
              <a:spcBef>
                <a:spcPts val="0"/>
              </a:spcBef>
              <a:spcAft>
                <a:spcPts val="600"/>
              </a:spcAft>
              <a:buClr>
                <a:srgbClr val="008080"/>
              </a:buClr>
              <a:buSzPct val="75000"/>
              <a:buFont typeface="Wingdings" panose="05000000000000000000" pitchFamily="2" charset="2"/>
              <a:buChar char="l"/>
            </a:pPr>
            <a:r>
              <a:rPr lang="en-GB" sz="1800" dirty="0">
                <a:solidFill>
                  <a:prstClr val="black"/>
                </a:solidFill>
                <a:latin typeface="+mn-lt"/>
              </a:rPr>
              <a:t>Highlighting the issue of potential events of accidental high exposures through the elaboration of a </a:t>
            </a:r>
            <a:r>
              <a:rPr lang="en-GB" sz="1800" b="1" dirty="0">
                <a:solidFill>
                  <a:prstClr val="black"/>
                </a:solidFill>
                <a:latin typeface="+mn-lt"/>
              </a:rPr>
              <a:t>report explaining the events and causes of such events</a:t>
            </a:r>
            <a:r>
              <a:rPr lang="en-GB" sz="1800" dirty="0">
                <a:solidFill>
                  <a:prstClr val="black"/>
                </a:solidFill>
                <a:latin typeface="+mn-lt"/>
              </a:rPr>
              <a:t> and its presentation of the report in various places at national/regional levels</a:t>
            </a:r>
            <a:endParaRPr lang="en-US" sz="1800" dirty="0">
              <a:solidFill>
                <a:prstClr val="black"/>
              </a:solidFill>
              <a:latin typeface="+mn-lt"/>
            </a:endParaRPr>
          </a:p>
          <a:p>
            <a:pPr marL="727075" lvl="1" indent="-269875" defTabSz="685800" eaLnBrk="1" hangingPunct="1">
              <a:spcBef>
                <a:spcPts val="0"/>
              </a:spcBef>
              <a:spcAft>
                <a:spcPts val="600"/>
              </a:spcAft>
              <a:buClr>
                <a:srgbClr val="008080"/>
              </a:buClr>
              <a:buSzPct val="75000"/>
              <a:buFont typeface="Wingdings" panose="05000000000000000000" pitchFamily="2" charset="2"/>
              <a:buChar char="l"/>
            </a:pPr>
            <a:r>
              <a:rPr lang="en-GB" sz="1800" dirty="0">
                <a:solidFill>
                  <a:prstClr val="black"/>
                </a:solidFill>
                <a:latin typeface="+mn-lt"/>
              </a:rPr>
              <a:t>Proposal for </a:t>
            </a:r>
            <a:r>
              <a:rPr lang="en-GB" sz="1800" b="1" dirty="0">
                <a:solidFill>
                  <a:prstClr val="black"/>
                </a:solidFill>
                <a:latin typeface="+mn-lt"/>
              </a:rPr>
              <a:t>specific organisations</a:t>
            </a:r>
            <a:r>
              <a:rPr lang="en-GB" sz="1800" dirty="0">
                <a:solidFill>
                  <a:prstClr val="black"/>
                </a:solidFill>
                <a:latin typeface="+mn-lt"/>
              </a:rPr>
              <a:t> integrating a pro-active approach in the elaboration of RT procedures.</a:t>
            </a:r>
            <a:endParaRPr lang="sl-SI" sz="1800" dirty="0">
              <a:solidFill>
                <a:prstClr val="black"/>
              </a:solidFill>
              <a:latin typeface="+mn-lt"/>
            </a:endParaRPr>
          </a:p>
        </p:txBody>
      </p:sp>
    </p:spTree>
    <p:extLst>
      <p:ext uri="{BB962C8B-B14F-4D97-AF65-F5344CB8AC3E}">
        <p14:creationId xmlns:p14="http://schemas.microsoft.com/office/powerpoint/2010/main" val="383156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28907E-DD06-4FDC-9A7C-3F641DEA5C83}"/>
              </a:ext>
            </a:extLst>
          </p:cNvPr>
          <p:cNvSpPr>
            <a:spLocks noGrp="1"/>
          </p:cNvSpPr>
          <p:nvPr>
            <p:ph type="title"/>
          </p:nvPr>
        </p:nvSpPr>
        <p:spPr>
          <a:xfrm>
            <a:off x="3737988" y="640019"/>
            <a:ext cx="5168946" cy="740312"/>
          </a:xfrm>
        </p:spPr>
        <p:txBody>
          <a:bodyPr>
            <a:noAutofit/>
          </a:bodyPr>
          <a:lstStyle/>
          <a:p>
            <a:r>
              <a:rPr lang="en-GB" sz="2200" dirty="0"/>
              <a:t>Lessons learned – Key issues in developing RP culture for medical professionals </a:t>
            </a:r>
            <a:endParaRPr lang="sl-SI" sz="2200" dirty="0"/>
          </a:p>
        </p:txBody>
      </p:sp>
      <p:sp>
        <p:nvSpPr>
          <p:cNvPr id="3" name="Označba mesta vsebine 2">
            <a:extLst>
              <a:ext uri="{FF2B5EF4-FFF2-40B4-BE49-F238E27FC236}">
                <a16:creationId xmlns:a16="http://schemas.microsoft.com/office/drawing/2014/main" id="{574146FC-04C7-4084-AC5B-D8D75252747B}"/>
              </a:ext>
            </a:extLst>
          </p:cNvPr>
          <p:cNvSpPr>
            <a:spLocks noGrp="1"/>
          </p:cNvSpPr>
          <p:nvPr>
            <p:ph idx="1"/>
          </p:nvPr>
        </p:nvSpPr>
        <p:spPr>
          <a:xfrm>
            <a:off x="146179" y="1510124"/>
            <a:ext cx="8851641" cy="4895840"/>
          </a:xfrm>
        </p:spPr>
        <p:txBody>
          <a:bodyPr>
            <a:noAutofit/>
          </a:bodyPr>
          <a:lstStyle/>
          <a:p>
            <a:pPr fontAlgn="base">
              <a:spcAft>
                <a:spcPct val="0"/>
              </a:spcAft>
            </a:pPr>
            <a:r>
              <a:rPr lang="en-GB" sz="1900" dirty="0">
                <a:solidFill>
                  <a:prstClr val="black"/>
                </a:solidFill>
              </a:rPr>
              <a:t>Importance to </a:t>
            </a:r>
            <a:r>
              <a:rPr lang="en-GB" sz="1900" b="1" dirty="0">
                <a:solidFill>
                  <a:prstClr val="black"/>
                </a:solidFill>
              </a:rPr>
              <a:t>identify the role of medical professionals in the radiation protection actions</a:t>
            </a:r>
            <a:r>
              <a:rPr lang="en-GB" sz="1900" dirty="0">
                <a:solidFill>
                  <a:prstClr val="black"/>
                </a:solidFill>
              </a:rPr>
              <a:t> associated to medical procedures giving rise to patient and/or staff exposures </a:t>
            </a:r>
            <a:r>
              <a:rPr lang="en-GB" sz="1900" b="1" dirty="0">
                <a:solidFill>
                  <a:prstClr val="black"/>
                </a:solidFill>
              </a:rPr>
              <a:t>to adapt the elements of RP culture needed </a:t>
            </a:r>
            <a:r>
              <a:rPr lang="en-GB" sz="1900" dirty="0">
                <a:solidFill>
                  <a:prstClr val="black"/>
                </a:solidFill>
              </a:rPr>
              <a:t>and the </a:t>
            </a:r>
            <a:r>
              <a:rPr lang="en-GB" sz="1900" b="1" dirty="0">
                <a:solidFill>
                  <a:prstClr val="black"/>
                </a:solidFill>
              </a:rPr>
              <a:t>dissemination processes</a:t>
            </a:r>
          </a:p>
          <a:p>
            <a:pPr fontAlgn="base">
              <a:spcAft>
                <a:spcPct val="0"/>
              </a:spcAft>
            </a:pPr>
            <a:r>
              <a:rPr lang="en-GB" sz="1900" b="1" dirty="0">
                <a:solidFill>
                  <a:prstClr val="black"/>
                </a:solidFill>
              </a:rPr>
              <a:t>Initial training is a first step</a:t>
            </a:r>
            <a:r>
              <a:rPr lang="en-GB" sz="1900" dirty="0">
                <a:solidFill>
                  <a:prstClr val="black"/>
                </a:solidFill>
              </a:rPr>
              <a:t> to raise awareness, but has </a:t>
            </a:r>
            <a:r>
              <a:rPr lang="en-GB" sz="1900" b="1" dirty="0">
                <a:solidFill>
                  <a:prstClr val="black"/>
                </a:solidFill>
              </a:rPr>
              <a:t>to be completed by continuous education</a:t>
            </a:r>
            <a:r>
              <a:rPr lang="en-GB" sz="1900" dirty="0">
                <a:solidFill>
                  <a:prstClr val="black"/>
                </a:solidFill>
              </a:rPr>
              <a:t>, integrating both theoretical and practical aspects. </a:t>
            </a:r>
            <a:endParaRPr lang="en-US" sz="1900" dirty="0">
              <a:solidFill>
                <a:prstClr val="black"/>
              </a:solidFill>
            </a:endParaRPr>
          </a:p>
          <a:p>
            <a:pPr fontAlgn="base">
              <a:spcAft>
                <a:spcPct val="0"/>
              </a:spcAft>
            </a:pPr>
            <a:r>
              <a:rPr lang="en-GB" sz="1900" dirty="0">
                <a:solidFill>
                  <a:prstClr val="black"/>
                </a:solidFill>
              </a:rPr>
              <a:t>Stakeholders to be involved in the dissemination of RP Culture in medical field:</a:t>
            </a:r>
          </a:p>
          <a:p>
            <a:pPr lvl="1" fontAlgn="base">
              <a:spcAft>
                <a:spcPct val="0"/>
              </a:spcAft>
            </a:pPr>
            <a:r>
              <a:rPr lang="en-GB" sz="1900" b="1" dirty="0">
                <a:solidFill>
                  <a:prstClr val="black"/>
                </a:solidFill>
              </a:rPr>
              <a:t>Professional associations</a:t>
            </a:r>
            <a:r>
              <a:rPr lang="en-GB" sz="1900" dirty="0">
                <a:solidFill>
                  <a:prstClr val="black"/>
                </a:solidFill>
              </a:rPr>
              <a:t> </a:t>
            </a:r>
            <a:r>
              <a:rPr lang="en-GB" sz="1900" b="1" dirty="0">
                <a:solidFill>
                  <a:prstClr val="black"/>
                </a:solidFill>
              </a:rPr>
              <a:t>of the different medical specialities</a:t>
            </a:r>
            <a:r>
              <a:rPr lang="en-GB" sz="1900" dirty="0">
                <a:solidFill>
                  <a:prstClr val="black"/>
                </a:solidFill>
              </a:rPr>
              <a:t>: </a:t>
            </a:r>
            <a:r>
              <a:rPr lang="en-GB" sz="1900" b="1" dirty="0">
                <a:solidFill>
                  <a:prstClr val="black"/>
                </a:solidFill>
              </a:rPr>
              <a:t>need to engage them in E&amp;T processes </a:t>
            </a:r>
            <a:r>
              <a:rPr lang="en-GB" sz="1900" dirty="0">
                <a:solidFill>
                  <a:prstClr val="black"/>
                </a:solidFill>
              </a:rPr>
              <a:t>(various ways of continuous education through symposia, or training programs) and </a:t>
            </a:r>
            <a:r>
              <a:rPr lang="en-GB" sz="1900" b="1" dirty="0">
                <a:solidFill>
                  <a:prstClr val="black"/>
                </a:solidFill>
              </a:rPr>
              <a:t>elaboration of guidelines </a:t>
            </a:r>
            <a:r>
              <a:rPr lang="en-GB" sz="1900" dirty="0">
                <a:solidFill>
                  <a:prstClr val="black"/>
                </a:solidFill>
              </a:rPr>
              <a:t>to integrate RP in their day-to-day work</a:t>
            </a:r>
            <a:endParaRPr lang="en-US" sz="1900" dirty="0">
              <a:solidFill>
                <a:prstClr val="black"/>
              </a:solidFill>
            </a:endParaRPr>
          </a:p>
          <a:p>
            <a:pPr lvl="1" fontAlgn="base">
              <a:spcAft>
                <a:spcPct val="0"/>
              </a:spcAft>
            </a:pPr>
            <a:r>
              <a:rPr lang="en-GB" sz="1900" b="1" dirty="0">
                <a:solidFill>
                  <a:prstClr val="black"/>
                </a:solidFill>
              </a:rPr>
              <a:t>Authorities</a:t>
            </a:r>
            <a:r>
              <a:rPr lang="en-GB" sz="1900" dirty="0">
                <a:solidFill>
                  <a:prstClr val="black"/>
                </a:solidFill>
              </a:rPr>
              <a:t> acting to support the elaboration of training programmes or guidelines, as well as promoting RP through inspections.</a:t>
            </a:r>
          </a:p>
          <a:p>
            <a:pPr lvl="1" fontAlgn="base">
              <a:spcAft>
                <a:spcPct val="0"/>
              </a:spcAft>
            </a:pPr>
            <a:r>
              <a:rPr lang="en-GB" sz="1900" b="1" dirty="0">
                <a:solidFill>
                  <a:prstClr val="black"/>
                </a:solidFill>
              </a:rPr>
              <a:t>Local actors</a:t>
            </a:r>
            <a:r>
              <a:rPr lang="en-GB" sz="1900" dirty="0">
                <a:solidFill>
                  <a:prstClr val="black"/>
                </a:solidFill>
              </a:rPr>
              <a:t> (municipalities, universities, medical professional schools, local hospitals,..) can also play an role in initiating local actions of education an training to be disseminated at a national level</a:t>
            </a:r>
          </a:p>
          <a:p>
            <a:pPr lvl="1" fontAlgn="base">
              <a:spcAft>
                <a:spcPct val="0"/>
              </a:spcAft>
            </a:pPr>
            <a:endParaRPr lang="en-US" sz="1700" dirty="0">
              <a:solidFill>
                <a:prstClr val="black"/>
              </a:solidFill>
            </a:endParaRPr>
          </a:p>
          <a:p>
            <a:pPr marL="363538" lvl="1" indent="0" algn="just">
              <a:spcAft>
                <a:spcPts val="600"/>
              </a:spcAft>
              <a:buNone/>
            </a:pPr>
            <a:endParaRPr lang="sl-SI" dirty="0"/>
          </a:p>
        </p:txBody>
      </p:sp>
    </p:spTree>
    <p:extLst>
      <p:ext uri="{BB962C8B-B14F-4D97-AF65-F5344CB8AC3E}">
        <p14:creationId xmlns:p14="http://schemas.microsoft.com/office/powerpoint/2010/main" val="205636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sz="2200" dirty="0"/>
              <a:t>The context for stakeholder engagement in medical exposure </a:t>
            </a:r>
            <a:endParaRPr lang="sl-SI" sz="2200" dirty="0"/>
          </a:p>
        </p:txBody>
      </p:sp>
      <p:sp>
        <p:nvSpPr>
          <p:cNvPr id="3" name="Označba mesta vsebine 2"/>
          <p:cNvSpPr>
            <a:spLocks noGrp="1"/>
          </p:cNvSpPr>
          <p:nvPr>
            <p:ph idx="1"/>
          </p:nvPr>
        </p:nvSpPr>
        <p:spPr>
          <a:xfrm>
            <a:off x="248816" y="1644175"/>
            <a:ext cx="8584164" cy="4644658"/>
          </a:xfrm>
        </p:spPr>
        <p:txBody>
          <a:bodyPr>
            <a:normAutofit lnSpcReduction="10000"/>
          </a:bodyPr>
          <a:lstStyle/>
          <a:p>
            <a:pPr marL="0" indent="0" algn="just">
              <a:buNone/>
            </a:pPr>
            <a:r>
              <a:rPr lang="en-GB" sz="2400" b="1" dirty="0"/>
              <a:t>Attention</a:t>
            </a:r>
            <a:r>
              <a:rPr lang="en-GB" sz="1900" b="1" dirty="0"/>
              <a:t> </a:t>
            </a:r>
            <a:r>
              <a:rPr lang="en-GB" sz="2400" b="1" dirty="0"/>
              <a:t>to</a:t>
            </a:r>
            <a:r>
              <a:rPr lang="en-GB" sz="2000" b="1" dirty="0"/>
              <a:t> </a:t>
            </a:r>
            <a:r>
              <a:rPr lang="en-GB" sz="2400" b="1" dirty="0"/>
              <a:t>medical</a:t>
            </a:r>
            <a:r>
              <a:rPr lang="en-GB" sz="2000" b="1" dirty="0"/>
              <a:t> </a:t>
            </a:r>
            <a:r>
              <a:rPr lang="en-GB" sz="2400" b="1" dirty="0"/>
              <a:t>exposure</a:t>
            </a:r>
            <a:r>
              <a:rPr lang="en-GB" sz="2000" b="1" dirty="0"/>
              <a:t> </a:t>
            </a:r>
            <a:r>
              <a:rPr lang="en-GB" sz="2400" b="1" dirty="0"/>
              <a:t>involves</a:t>
            </a:r>
            <a:r>
              <a:rPr lang="en-GB" sz="2000" b="1" dirty="0"/>
              <a:t> </a:t>
            </a:r>
            <a:r>
              <a:rPr lang="en-GB" sz="2400" b="1" dirty="0"/>
              <a:t>stakeholders</a:t>
            </a:r>
            <a:r>
              <a:rPr lang="en-GB" sz="2000" b="1" dirty="0"/>
              <a:t> </a:t>
            </a:r>
            <a:r>
              <a:rPr lang="en-GB" sz="2400" b="1" dirty="0"/>
              <a:t>in</a:t>
            </a:r>
            <a:r>
              <a:rPr lang="en-GB" sz="2000" b="1" dirty="0"/>
              <a:t> </a:t>
            </a:r>
            <a:r>
              <a:rPr lang="en-GB" sz="2400" b="1" dirty="0"/>
              <a:t>the practice</a:t>
            </a:r>
            <a:endParaRPr lang="en-GB" sz="2400" dirty="0"/>
          </a:p>
          <a:p>
            <a:pPr algn="just"/>
            <a:r>
              <a:rPr lang="en-GB" sz="2200" b="1" dirty="0"/>
              <a:t>For example</a:t>
            </a:r>
            <a:r>
              <a:rPr lang="en-GB" sz="2200" dirty="0"/>
              <a:t>, the use of CBCT spans a wide range of clinical specialties and procedures: </a:t>
            </a:r>
            <a:r>
              <a:rPr lang="en-GB" sz="2200" u="sng" dirty="0"/>
              <a:t>radiotherapy</a:t>
            </a:r>
            <a:r>
              <a:rPr lang="en-GB" sz="2200" dirty="0"/>
              <a:t>; </a:t>
            </a:r>
            <a:r>
              <a:rPr lang="en-GB" sz="2200" u="sng" dirty="0"/>
              <a:t>orthopaedics</a:t>
            </a:r>
            <a:r>
              <a:rPr lang="en-GB" sz="2200" dirty="0"/>
              <a:t>; </a:t>
            </a:r>
            <a:r>
              <a:rPr lang="en-GB" sz="2200" u="sng" dirty="0"/>
              <a:t>urology</a:t>
            </a:r>
            <a:r>
              <a:rPr lang="en-GB" sz="2200" dirty="0"/>
              <a:t>; </a:t>
            </a:r>
            <a:r>
              <a:rPr lang="en-GB" sz="2200" u="sng" dirty="0"/>
              <a:t>dental/ maxillofacial</a:t>
            </a:r>
            <a:r>
              <a:rPr lang="en-GB" sz="2200" dirty="0"/>
              <a:t>; </a:t>
            </a:r>
            <a:r>
              <a:rPr lang="en-GB" sz="2200" u="sng" dirty="0"/>
              <a:t>neuro interventions</a:t>
            </a:r>
            <a:r>
              <a:rPr lang="en-GB" sz="2200" dirty="0"/>
              <a:t>, and </a:t>
            </a:r>
            <a:r>
              <a:rPr lang="en-GB" sz="2200" u="sng" dirty="0"/>
              <a:t>vascular</a:t>
            </a:r>
            <a:r>
              <a:rPr lang="it-IT" sz="2200" u="sng" dirty="0"/>
              <a:t> and non-</a:t>
            </a:r>
            <a:r>
              <a:rPr lang="it-IT" sz="2200" u="sng" dirty="0" err="1"/>
              <a:t>vascular</a:t>
            </a:r>
            <a:r>
              <a:rPr lang="it-IT" sz="2200" u="sng" dirty="0"/>
              <a:t> </a:t>
            </a:r>
            <a:r>
              <a:rPr lang="it-IT" sz="2200" u="sng" dirty="0" err="1"/>
              <a:t>interventions</a:t>
            </a:r>
            <a:endParaRPr lang="it-IT" sz="2200" dirty="0"/>
          </a:p>
          <a:p>
            <a:pPr algn="just"/>
            <a:r>
              <a:rPr lang="en-US" sz="2200" dirty="0"/>
              <a:t>“</a:t>
            </a:r>
            <a:r>
              <a:rPr lang="en-US" sz="2200" i="1" dirty="0"/>
              <a:t>the cone beam nature of the radiation field presents new challenges in dose management </a:t>
            </a:r>
            <a:r>
              <a:rPr lang="en-US" sz="2200" i="1" dirty="0">
                <a:solidFill>
                  <a:srgbClr val="4AA0B1"/>
                </a:solidFill>
              </a:rPr>
              <a:t>to ensure patient safety; guidelines are needed </a:t>
            </a:r>
            <a:r>
              <a:rPr lang="en-US" sz="2200" i="1" u="sng" dirty="0">
                <a:solidFill>
                  <a:srgbClr val="4AA0B1"/>
                </a:solidFill>
              </a:rPr>
              <a:t>for various stakeholders </a:t>
            </a:r>
            <a:r>
              <a:rPr lang="en-US" sz="2200" i="1" dirty="0"/>
              <a:t>in this new modality</a:t>
            </a:r>
            <a:r>
              <a:rPr lang="en-US" sz="2200" dirty="0"/>
              <a:t>.”</a:t>
            </a:r>
            <a:r>
              <a:rPr lang="en-GB" sz="2400" b="1" dirty="0"/>
              <a:t>  </a:t>
            </a:r>
            <a:r>
              <a:rPr lang="en-GB" sz="1600" dirty="0"/>
              <a:t>(ICRP 129, 2015) </a:t>
            </a:r>
            <a:endParaRPr lang="it-IT" sz="1600" dirty="0"/>
          </a:p>
          <a:p>
            <a:pPr algn="just"/>
            <a:r>
              <a:rPr lang="en-GB" sz="2200" dirty="0"/>
              <a:t>“</a:t>
            </a:r>
            <a:r>
              <a:rPr lang="en-GB" sz="2200" i="1" dirty="0"/>
              <a:t>The purpose of this publication is to identify </a:t>
            </a:r>
            <a:r>
              <a:rPr lang="en-GB" sz="2200" b="1" i="1" dirty="0"/>
              <a:t>radiological protection</a:t>
            </a:r>
            <a:r>
              <a:rPr lang="it-IT" sz="2200" b="1" i="1" dirty="0"/>
              <a:t> </a:t>
            </a:r>
            <a:r>
              <a:rPr lang="en-GB" sz="2200" b="1" i="1" dirty="0"/>
              <a:t>issues for patients and workers </a:t>
            </a:r>
            <a:r>
              <a:rPr lang="en-GB" sz="2200" i="1" dirty="0"/>
              <a:t>and, in line with other ICRP publications, recommendations are set out for </a:t>
            </a:r>
            <a:r>
              <a:rPr lang="en-GB" sz="2200" i="1" u="sng" dirty="0">
                <a:solidFill>
                  <a:srgbClr val="4AA0B1"/>
                </a:solidFill>
              </a:rPr>
              <a:t>all stakeholders </a:t>
            </a:r>
            <a:r>
              <a:rPr lang="en-GB" sz="2200" i="1" dirty="0">
                <a:solidFill>
                  <a:srgbClr val="4AA0B1"/>
                </a:solidFill>
              </a:rPr>
              <a:t>ranging from day-to-day clinical</a:t>
            </a:r>
            <a:r>
              <a:rPr lang="it-IT" sz="2200" i="1" dirty="0">
                <a:solidFill>
                  <a:srgbClr val="4AA0B1"/>
                </a:solidFill>
              </a:rPr>
              <a:t> </a:t>
            </a:r>
            <a:r>
              <a:rPr lang="en-GB" sz="2200" i="1" dirty="0">
                <a:solidFill>
                  <a:srgbClr val="4AA0B1"/>
                </a:solidFill>
              </a:rPr>
              <a:t>users, auxiliary support workers, buyers, manufacturers, and policy directing </a:t>
            </a:r>
            <a:r>
              <a:rPr lang="it-IT" sz="2200" i="1" dirty="0">
                <a:solidFill>
                  <a:srgbClr val="4AA0B1"/>
                </a:solidFill>
              </a:rPr>
              <a:t>committees</a:t>
            </a:r>
            <a:r>
              <a:rPr lang="en-GB" sz="2200" dirty="0"/>
              <a:t>“ </a:t>
            </a:r>
            <a:r>
              <a:rPr lang="en-GB" sz="1600" dirty="0"/>
              <a:t>(ICRP 129, 2015) </a:t>
            </a:r>
          </a:p>
          <a:p>
            <a:pPr algn="just"/>
            <a:endParaRPr lang="en-GB" dirty="0"/>
          </a:p>
          <a:p>
            <a:pPr algn="just"/>
            <a:endParaRPr lang="en-GB" dirty="0"/>
          </a:p>
          <a:p>
            <a:pPr algn="just"/>
            <a:endParaRPr lang="en-GB" dirty="0"/>
          </a:p>
          <a:p>
            <a:pPr algn="just"/>
            <a:endParaRPr lang="en-GB" dirty="0"/>
          </a:p>
          <a:p>
            <a:pPr marL="0" indent="0" algn="just">
              <a:buNone/>
            </a:pPr>
            <a:endParaRPr lang="it-IT" dirty="0"/>
          </a:p>
        </p:txBody>
      </p:sp>
    </p:spTree>
    <p:extLst>
      <p:ext uri="{BB962C8B-B14F-4D97-AF65-F5344CB8AC3E}">
        <p14:creationId xmlns:p14="http://schemas.microsoft.com/office/powerpoint/2010/main" val="92195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D236B2BC-AFDE-409F-AABF-1F61DF1F38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850" r="33284"/>
          <a:stretch>
            <a:fillRect/>
          </a:stretch>
        </p:blipFill>
        <p:spPr bwMode="auto">
          <a:xfrm>
            <a:off x="5663897" y="1620513"/>
            <a:ext cx="1137856" cy="165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C:\Documents and Settings\slaughsa\Local Settings\Temporary Internet Files\Content.IE5\A25FIXOK\MP900422365[1].jpg">
            <a:extLst>
              <a:ext uri="{FF2B5EF4-FFF2-40B4-BE49-F238E27FC236}">
                <a16:creationId xmlns:a16="http://schemas.microsoft.com/office/drawing/2014/main" id="{D5E020CF-0E67-4835-85CC-64276764AA53}"/>
              </a:ext>
            </a:extLst>
          </p:cNvPr>
          <p:cNvPicPr>
            <a:picLocks noChangeAspect="1" noChangeArrowheads="1"/>
          </p:cNvPicPr>
          <p:nvPr>
            <p:custDataLst>
              <p:tags r:id="rId1"/>
            </p:custDataLst>
          </p:nvPr>
        </p:nvPicPr>
        <p:blipFill>
          <a:blip r:embed="rId7"/>
          <a:srcRect/>
          <a:stretch>
            <a:fillRect/>
          </a:stretch>
        </p:blipFill>
        <p:spPr bwMode="auto">
          <a:xfrm>
            <a:off x="51378" y="1389970"/>
            <a:ext cx="2157963" cy="1438642"/>
          </a:xfrm>
          <a:prstGeom prst="rect">
            <a:avLst/>
          </a:prstGeom>
          <a:ln>
            <a:noFill/>
          </a:ln>
          <a:effectLst>
            <a:outerShdw blurRad="292100" dist="139700" dir="2700000" algn="tl" rotWithShape="0">
              <a:srgbClr val="333333">
                <a:alpha val="65000"/>
              </a:srgbClr>
            </a:outerShdw>
          </a:effectLst>
        </p:spPr>
      </p:pic>
      <p:pic>
        <p:nvPicPr>
          <p:cNvPr id="14" name="Picture 4" descr="C:\Documents and Settings\slaughsa\Local Settings\Temporary Internet Files\Content.IE5\S5YDTQEQ\MP900284880[1].jpg">
            <a:extLst>
              <a:ext uri="{FF2B5EF4-FFF2-40B4-BE49-F238E27FC236}">
                <a16:creationId xmlns:a16="http://schemas.microsoft.com/office/drawing/2014/main" id="{82E450A9-9481-433A-A372-1DB1A469CB8A}"/>
              </a:ext>
            </a:extLst>
          </p:cNvPr>
          <p:cNvPicPr>
            <a:picLocks noChangeAspect="1" noChangeArrowheads="1"/>
          </p:cNvPicPr>
          <p:nvPr/>
        </p:nvPicPr>
        <p:blipFill>
          <a:blip r:embed="rId8"/>
          <a:srcRect/>
          <a:stretch>
            <a:fillRect/>
          </a:stretch>
        </p:blipFill>
        <p:spPr bwMode="auto">
          <a:xfrm>
            <a:off x="6638350" y="1356792"/>
            <a:ext cx="1650158" cy="2702968"/>
          </a:xfrm>
          <a:prstGeom prst="rect">
            <a:avLst/>
          </a:prstGeom>
          <a:ln>
            <a:solidFill>
              <a:schemeClr val="tx1"/>
            </a:solidFill>
          </a:ln>
          <a:effectLst>
            <a:outerShdw blurRad="292100" dist="139700" dir="2700000" algn="tl" rotWithShape="0">
              <a:srgbClr val="333333">
                <a:alpha val="65000"/>
              </a:srgbClr>
            </a:outerShdw>
          </a:effectLst>
        </p:spPr>
      </p:pic>
      <p:pic>
        <p:nvPicPr>
          <p:cNvPr id="18" name="Picture 10" descr="C:\Documents and Settings\slaughsa\Local Settings\Temporary Internet Files\Content.IE5\H9VJRLU8\MP900438543[1].jpg">
            <a:extLst>
              <a:ext uri="{FF2B5EF4-FFF2-40B4-BE49-F238E27FC236}">
                <a16:creationId xmlns:a16="http://schemas.microsoft.com/office/drawing/2014/main" id="{ABB924E9-465B-414F-9BDA-C25385DDEB6B}"/>
              </a:ext>
            </a:extLst>
          </p:cNvPr>
          <p:cNvPicPr>
            <a:picLocks noChangeAspect="1" noChangeArrowheads="1"/>
          </p:cNvPicPr>
          <p:nvPr/>
        </p:nvPicPr>
        <p:blipFill>
          <a:blip r:embed="rId9"/>
          <a:srcRect/>
          <a:stretch>
            <a:fillRect/>
          </a:stretch>
        </p:blipFill>
        <p:spPr bwMode="auto">
          <a:xfrm>
            <a:off x="51378" y="2859652"/>
            <a:ext cx="1679575" cy="2514600"/>
          </a:xfrm>
          <a:prstGeom prst="rect">
            <a:avLst/>
          </a:prstGeom>
          <a:ln>
            <a:solidFill>
              <a:schemeClr val="tx1"/>
            </a:solidFill>
          </a:ln>
          <a:effectLst>
            <a:outerShdw blurRad="292100" dist="139700" dir="2700000" algn="tl" rotWithShape="0">
              <a:srgbClr val="333333">
                <a:alpha val="65000"/>
              </a:srgbClr>
            </a:outerShdw>
          </a:effectLst>
        </p:spPr>
      </p:pic>
      <p:pic>
        <p:nvPicPr>
          <p:cNvPr id="21" name="Immagine 20">
            <a:extLst>
              <a:ext uri="{FF2B5EF4-FFF2-40B4-BE49-F238E27FC236}">
                <a16:creationId xmlns:a16="http://schemas.microsoft.com/office/drawing/2014/main" id="{94E7B1BB-F5D3-4C35-A875-5AAEF51D5D89}"/>
              </a:ext>
            </a:extLst>
          </p:cNvPr>
          <p:cNvPicPr>
            <a:picLocks noChangeAspect="1"/>
          </p:cNvPicPr>
          <p:nvPr/>
        </p:nvPicPr>
        <p:blipFill>
          <a:blip r:embed="rId10"/>
          <a:stretch>
            <a:fillRect/>
          </a:stretch>
        </p:blipFill>
        <p:spPr>
          <a:xfrm>
            <a:off x="6509850" y="3505030"/>
            <a:ext cx="1334481" cy="2121692"/>
          </a:xfrm>
          <a:prstGeom prst="rect">
            <a:avLst/>
          </a:prstGeom>
        </p:spPr>
      </p:pic>
      <p:pic>
        <p:nvPicPr>
          <p:cNvPr id="22" name="Immagine 21">
            <a:extLst>
              <a:ext uri="{FF2B5EF4-FFF2-40B4-BE49-F238E27FC236}">
                <a16:creationId xmlns:a16="http://schemas.microsoft.com/office/drawing/2014/main" id="{17384003-3877-4A3B-A14F-726E3620138E}"/>
              </a:ext>
            </a:extLst>
          </p:cNvPr>
          <p:cNvPicPr>
            <a:picLocks noChangeAspect="1"/>
          </p:cNvPicPr>
          <p:nvPr/>
        </p:nvPicPr>
        <p:blipFill>
          <a:blip r:embed="rId11"/>
          <a:stretch>
            <a:fillRect/>
          </a:stretch>
        </p:blipFill>
        <p:spPr>
          <a:xfrm>
            <a:off x="1054912" y="4503299"/>
            <a:ext cx="2180883" cy="2000531"/>
          </a:xfrm>
          <a:prstGeom prst="rect">
            <a:avLst/>
          </a:prstGeom>
        </p:spPr>
      </p:pic>
      <p:pic>
        <p:nvPicPr>
          <p:cNvPr id="23" name="Immagine 22">
            <a:extLst>
              <a:ext uri="{FF2B5EF4-FFF2-40B4-BE49-F238E27FC236}">
                <a16:creationId xmlns:a16="http://schemas.microsoft.com/office/drawing/2014/main" id="{29892DBE-52B5-4B08-8FD2-29F5E465DA1A}"/>
              </a:ext>
            </a:extLst>
          </p:cNvPr>
          <p:cNvPicPr>
            <a:picLocks noChangeAspect="1"/>
          </p:cNvPicPr>
          <p:nvPr/>
        </p:nvPicPr>
        <p:blipFill rotWithShape="1">
          <a:blip r:embed="rId12"/>
          <a:srcRect r="10314"/>
          <a:stretch/>
        </p:blipFill>
        <p:spPr>
          <a:xfrm>
            <a:off x="3790666" y="270362"/>
            <a:ext cx="1911369" cy="2362006"/>
          </a:xfrm>
          <a:prstGeom prst="rect">
            <a:avLst/>
          </a:prstGeom>
        </p:spPr>
      </p:pic>
      <p:pic>
        <p:nvPicPr>
          <p:cNvPr id="12" name="Picture 4">
            <a:extLst>
              <a:ext uri="{FF2B5EF4-FFF2-40B4-BE49-F238E27FC236}">
                <a16:creationId xmlns:a16="http://schemas.microsoft.com/office/drawing/2014/main" id="{41C622C7-BB91-4978-B382-4AF49F0D06F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3424" y="151932"/>
            <a:ext cx="2066660" cy="13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Documents and Settings\slaughsa\Local Settings\Temporary Internet Files\Content.IE5\H9VJRLU8\MP900422775[1].jpg">
            <a:extLst>
              <a:ext uri="{FF2B5EF4-FFF2-40B4-BE49-F238E27FC236}">
                <a16:creationId xmlns:a16="http://schemas.microsoft.com/office/drawing/2014/main" id="{C8ED8F23-B036-4E22-B43F-F44F9BA69C28}"/>
              </a:ext>
            </a:extLst>
          </p:cNvPr>
          <p:cNvPicPr>
            <a:picLocks noChangeAspect="1" noChangeArrowheads="1"/>
          </p:cNvPicPr>
          <p:nvPr>
            <p:custDataLst>
              <p:tags r:id="rId2"/>
            </p:custDataLst>
          </p:nvPr>
        </p:nvPicPr>
        <p:blipFill>
          <a:blip r:embed="rId14"/>
          <a:srcRect/>
          <a:stretch>
            <a:fillRect/>
          </a:stretch>
        </p:blipFill>
        <p:spPr bwMode="auto">
          <a:xfrm>
            <a:off x="2212101" y="1331261"/>
            <a:ext cx="1679578" cy="1679578"/>
          </a:xfrm>
          <a:prstGeom prst="rect">
            <a:avLst/>
          </a:prstGeom>
          <a:ln>
            <a:noFill/>
          </a:ln>
          <a:effectLst>
            <a:outerShdw blurRad="292100" dist="139700" dir="2700000" algn="tl" rotWithShape="0">
              <a:srgbClr val="333333">
                <a:alpha val="65000"/>
              </a:srgbClr>
            </a:outerShdw>
          </a:effectLst>
        </p:spPr>
      </p:pic>
      <p:pic>
        <p:nvPicPr>
          <p:cNvPr id="19" name="Immagine 18">
            <a:extLst>
              <a:ext uri="{FF2B5EF4-FFF2-40B4-BE49-F238E27FC236}">
                <a16:creationId xmlns:a16="http://schemas.microsoft.com/office/drawing/2014/main" id="{EBA2EF41-03CE-4FBF-9432-B51ED9AA1CCA}"/>
              </a:ext>
            </a:extLst>
          </p:cNvPr>
          <p:cNvPicPr>
            <a:picLocks noChangeAspect="1"/>
          </p:cNvPicPr>
          <p:nvPr/>
        </p:nvPicPr>
        <p:blipFill>
          <a:blip r:embed="rId15"/>
          <a:stretch>
            <a:fillRect/>
          </a:stretch>
        </p:blipFill>
        <p:spPr>
          <a:xfrm>
            <a:off x="3212775" y="2315075"/>
            <a:ext cx="2516548" cy="1933144"/>
          </a:xfrm>
          <a:prstGeom prst="rect">
            <a:avLst/>
          </a:prstGeom>
        </p:spPr>
      </p:pic>
      <p:pic>
        <p:nvPicPr>
          <p:cNvPr id="8" name="Picture 1">
            <a:extLst>
              <a:ext uri="{FF2B5EF4-FFF2-40B4-BE49-F238E27FC236}">
                <a16:creationId xmlns:a16="http://schemas.microsoft.com/office/drawing/2014/main" id="{BF36BBD1-1705-43E5-AA95-F3B4220EE62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51876" y="2943767"/>
            <a:ext cx="1697819" cy="127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Documents and Settings\slaughsa\Local Settings\Temporary Internet Files\Content.IE5\0OF6E2PP\MP900184998[1].jpg">
            <a:extLst>
              <a:ext uri="{FF2B5EF4-FFF2-40B4-BE49-F238E27FC236}">
                <a16:creationId xmlns:a16="http://schemas.microsoft.com/office/drawing/2014/main" id="{4F9C650D-C7E2-4C3B-9EB1-F7D46B679BB0}"/>
              </a:ext>
            </a:extLst>
          </p:cNvPr>
          <p:cNvPicPr>
            <a:picLocks noChangeAspect="1" noChangeArrowheads="1"/>
          </p:cNvPicPr>
          <p:nvPr>
            <p:custDataLst>
              <p:tags r:id="rId3"/>
            </p:custDataLst>
          </p:nvPr>
        </p:nvPicPr>
        <p:blipFill rotWithShape="1">
          <a:blip r:embed="rId17"/>
          <a:srcRect l="6007" r="15476"/>
          <a:stretch/>
        </p:blipFill>
        <p:spPr bwMode="auto">
          <a:xfrm>
            <a:off x="3032697" y="4200569"/>
            <a:ext cx="1178017" cy="2250477"/>
          </a:xfrm>
          <a:prstGeom prst="rect">
            <a:avLst/>
          </a:prstGeom>
          <a:ln>
            <a:noFill/>
          </a:ln>
          <a:effectLst>
            <a:outerShdw blurRad="292100" dist="139700" dir="2700000" algn="tl" rotWithShape="0">
              <a:srgbClr val="333333">
                <a:alpha val="65000"/>
              </a:srgbClr>
            </a:outerShdw>
          </a:effectLst>
        </p:spPr>
      </p:pic>
      <p:pic>
        <p:nvPicPr>
          <p:cNvPr id="5" name="Picture 10">
            <a:extLst>
              <a:ext uri="{FF2B5EF4-FFF2-40B4-BE49-F238E27FC236}">
                <a16:creationId xmlns:a16="http://schemas.microsoft.com/office/drawing/2014/main" id="{B985F492-935F-4233-9A1C-93E1487DE34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2350" r="8266"/>
          <a:stretch>
            <a:fillRect/>
          </a:stretch>
        </p:blipFill>
        <p:spPr bwMode="auto">
          <a:xfrm>
            <a:off x="7554489" y="349645"/>
            <a:ext cx="1465441" cy="148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C7FC819-2248-4969-B78A-2F1AF8E84B5B}"/>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064" r="24255"/>
          <a:stretch/>
        </p:blipFill>
        <p:spPr bwMode="auto">
          <a:xfrm>
            <a:off x="5672661" y="2715580"/>
            <a:ext cx="1457107" cy="15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432881FE-AF52-4781-AD46-C5A8FA9BACA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378" y="5272218"/>
            <a:ext cx="1051249" cy="131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646859CF-B906-47EC-B632-364686CB731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65162" y="3917549"/>
            <a:ext cx="2278595" cy="15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6581E9BC-B178-48BB-BB7D-032DD636E75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12235" y="1798990"/>
            <a:ext cx="1107695" cy="16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23">
            <a:extLst>
              <a:ext uri="{FF2B5EF4-FFF2-40B4-BE49-F238E27FC236}">
                <a16:creationId xmlns:a16="http://schemas.microsoft.com/office/drawing/2014/main" id="{143C4B30-ED42-4E80-9352-5FB4215B0FB2}"/>
              </a:ext>
            </a:extLst>
          </p:cNvPr>
          <p:cNvPicPr>
            <a:picLocks noChangeAspect="1"/>
          </p:cNvPicPr>
          <p:nvPr/>
        </p:nvPicPr>
        <p:blipFill>
          <a:blip r:embed="rId23"/>
          <a:stretch>
            <a:fillRect/>
          </a:stretch>
        </p:blipFill>
        <p:spPr>
          <a:xfrm>
            <a:off x="7818245" y="3403219"/>
            <a:ext cx="1205159" cy="1922589"/>
          </a:xfrm>
          <a:prstGeom prst="rect">
            <a:avLst/>
          </a:prstGeom>
        </p:spPr>
      </p:pic>
      <p:pic>
        <p:nvPicPr>
          <p:cNvPr id="26" name="Immagine 25">
            <a:extLst>
              <a:ext uri="{FF2B5EF4-FFF2-40B4-BE49-F238E27FC236}">
                <a16:creationId xmlns:a16="http://schemas.microsoft.com/office/drawing/2014/main" id="{2A7BB753-41AF-4DC8-A763-2C111D50DDDD}"/>
              </a:ext>
            </a:extLst>
          </p:cNvPr>
          <p:cNvPicPr>
            <a:picLocks noChangeAspect="1"/>
          </p:cNvPicPr>
          <p:nvPr/>
        </p:nvPicPr>
        <p:blipFill>
          <a:blip r:embed="rId24"/>
          <a:stretch>
            <a:fillRect/>
          </a:stretch>
        </p:blipFill>
        <p:spPr>
          <a:xfrm>
            <a:off x="5912599" y="5325808"/>
            <a:ext cx="3226143" cy="1239920"/>
          </a:xfrm>
          <a:prstGeom prst="rect">
            <a:avLst/>
          </a:prstGeom>
        </p:spPr>
      </p:pic>
      <p:pic>
        <p:nvPicPr>
          <p:cNvPr id="27" name="Immagine 26">
            <a:extLst>
              <a:ext uri="{FF2B5EF4-FFF2-40B4-BE49-F238E27FC236}">
                <a16:creationId xmlns:a16="http://schemas.microsoft.com/office/drawing/2014/main" id="{939A9D2B-6722-43DE-8C30-1DAABC07F51E}"/>
              </a:ext>
            </a:extLst>
          </p:cNvPr>
          <p:cNvPicPr>
            <a:picLocks noChangeAspect="1"/>
          </p:cNvPicPr>
          <p:nvPr/>
        </p:nvPicPr>
        <p:blipFill rotWithShape="1">
          <a:blip r:embed="rId25"/>
          <a:srcRect t="8979"/>
          <a:stretch/>
        </p:blipFill>
        <p:spPr>
          <a:xfrm>
            <a:off x="4091891" y="5275937"/>
            <a:ext cx="1935477" cy="1339661"/>
          </a:xfrm>
          <a:prstGeom prst="rect">
            <a:avLst/>
          </a:prstGeom>
        </p:spPr>
      </p:pic>
    </p:spTree>
    <p:extLst>
      <p:ext uri="{BB962C8B-B14F-4D97-AF65-F5344CB8AC3E}">
        <p14:creationId xmlns:p14="http://schemas.microsoft.com/office/powerpoint/2010/main" val="123901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B9DCFB-C26A-47BF-B28F-CCE012C9A0D2}"/>
              </a:ext>
            </a:extLst>
          </p:cNvPr>
          <p:cNvSpPr>
            <a:spLocks noGrp="1"/>
          </p:cNvSpPr>
          <p:nvPr>
            <p:ph type="title"/>
          </p:nvPr>
        </p:nvSpPr>
        <p:spPr>
          <a:xfrm>
            <a:off x="4665306" y="400199"/>
            <a:ext cx="4180114" cy="837661"/>
          </a:xfrm>
        </p:spPr>
        <p:txBody>
          <a:bodyPr>
            <a:noAutofit/>
          </a:bodyPr>
          <a:lstStyle/>
          <a:p>
            <a:r>
              <a:rPr lang="it-IT" sz="2200" dirty="0"/>
              <a:t>Information and </a:t>
            </a:r>
            <a:r>
              <a:rPr lang="it-IT" sz="2200" dirty="0" err="1"/>
              <a:t>campaigns</a:t>
            </a:r>
            <a:r>
              <a:rPr lang="it-IT" sz="2200" dirty="0"/>
              <a:t> on </a:t>
            </a:r>
            <a:r>
              <a:rPr lang="it-IT" sz="2200" dirty="0" err="1"/>
              <a:t>stakehokolder</a:t>
            </a:r>
            <a:r>
              <a:rPr lang="it-IT" sz="2200" dirty="0"/>
              <a:t> engagement in </a:t>
            </a:r>
            <a:r>
              <a:rPr lang="it-IT" sz="2200" dirty="0" err="1"/>
              <a:t>medical</a:t>
            </a:r>
            <a:r>
              <a:rPr lang="it-IT" sz="2200" dirty="0"/>
              <a:t> </a:t>
            </a:r>
            <a:r>
              <a:rPr lang="it-IT" sz="2200" dirty="0" err="1"/>
              <a:t>exposure</a:t>
            </a:r>
            <a:r>
              <a:rPr lang="it-IT" sz="2200" dirty="0"/>
              <a:t> </a:t>
            </a:r>
          </a:p>
        </p:txBody>
      </p:sp>
      <p:sp>
        <p:nvSpPr>
          <p:cNvPr id="3" name="Segnaposto contenuto 2">
            <a:extLst>
              <a:ext uri="{FF2B5EF4-FFF2-40B4-BE49-F238E27FC236}">
                <a16:creationId xmlns:a16="http://schemas.microsoft.com/office/drawing/2014/main" id="{4E4BA388-AF26-4998-B4AA-CE80D75E9EE8}"/>
              </a:ext>
            </a:extLst>
          </p:cNvPr>
          <p:cNvSpPr>
            <a:spLocks noGrp="1"/>
          </p:cNvSpPr>
          <p:nvPr>
            <p:ph idx="1"/>
          </p:nvPr>
        </p:nvSpPr>
        <p:spPr>
          <a:xfrm>
            <a:off x="532187" y="2211352"/>
            <a:ext cx="8216817" cy="3333929"/>
          </a:xfrm>
        </p:spPr>
        <p:txBody>
          <a:bodyPr>
            <a:noAutofit/>
          </a:bodyPr>
          <a:lstStyle/>
          <a:p>
            <a:pPr marL="0" indent="0">
              <a:buNone/>
            </a:pPr>
            <a:r>
              <a:rPr lang="en-GB" sz="2200" dirty="0"/>
              <a:t>Increase </a:t>
            </a:r>
            <a:r>
              <a:rPr lang="en-GB" sz="2200" u="sng" dirty="0">
                <a:solidFill>
                  <a:srgbClr val="4AA0B1"/>
                </a:solidFill>
              </a:rPr>
              <a:t>awareness about radiation benefits and risks </a:t>
            </a:r>
            <a:r>
              <a:rPr lang="en-GB" sz="2200" dirty="0"/>
              <a:t>among health professionals, patients and the public.</a:t>
            </a:r>
          </a:p>
          <a:p>
            <a:pPr marL="0" indent="0">
              <a:buNone/>
            </a:pPr>
            <a:endParaRPr lang="en-GB" sz="200" dirty="0"/>
          </a:p>
          <a:p>
            <a:pPr marL="0" indent="0">
              <a:buNone/>
            </a:pPr>
            <a:r>
              <a:rPr lang="en-GB" sz="2200" dirty="0"/>
              <a:t>Strengthen </a:t>
            </a:r>
            <a:r>
              <a:rPr lang="en-GB" sz="2200" u="sng" dirty="0">
                <a:solidFill>
                  <a:srgbClr val="4AA0B1"/>
                </a:solidFill>
              </a:rPr>
              <a:t>cooperation and communication between manufacturers and other stakeholders</a:t>
            </a:r>
            <a:r>
              <a:rPr lang="en-GB" sz="2200" dirty="0"/>
              <a:t>, such as health professionals and professional societies.</a:t>
            </a:r>
          </a:p>
          <a:p>
            <a:pPr marL="0" indent="0">
              <a:buNone/>
            </a:pPr>
            <a:endParaRPr lang="en-GB" sz="200" dirty="0"/>
          </a:p>
          <a:p>
            <a:pPr marL="0" indent="0">
              <a:buNone/>
            </a:pPr>
            <a:r>
              <a:rPr lang="en-GB" sz="2200" dirty="0"/>
              <a:t>Work towards </a:t>
            </a:r>
            <a:r>
              <a:rPr lang="en-GB" sz="2200" u="sng" dirty="0">
                <a:solidFill>
                  <a:srgbClr val="4AA0B1"/>
                </a:solidFill>
              </a:rPr>
              <a:t>an active informed decision </a:t>
            </a:r>
            <a:r>
              <a:rPr lang="en-GB" sz="2200" dirty="0"/>
              <a:t>making process for patients.</a:t>
            </a:r>
          </a:p>
          <a:p>
            <a:pPr marL="0" indent="0">
              <a:buNone/>
            </a:pPr>
            <a:endParaRPr lang="en-GB" sz="200" dirty="0"/>
          </a:p>
          <a:p>
            <a:pPr marL="0" indent="0">
              <a:buNone/>
            </a:pPr>
            <a:r>
              <a:rPr lang="en-GB" sz="2200" dirty="0"/>
              <a:t>Support </a:t>
            </a:r>
            <a:r>
              <a:rPr lang="en-GB" sz="2200" u="sng" dirty="0">
                <a:solidFill>
                  <a:srgbClr val="4AA0B1"/>
                </a:solidFill>
              </a:rPr>
              <a:t>improvement of risk communication skills </a:t>
            </a:r>
            <a:r>
              <a:rPr lang="en-GB" sz="2200" dirty="0"/>
              <a:t>of health care providers and radiation protection professionals.</a:t>
            </a:r>
          </a:p>
          <a:p>
            <a:pPr marL="0" indent="0">
              <a:buNone/>
            </a:pPr>
            <a:endParaRPr lang="en-GB" sz="2200" dirty="0"/>
          </a:p>
        </p:txBody>
      </p:sp>
      <p:sp>
        <p:nvSpPr>
          <p:cNvPr id="9" name="Ovale 8">
            <a:extLst>
              <a:ext uri="{FF2B5EF4-FFF2-40B4-BE49-F238E27FC236}">
                <a16:creationId xmlns:a16="http://schemas.microsoft.com/office/drawing/2014/main" id="{F5C3D4A1-11D5-48DD-A58B-0CDECEA6E2B8}"/>
              </a:ext>
            </a:extLst>
          </p:cNvPr>
          <p:cNvSpPr/>
          <p:nvPr/>
        </p:nvSpPr>
        <p:spPr>
          <a:xfrm>
            <a:off x="360784" y="2363755"/>
            <a:ext cx="139959" cy="136849"/>
          </a:xfrm>
          <a:prstGeom prst="ellipse">
            <a:avLst/>
          </a:prstGeom>
          <a:solidFill>
            <a:srgbClr val="4AA0B1"/>
          </a:solidFill>
          <a:ln>
            <a:solidFill>
              <a:srgbClr val="4AA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81F07BB4-587A-47E8-8C79-8DBD35FB7CCF}"/>
              </a:ext>
            </a:extLst>
          </p:cNvPr>
          <p:cNvSpPr/>
          <p:nvPr/>
        </p:nvSpPr>
        <p:spPr>
          <a:xfrm>
            <a:off x="320351" y="1649122"/>
            <a:ext cx="8525069" cy="430887"/>
          </a:xfrm>
          <a:prstGeom prst="rect">
            <a:avLst/>
          </a:prstGeom>
        </p:spPr>
        <p:txBody>
          <a:bodyPr wrap="square">
            <a:spAutoFit/>
          </a:bodyPr>
          <a:lstStyle/>
          <a:p>
            <a:pPr marL="0" indent="0">
              <a:buNone/>
            </a:pPr>
            <a:r>
              <a:rPr lang="en-GB" sz="2200" dirty="0">
                <a:latin typeface="+mn-lt"/>
              </a:rPr>
              <a:t>The actions of the </a:t>
            </a:r>
            <a:r>
              <a:rPr lang="en-GB" sz="2200" b="1" dirty="0">
                <a:solidFill>
                  <a:srgbClr val="4AA0B1"/>
                </a:solidFill>
                <a:latin typeface="+mn-lt"/>
              </a:rPr>
              <a:t>Bonn Call-for-Action </a:t>
            </a:r>
            <a:r>
              <a:rPr lang="en-GB" sz="2200" dirty="0">
                <a:latin typeface="+mn-lt"/>
              </a:rPr>
              <a:t>(IAEA and WHO, 2012) include:</a:t>
            </a:r>
          </a:p>
        </p:txBody>
      </p:sp>
      <p:sp>
        <p:nvSpPr>
          <p:cNvPr id="11" name="Ovale 10">
            <a:extLst>
              <a:ext uri="{FF2B5EF4-FFF2-40B4-BE49-F238E27FC236}">
                <a16:creationId xmlns:a16="http://schemas.microsoft.com/office/drawing/2014/main" id="{FA99DE30-2D7A-4D80-A74A-D2AE001C08F1}"/>
              </a:ext>
            </a:extLst>
          </p:cNvPr>
          <p:cNvSpPr/>
          <p:nvPr/>
        </p:nvSpPr>
        <p:spPr>
          <a:xfrm>
            <a:off x="370120" y="3268825"/>
            <a:ext cx="139959" cy="136849"/>
          </a:xfrm>
          <a:prstGeom prst="ellipse">
            <a:avLst/>
          </a:prstGeom>
          <a:solidFill>
            <a:srgbClr val="4AA0B1"/>
          </a:solidFill>
          <a:ln>
            <a:solidFill>
              <a:srgbClr val="4AA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DEE3F62F-51E2-4B74-8006-6D2598D460FE}"/>
              </a:ext>
            </a:extLst>
          </p:cNvPr>
          <p:cNvSpPr/>
          <p:nvPr/>
        </p:nvSpPr>
        <p:spPr>
          <a:xfrm>
            <a:off x="370122" y="4463135"/>
            <a:ext cx="139959" cy="136849"/>
          </a:xfrm>
          <a:prstGeom prst="ellipse">
            <a:avLst/>
          </a:prstGeom>
          <a:solidFill>
            <a:srgbClr val="4AA0B1"/>
          </a:solidFill>
          <a:ln>
            <a:solidFill>
              <a:srgbClr val="4AA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FB2BE952-B211-4DAF-8BF3-8762611462B0}"/>
              </a:ext>
            </a:extLst>
          </p:cNvPr>
          <p:cNvSpPr/>
          <p:nvPr/>
        </p:nvSpPr>
        <p:spPr>
          <a:xfrm>
            <a:off x="370122" y="5047853"/>
            <a:ext cx="139959" cy="136849"/>
          </a:xfrm>
          <a:prstGeom prst="ellipse">
            <a:avLst/>
          </a:prstGeom>
          <a:solidFill>
            <a:srgbClr val="4AA0B1"/>
          </a:solidFill>
          <a:ln>
            <a:solidFill>
              <a:srgbClr val="4AA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426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DA297-4681-4200-A32E-E987E16FCF62}"/>
              </a:ext>
            </a:extLst>
          </p:cNvPr>
          <p:cNvSpPr>
            <a:spLocks noGrp="1"/>
          </p:cNvSpPr>
          <p:nvPr>
            <p:ph type="title"/>
          </p:nvPr>
        </p:nvSpPr>
        <p:spPr>
          <a:xfrm>
            <a:off x="5405535" y="524609"/>
            <a:ext cx="3501397" cy="740312"/>
          </a:xfrm>
        </p:spPr>
        <p:txBody>
          <a:bodyPr>
            <a:normAutofit/>
          </a:bodyPr>
          <a:lstStyle/>
          <a:p>
            <a:r>
              <a:rPr lang="it-IT" sz="2200" dirty="0"/>
              <a:t>ENGAGE, in relation to </a:t>
            </a:r>
            <a:r>
              <a:rPr lang="it-IT" sz="2200" dirty="0" err="1"/>
              <a:t>medical</a:t>
            </a:r>
            <a:r>
              <a:rPr lang="it-IT" sz="2200" dirty="0"/>
              <a:t> </a:t>
            </a:r>
            <a:r>
              <a:rPr lang="it-IT" sz="2200" dirty="0" err="1"/>
              <a:t>exposure</a:t>
            </a:r>
            <a:endParaRPr lang="it-IT" sz="2200" dirty="0"/>
          </a:p>
        </p:txBody>
      </p:sp>
      <p:sp>
        <p:nvSpPr>
          <p:cNvPr id="3" name="Segnaposto contenuto 2">
            <a:extLst>
              <a:ext uri="{FF2B5EF4-FFF2-40B4-BE49-F238E27FC236}">
                <a16:creationId xmlns:a16="http://schemas.microsoft.com/office/drawing/2014/main" id="{9F77BE34-BBD7-4801-95C5-F47673BAD295}"/>
              </a:ext>
            </a:extLst>
          </p:cNvPr>
          <p:cNvSpPr>
            <a:spLocks noGrp="1"/>
          </p:cNvSpPr>
          <p:nvPr>
            <p:ph idx="1"/>
          </p:nvPr>
        </p:nvSpPr>
        <p:spPr>
          <a:xfrm>
            <a:off x="155511" y="1431173"/>
            <a:ext cx="8751422" cy="5100256"/>
          </a:xfrm>
        </p:spPr>
        <p:txBody>
          <a:bodyPr>
            <a:normAutofit fontScale="92500"/>
          </a:bodyPr>
          <a:lstStyle/>
          <a:p>
            <a:r>
              <a:rPr lang="en-US" i="1" dirty="0"/>
              <a:t>ENGAGE on Medical Field considers: </a:t>
            </a:r>
          </a:p>
          <a:p>
            <a:pPr marL="0" indent="0">
              <a:buNone/>
            </a:pPr>
            <a:r>
              <a:rPr lang="en-US" i="1" dirty="0"/>
              <a:t>	- how are the RP communities responding to expectations for S.E.; </a:t>
            </a:r>
          </a:p>
          <a:p>
            <a:pPr marL="0" indent="0">
              <a:buNone/>
            </a:pPr>
            <a:r>
              <a:rPr lang="en-US" i="1" dirty="0"/>
              <a:t>	- how does this show in practice, with consideration of specific cases; </a:t>
            </a:r>
          </a:p>
          <a:p>
            <a:pPr marL="0" indent="0">
              <a:buNone/>
            </a:pPr>
            <a:r>
              <a:rPr lang="en-US" i="1" dirty="0"/>
              <a:t>	- which real or potential forms of stakeholder engagement can be observed in 	  RP practice. </a:t>
            </a:r>
          </a:p>
          <a:p>
            <a:pPr marL="0" indent="0">
              <a:buNone/>
            </a:pPr>
            <a:endParaRPr lang="en-GB" sz="100" dirty="0"/>
          </a:p>
          <a:p>
            <a:r>
              <a:rPr lang="en-GB" dirty="0"/>
              <a:t>The analysis is based on findings from </a:t>
            </a:r>
            <a:r>
              <a:rPr lang="en-GB" u="sng" dirty="0"/>
              <a:t>international prescriptions </a:t>
            </a:r>
            <a:r>
              <a:rPr lang="en-GB" dirty="0"/>
              <a:t>and </a:t>
            </a:r>
            <a:r>
              <a:rPr lang="en-GB" u="sng" dirty="0"/>
              <a:t> national level</a:t>
            </a:r>
          </a:p>
          <a:p>
            <a:endParaRPr lang="en-US" sz="100" dirty="0"/>
          </a:p>
          <a:p>
            <a:pPr lvl="1" algn="just">
              <a:buFont typeface="Courier New" panose="02070309020205020404" pitchFamily="49" charset="0"/>
              <a:buChar char="o"/>
            </a:pPr>
            <a:r>
              <a:rPr lang="de-DE" sz="2100" u="sng" dirty="0"/>
              <a:t>Analysis </a:t>
            </a:r>
            <a:r>
              <a:rPr lang="de-DE" sz="2100" u="sng" dirty="0" err="1"/>
              <a:t>of</a:t>
            </a:r>
            <a:r>
              <a:rPr lang="de-DE" sz="2100" u="sng" dirty="0"/>
              <a:t> </a:t>
            </a:r>
            <a:r>
              <a:rPr lang="de-DE" sz="2100" u="sng" dirty="0" err="1"/>
              <a:t>publicly</a:t>
            </a:r>
            <a:r>
              <a:rPr lang="de-DE" sz="2100" u="sng" dirty="0"/>
              <a:t> </a:t>
            </a:r>
            <a:r>
              <a:rPr lang="de-DE" sz="2100" u="sng" dirty="0" err="1"/>
              <a:t>available</a:t>
            </a:r>
            <a:r>
              <a:rPr lang="de-DE" sz="2100" u="sng" dirty="0"/>
              <a:t> </a:t>
            </a:r>
            <a:r>
              <a:rPr lang="de-DE" sz="2100" u="sng" dirty="0" err="1"/>
              <a:t>documents</a:t>
            </a:r>
            <a:r>
              <a:rPr lang="de-DE" sz="2100" u="sng" dirty="0"/>
              <a:t> </a:t>
            </a:r>
            <a:r>
              <a:rPr lang="de-DE" sz="2100" dirty="0" err="1"/>
              <a:t>related</a:t>
            </a:r>
            <a:r>
              <a:rPr lang="de-DE" sz="2100" dirty="0"/>
              <a:t> </a:t>
            </a:r>
            <a:r>
              <a:rPr lang="de-DE" sz="2100" dirty="0" err="1"/>
              <a:t>to</a:t>
            </a:r>
            <a:r>
              <a:rPr lang="de-DE" sz="2100" dirty="0"/>
              <a:t> legal </a:t>
            </a:r>
            <a:r>
              <a:rPr lang="de-DE" sz="2100" dirty="0" err="1"/>
              <a:t>requirements</a:t>
            </a:r>
            <a:r>
              <a:rPr lang="de-DE" sz="2100" dirty="0"/>
              <a:t> and </a:t>
            </a:r>
            <a:r>
              <a:rPr lang="de-DE" sz="2100" dirty="0" err="1"/>
              <a:t>recommendations</a:t>
            </a:r>
            <a:r>
              <a:rPr lang="de-DE" sz="2100" dirty="0"/>
              <a:t> in </a:t>
            </a:r>
            <a:r>
              <a:rPr lang="de-DE" sz="2100" dirty="0" err="1"/>
              <a:t>the</a:t>
            </a:r>
            <a:r>
              <a:rPr lang="de-DE" sz="2100" dirty="0"/>
              <a:t> RP </a:t>
            </a:r>
            <a:r>
              <a:rPr lang="de-DE" sz="2100" dirty="0" err="1"/>
              <a:t>of</a:t>
            </a:r>
            <a:r>
              <a:rPr lang="de-DE" sz="2100" dirty="0"/>
              <a:t> </a:t>
            </a:r>
            <a:r>
              <a:rPr lang="de-DE" sz="2100" dirty="0" err="1"/>
              <a:t>medical</a:t>
            </a:r>
            <a:r>
              <a:rPr lang="de-DE" sz="2100" dirty="0"/>
              <a:t> </a:t>
            </a:r>
            <a:r>
              <a:rPr lang="de-DE" sz="2100" dirty="0" err="1"/>
              <a:t>exposure</a:t>
            </a:r>
            <a:r>
              <a:rPr lang="de-DE" sz="2100" dirty="0"/>
              <a:t>, </a:t>
            </a:r>
          </a:p>
          <a:p>
            <a:pPr lvl="1" algn="just">
              <a:buFont typeface="Courier New" panose="02070309020205020404" pitchFamily="49" charset="0"/>
              <a:buChar char="o"/>
            </a:pPr>
            <a:r>
              <a:rPr lang="de-DE" sz="2100" u="sng" dirty="0"/>
              <a:t>Interviews </a:t>
            </a:r>
            <a:r>
              <a:rPr lang="de-DE" sz="2100" u="sng" dirty="0" err="1"/>
              <a:t>with</a:t>
            </a:r>
            <a:r>
              <a:rPr lang="en-GB" sz="2100" u="sng" dirty="0"/>
              <a:t> representatives of international organisations </a:t>
            </a:r>
            <a:r>
              <a:rPr lang="en-GB" sz="2100" dirty="0"/>
              <a:t>with leading roles in radiological protection and </a:t>
            </a:r>
            <a:r>
              <a:rPr lang="de-DE" sz="2100" dirty="0"/>
              <a:t>relevant </a:t>
            </a:r>
            <a:r>
              <a:rPr lang="de-DE" sz="2100" dirty="0" err="1"/>
              <a:t>actors</a:t>
            </a:r>
            <a:r>
              <a:rPr lang="de-DE" sz="2100" dirty="0"/>
              <a:t> in </a:t>
            </a:r>
            <a:r>
              <a:rPr lang="de-DE" sz="2100" dirty="0" err="1"/>
              <a:t>the</a:t>
            </a:r>
            <a:r>
              <a:rPr lang="de-DE" sz="2100" dirty="0"/>
              <a:t> </a:t>
            </a:r>
            <a:r>
              <a:rPr lang="de-DE" sz="2100" dirty="0" err="1"/>
              <a:t>participating</a:t>
            </a:r>
            <a:r>
              <a:rPr lang="de-DE" sz="2100" dirty="0"/>
              <a:t> countries.</a:t>
            </a:r>
          </a:p>
          <a:p>
            <a:pPr lvl="1" algn="just">
              <a:buFont typeface="Courier New" panose="02070309020205020404" pitchFamily="49" charset="0"/>
              <a:buChar char="o"/>
            </a:pPr>
            <a:r>
              <a:rPr lang="en-US" sz="2000" u="sng" dirty="0"/>
              <a:t>Analysis of stakeholder engagement in practice </a:t>
            </a:r>
            <a:r>
              <a:rPr lang="en-US" sz="2000" dirty="0"/>
              <a:t>based on </a:t>
            </a:r>
            <a:r>
              <a:rPr lang="en-US" sz="2000" u="sng" dirty="0"/>
              <a:t>national case studies</a:t>
            </a:r>
            <a:r>
              <a:rPr lang="en-US" sz="2000" dirty="0"/>
              <a:t>, through available documents and </a:t>
            </a:r>
            <a:r>
              <a:rPr lang="en-US" sz="2000" u="sng" dirty="0"/>
              <a:t>interviews of directly involved parties</a:t>
            </a:r>
            <a:r>
              <a:rPr lang="en-US" sz="2000" dirty="0"/>
              <a:t>.</a:t>
            </a:r>
          </a:p>
          <a:p>
            <a:pPr lvl="1">
              <a:buFont typeface="Courier New" panose="02070309020205020404" pitchFamily="49" charset="0"/>
              <a:buChar char="o"/>
            </a:pPr>
            <a:endParaRPr lang="de-DE" sz="2100" dirty="0"/>
          </a:p>
          <a:p>
            <a:endParaRPr lang="it-IT" dirty="0"/>
          </a:p>
        </p:txBody>
      </p:sp>
    </p:spTree>
    <p:extLst>
      <p:ext uri="{BB962C8B-B14F-4D97-AF65-F5344CB8AC3E}">
        <p14:creationId xmlns:p14="http://schemas.microsoft.com/office/powerpoint/2010/main" val="317458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A2980-6DEB-4B33-9BE1-BF76D7CEE2C7}"/>
              </a:ext>
            </a:extLst>
          </p:cNvPr>
          <p:cNvSpPr>
            <a:spLocks noGrp="1"/>
          </p:cNvSpPr>
          <p:nvPr>
            <p:ph type="title"/>
          </p:nvPr>
        </p:nvSpPr>
        <p:spPr>
          <a:xfrm>
            <a:off x="5044751" y="555875"/>
            <a:ext cx="4154540" cy="740312"/>
          </a:xfrm>
        </p:spPr>
        <p:txBody>
          <a:bodyPr>
            <a:normAutofit fontScale="90000"/>
          </a:bodyPr>
          <a:lstStyle/>
          <a:p>
            <a:pPr algn="l"/>
            <a:r>
              <a:rPr lang="en-US" sz="2200" dirty="0"/>
              <a:t>Stakeholders and </a:t>
            </a:r>
            <a:r>
              <a:rPr lang="en-US" sz="2200" dirty="0" err="1"/>
              <a:t>ionising</a:t>
            </a:r>
            <a:r>
              <a:rPr lang="en-US" sz="2200" dirty="0"/>
              <a:t> radiation in  medicine  –  International documents</a:t>
            </a:r>
            <a:endParaRPr lang="it-IT" sz="2200" dirty="0"/>
          </a:p>
        </p:txBody>
      </p:sp>
      <p:sp>
        <p:nvSpPr>
          <p:cNvPr id="3" name="Segnaposto contenuto 2">
            <a:extLst>
              <a:ext uri="{FF2B5EF4-FFF2-40B4-BE49-F238E27FC236}">
                <a16:creationId xmlns:a16="http://schemas.microsoft.com/office/drawing/2014/main" id="{F6DA7275-8944-40A7-8C89-3EA16F908442}"/>
              </a:ext>
            </a:extLst>
          </p:cNvPr>
          <p:cNvSpPr>
            <a:spLocks noGrp="1"/>
          </p:cNvSpPr>
          <p:nvPr>
            <p:ph idx="1"/>
          </p:nvPr>
        </p:nvSpPr>
        <p:spPr>
          <a:xfrm>
            <a:off x="373180" y="1436686"/>
            <a:ext cx="8627751" cy="2004754"/>
          </a:xfrm>
        </p:spPr>
        <p:txBody>
          <a:bodyPr>
            <a:normAutofit lnSpcReduction="10000"/>
          </a:bodyPr>
          <a:lstStyle/>
          <a:p>
            <a:r>
              <a:rPr lang="en-US" sz="2000" dirty="0"/>
              <a:t>In the medical field the RP focuses on justification and optimization differently from other type of exposures, the medical exposure is not applying dose limits. </a:t>
            </a:r>
          </a:p>
          <a:p>
            <a:r>
              <a:rPr lang="en-US" sz="2000" dirty="0"/>
              <a:t>When decisions are taken on justifying a medical procedure, the optimization is requiring the greater specific attention. </a:t>
            </a:r>
          </a:p>
          <a:p>
            <a:r>
              <a:rPr lang="en-US" sz="2000" dirty="0"/>
              <a:t>Thus, we can say that stakeholder views and concerns have a highly meaningful role in the medical field. </a:t>
            </a:r>
            <a:endParaRPr lang="it-IT" sz="2000" dirty="0"/>
          </a:p>
        </p:txBody>
      </p:sp>
      <p:sp>
        <p:nvSpPr>
          <p:cNvPr id="4" name="Segnaposto contenuto 2">
            <a:extLst>
              <a:ext uri="{FF2B5EF4-FFF2-40B4-BE49-F238E27FC236}">
                <a16:creationId xmlns:a16="http://schemas.microsoft.com/office/drawing/2014/main" id="{10CC75C4-2AD4-49D5-92E8-AFC1D90E76DE}"/>
              </a:ext>
            </a:extLst>
          </p:cNvPr>
          <p:cNvSpPr txBox="1">
            <a:spLocks/>
          </p:cNvSpPr>
          <p:nvPr/>
        </p:nvSpPr>
        <p:spPr>
          <a:xfrm>
            <a:off x="1232334" y="3422780"/>
            <a:ext cx="7768597" cy="2847700"/>
          </a:xfrm>
          <a:prstGeom prst="rect">
            <a:avLst/>
          </a:prstGeom>
        </p:spPr>
        <p:txBody>
          <a:bodyPr vert="horz" lIns="91440" tIns="45720" rIns="91440" bIns="45720" rtlCol="0">
            <a:normAutofit fontScale="40000" lnSpcReduction="20000"/>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r>
              <a:rPr lang="en-GB" sz="5100" dirty="0">
                <a:solidFill>
                  <a:srgbClr val="4AA0B1"/>
                </a:solidFill>
              </a:rPr>
              <a:t> International prescriptions and recommendations</a:t>
            </a:r>
            <a:endParaRPr lang="it-IT" sz="5100" dirty="0">
              <a:solidFill>
                <a:srgbClr val="4AA0B1"/>
              </a:solidFill>
            </a:endParaRPr>
          </a:p>
          <a:p>
            <a:pPr fontAlgn="auto">
              <a:spcAft>
                <a:spcPts val="0"/>
              </a:spcAft>
            </a:pPr>
            <a:r>
              <a:rPr lang="de-DE" sz="4500" dirty="0"/>
              <a:t>ICRP </a:t>
            </a:r>
            <a:r>
              <a:rPr lang="de-DE" sz="4500" dirty="0" err="1"/>
              <a:t>Publication</a:t>
            </a:r>
            <a:r>
              <a:rPr lang="de-DE" sz="4500" dirty="0"/>
              <a:t> 103, 2007</a:t>
            </a:r>
            <a:endParaRPr lang="it-IT" sz="4500" dirty="0"/>
          </a:p>
          <a:p>
            <a:pPr fontAlgn="auto">
              <a:spcAft>
                <a:spcPts val="0"/>
              </a:spcAft>
            </a:pPr>
            <a:r>
              <a:rPr lang="de-DE" sz="4500" dirty="0"/>
              <a:t>ICRP </a:t>
            </a:r>
            <a:r>
              <a:rPr lang="de-DE" sz="4500" dirty="0" err="1"/>
              <a:t>Publication</a:t>
            </a:r>
            <a:r>
              <a:rPr lang="de-DE" sz="4500" dirty="0"/>
              <a:t> 105, 2006</a:t>
            </a:r>
            <a:endParaRPr lang="it-IT" sz="4500" dirty="0"/>
          </a:p>
          <a:p>
            <a:pPr fontAlgn="auto">
              <a:spcAft>
                <a:spcPts val="0"/>
              </a:spcAft>
            </a:pPr>
            <a:r>
              <a:rPr lang="de-DE" sz="4500" dirty="0"/>
              <a:t>ICRP </a:t>
            </a:r>
            <a:r>
              <a:rPr lang="de-DE" sz="4500" dirty="0" err="1"/>
              <a:t>Publication</a:t>
            </a:r>
            <a:r>
              <a:rPr lang="de-DE" sz="4500" dirty="0"/>
              <a:t> 129, 2015</a:t>
            </a:r>
            <a:endParaRPr lang="it-IT" sz="4500" dirty="0"/>
          </a:p>
          <a:p>
            <a:pPr fontAlgn="auto">
              <a:spcAft>
                <a:spcPts val="0"/>
              </a:spcAft>
            </a:pPr>
            <a:r>
              <a:rPr lang="de-DE" sz="4500" dirty="0"/>
              <a:t>Action plan </a:t>
            </a:r>
            <a:r>
              <a:rPr lang="de-DE" sz="4500" dirty="0" err="1"/>
              <a:t>of</a:t>
            </a:r>
            <a:r>
              <a:rPr lang="de-DE" sz="4500" dirty="0"/>
              <a:t> IAEA, in </a:t>
            </a:r>
            <a:r>
              <a:rPr lang="de-DE" sz="4500" dirty="0" err="1"/>
              <a:t>consultation</a:t>
            </a:r>
            <a:r>
              <a:rPr lang="de-DE" sz="4500" dirty="0"/>
              <a:t> </a:t>
            </a:r>
            <a:r>
              <a:rPr lang="de-DE" sz="4500" dirty="0" err="1"/>
              <a:t>with</a:t>
            </a:r>
            <a:r>
              <a:rPr lang="de-DE" sz="4500" dirty="0"/>
              <a:t> PAHO, WHO and UNSCEAR 2002</a:t>
            </a:r>
            <a:endParaRPr lang="it-IT" sz="4500" dirty="0"/>
          </a:p>
          <a:p>
            <a:pPr fontAlgn="auto">
              <a:spcAft>
                <a:spcPts val="0"/>
              </a:spcAft>
            </a:pPr>
            <a:r>
              <a:rPr lang="de-DE" sz="4500" dirty="0"/>
              <a:t>Bonn Call </a:t>
            </a:r>
            <a:r>
              <a:rPr lang="de-DE" sz="4500" dirty="0" err="1"/>
              <a:t>for</a:t>
            </a:r>
            <a:r>
              <a:rPr lang="de-DE" sz="4500" dirty="0"/>
              <a:t> Action, 2012</a:t>
            </a:r>
            <a:endParaRPr lang="it-IT" sz="4500" dirty="0"/>
          </a:p>
          <a:p>
            <a:pPr fontAlgn="auto">
              <a:spcAft>
                <a:spcPts val="0"/>
              </a:spcAft>
            </a:pPr>
            <a:r>
              <a:rPr lang="de-DE" sz="4500" dirty="0"/>
              <a:t>HERCA Report CT </a:t>
            </a:r>
            <a:r>
              <a:rPr lang="de-DE" sz="4500" dirty="0" err="1"/>
              <a:t>Manufacturers</a:t>
            </a:r>
            <a:r>
              <a:rPr lang="de-DE" sz="4500" dirty="0"/>
              <a:t> Stakeholder Involvement, </a:t>
            </a:r>
            <a:r>
              <a:rPr lang="de-DE" sz="4500" dirty="0" err="1"/>
              <a:t>from</a:t>
            </a:r>
            <a:r>
              <a:rPr lang="de-DE" sz="4500" dirty="0"/>
              <a:t> 2017 </a:t>
            </a:r>
            <a:endParaRPr lang="it-IT" sz="4500" dirty="0"/>
          </a:p>
          <a:p>
            <a:pPr fontAlgn="auto">
              <a:spcAft>
                <a:spcPts val="0"/>
              </a:spcAft>
            </a:pPr>
            <a:r>
              <a:rPr lang="de-DE" sz="4500" dirty="0"/>
              <a:t>Report </a:t>
            </a:r>
            <a:r>
              <a:rPr lang="de-DE" sz="4500" dirty="0" err="1"/>
              <a:t>of</a:t>
            </a:r>
            <a:r>
              <a:rPr lang="de-DE" sz="4500" dirty="0"/>
              <a:t> HERCA WG5 , Stakeholder Involvement in Medical Practices, 2008 </a:t>
            </a:r>
            <a:endParaRPr lang="it-IT" sz="4500" dirty="0"/>
          </a:p>
          <a:p>
            <a:pPr marL="0" indent="0" fontAlgn="auto">
              <a:spcAft>
                <a:spcPts val="0"/>
              </a:spcAft>
              <a:buFont typeface="Wingdings" panose="05000000000000000000" pitchFamily="2" charset="2"/>
              <a:buNone/>
            </a:pPr>
            <a:endParaRPr lang="it-IT" dirty="0"/>
          </a:p>
        </p:txBody>
      </p:sp>
      <p:cxnSp>
        <p:nvCxnSpPr>
          <p:cNvPr id="8" name="Connettore diritto 7">
            <a:extLst>
              <a:ext uri="{FF2B5EF4-FFF2-40B4-BE49-F238E27FC236}">
                <a16:creationId xmlns:a16="http://schemas.microsoft.com/office/drawing/2014/main" id="{9231668F-DF9B-41B9-9403-EA3571A74479}"/>
              </a:ext>
            </a:extLst>
          </p:cNvPr>
          <p:cNvCxnSpPr/>
          <p:nvPr/>
        </p:nvCxnSpPr>
        <p:spPr>
          <a:xfrm>
            <a:off x="0" y="6282921"/>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30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A4919824-BF7C-4EA8-9025-D9EDBEB24961}"/>
              </a:ext>
            </a:extLst>
          </p:cNvPr>
          <p:cNvSpPr/>
          <p:nvPr/>
        </p:nvSpPr>
        <p:spPr>
          <a:xfrm>
            <a:off x="0" y="1517780"/>
            <a:ext cx="9143999" cy="3483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957DE899-F95B-4439-9B88-44662A4659F0}"/>
              </a:ext>
            </a:extLst>
          </p:cNvPr>
          <p:cNvSpPr>
            <a:spLocks noGrp="1"/>
          </p:cNvSpPr>
          <p:nvPr>
            <p:ph idx="1"/>
          </p:nvPr>
        </p:nvSpPr>
        <p:spPr>
          <a:xfrm>
            <a:off x="12434" y="1486679"/>
            <a:ext cx="9012679" cy="5430416"/>
          </a:xfrm>
        </p:spPr>
        <p:txBody>
          <a:bodyPr>
            <a:noAutofit/>
          </a:bodyPr>
          <a:lstStyle/>
          <a:p>
            <a:pPr marL="0" indent="0">
              <a:buNone/>
            </a:pPr>
            <a:r>
              <a:rPr lang="de-DE" sz="1900" dirty="0"/>
              <a:t>  The </a:t>
            </a:r>
            <a:r>
              <a:rPr lang="de-DE" sz="1900" dirty="0" err="1">
                <a:solidFill>
                  <a:schemeClr val="accent5"/>
                </a:solidFill>
              </a:rPr>
              <a:t>right</a:t>
            </a:r>
            <a:r>
              <a:rPr lang="de-DE" sz="1900" dirty="0">
                <a:solidFill>
                  <a:schemeClr val="accent5"/>
                </a:solidFill>
              </a:rPr>
              <a:t> </a:t>
            </a:r>
            <a:r>
              <a:rPr lang="de-DE" sz="1900" dirty="0" err="1">
                <a:solidFill>
                  <a:schemeClr val="accent5"/>
                </a:solidFill>
              </a:rPr>
              <a:t>of</a:t>
            </a:r>
            <a:r>
              <a:rPr lang="de-DE" sz="1900" dirty="0">
                <a:solidFill>
                  <a:schemeClr val="accent5"/>
                </a:solidFill>
              </a:rPr>
              <a:t> </a:t>
            </a:r>
            <a:r>
              <a:rPr lang="de-DE" sz="1900" dirty="0" err="1">
                <a:solidFill>
                  <a:schemeClr val="accent5"/>
                </a:solidFill>
              </a:rPr>
              <a:t>patients</a:t>
            </a:r>
            <a:r>
              <a:rPr lang="de-DE" sz="1900" dirty="0">
                <a:solidFill>
                  <a:schemeClr val="accent5"/>
                </a:solidFill>
              </a:rPr>
              <a:t> </a:t>
            </a:r>
            <a:r>
              <a:rPr lang="de-DE" sz="1900" dirty="0" err="1"/>
              <a:t>to</a:t>
            </a:r>
            <a:r>
              <a:rPr lang="de-DE" sz="1900" dirty="0"/>
              <a:t> </a:t>
            </a:r>
            <a:r>
              <a:rPr lang="de-DE" sz="1900" dirty="0" err="1"/>
              <a:t>expect</a:t>
            </a:r>
            <a:r>
              <a:rPr lang="de-DE" sz="1900" dirty="0"/>
              <a:t> </a:t>
            </a:r>
            <a:r>
              <a:rPr lang="de-DE" sz="1900" dirty="0" err="1"/>
              <a:t>the</a:t>
            </a:r>
            <a:r>
              <a:rPr lang="de-DE" sz="1900" dirty="0"/>
              <a:t> </a:t>
            </a:r>
            <a:r>
              <a:rPr lang="de-DE" sz="1900" dirty="0" err="1"/>
              <a:t>radiation</a:t>
            </a:r>
            <a:r>
              <a:rPr lang="de-DE" sz="1900" dirty="0"/>
              <a:t> </a:t>
            </a:r>
            <a:r>
              <a:rPr lang="de-DE" sz="1900" dirty="0" err="1"/>
              <a:t>to</a:t>
            </a:r>
            <a:r>
              <a:rPr lang="de-DE" sz="1900" dirty="0"/>
              <a:t> </a:t>
            </a:r>
            <a:r>
              <a:rPr lang="de-DE" sz="1900" dirty="0" err="1"/>
              <a:t>be</a:t>
            </a:r>
            <a:r>
              <a:rPr lang="de-DE" sz="1900" dirty="0"/>
              <a:t> </a:t>
            </a:r>
            <a:r>
              <a:rPr lang="de-DE" sz="1900" dirty="0" err="1"/>
              <a:t>used</a:t>
            </a:r>
            <a:r>
              <a:rPr lang="de-DE" sz="1900" dirty="0"/>
              <a:t> in a </a:t>
            </a:r>
            <a:r>
              <a:rPr lang="de-DE" sz="1900" dirty="0" err="1">
                <a:solidFill>
                  <a:schemeClr val="accent5"/>
                </a:solidFill>
              </a:rPr>
              <a:t>safe</a:t>
            </a:r>
            <a:r>
              <a:rPr lang="de-DE" sz="1900" dirty="0">
                <a:solidFill>
                  <a:schemeClr val="accent5"/>
                </a:solidFill>
              </a:rPr>
              <a:t> and </a:t>
            </a:r>
            <a:r>
              <a:rPr lang="de-DE" sz="1900" dirty="0" err="1">
                <a:solidFill>
                  <a:schemeClr val="accent5"/>
                </a:solidFill>
              </a:rPr>
              <a:t>effective</a:t>
            </a:r>
            <a:r>
              <a:rPr lang="de-DE" sz="1900" dirty="0">
                <a:solidFill>
                  <a:schemeClr val="accent5"/>
                </a:solidFill>
              </a:rPr>
              <a:t> </a:t>
            </a:r>
            <a:r>
              <a:rPr lang="de-DE" sz="1900" dirty="0" err="1">
                <a:solidFill>
                  <a:schemeClr val="accent5"/>
                </a:solidFill>
              </a:rPr>
              <a:t>modality</a:t>
            </a:r>
            <a:r>
              <a:rPr lang="de-DE" sz="1900" dirty="0">
                <a:solidFill>
                  <a:schemeClr val="accent5"/>
                </a:solidFill>
              </a:rPr>
              <a:t>:</a:t>
            </a:r>
            <a:endParaRPr lang="it-IT" sz="1900" dirty="0">
              <a:solidFill>
                <a:schemeClr val="accent5"/>
              </a:solidFill>
            </a:endParaRPr>
          </a:p>
          <a:p>
            <a:pPr lvl="0"/>
            <a:r>
              <a:rPr lang="de-DE" sz="1900" u="sng" dirty="0">
                <a:solidFill>
                  <a:srgbClr val="4AA0B1"/>
                </a:solidFill>
              </a:rPr>
              <a:t>Responsibility </a:t>
            </a:r>
            <a:r>
              <a:rPr lang="de-DE" sz="1900" u="sng" dirty="0" err="1">
                <a:solidFill>
                  <a:srgbClr val="4AA0B1"/>
                </a:solidFill>
              </a:rPr>
              <a:t>for</a:t>
            </a:r>
            <a:r>
              <a:rPr lang="de-DE" sz="1900" u="sng" dirty="0">
                <a:solidFill>
                  <a:srgbClr val="4AA0B1"/>
                </a:solidFill>
              </a:rPr>
              <a:t> </a:t>
            </a:r>
            <a:r>
              <a:rPr lang="de-DE" sz="1900" u="sng" dirty="0" err="1">
                <a:solidFill>
                  <a:srgbClr val="4AA0B1"/>
                </a:solidFill>
              </a:rPr>
              <a:t>the</a:t>
            </a:r>
            <a:r>
              <a:rPr lang="de-DE" sz="1900" u="sng" dirty="0">
                <a:solidFill>
                  <a:srgbClr val="4AA0B1"/>
                </a:solidFill>
              </a:rPr>
              <a:t> </a:t>
            </a:r>
            <a:r>
              <a:rPr lang="de-DE" sz="1900" u="sng" dirty="0" err="1">
                <a:solidFill>
                  <a:srgbClr val="4AA0B1"/>
                </a:solidFill>
              </a:rPr>
              <a:t>medical</a:t>
            </a:r>
            <a:r>
              <a:rPr lang="de-DE" sz="1900" u="sng" dirty="0">
                <a:solidFill>
                  <a:srgbClr val="4AA0B1"/>
                </a:solidFill>
              </a:rPr>
              <a:t> </a:t>
            </a:r>
            <a:r>
              <a:rPr lang="de-DE" sz="1900" u="sng" dirty="0" err="1">
                <a:solidFill>
                  <a:srgbClr val="4AA0B1"/>
                </a:solidFill>
              </a:rPr>
              <a:t>exposure</a:t>
            </a:r>
            <a:r>
              <a:rPr lang="de-DE" sz="1900" u="sng" dirty="0">
                <a:solidFill>
                  <a:srgbClr val="4AA0B1"/>
                </a:solidFill>
              </a:rPr>
              <a:t> </a:t>
            </a:r>
            <a:r>
              <a:rPr lang="de-DE" sz="1900" dirty="0" err="1"/>
              <a:t>of</a:t>
            </a:r>
            <a:r>
              <a:rPr lang="de-DE" sz="1900" dirty="0"/>
              <a:t> </a:t>
            </a:r>
            <a:r>
              <a:rPr lang="de-DE" sz="1900" dirty="0" err="1"/>
              <a:t>patients</a:t>
            </a:r>
            <a:r>
              <a:rPr lang="de-DE" sz="1900" dirty="0"/>
              <a:t> lies </a:t>
            </a:r>
            <a:r>
              <a:rPr lang="de-DE" sz="1900" dirty="0" err="1"/>
              <a:t>with</a:t>
            </a:r>
            <a:r>
              <a:rPr lang="de-DE" sz="1900" dirty="0"/>
              <a:t> </a:t>
            </a:r>
            <a:r>
              <a:rPr lang="de-DE" sz="1900" dirty="0" err="1"/>
              <a:t>the</a:t>
            </a:r>
            <a:r>
              <a:rPr lang="de-DE" sz="1900" dirty="0"/>
              <a:t> </a:t>
            </a:r>
            <a:r>
              <a:rPr lang="de-DE" sz="1900" dirty="0" err="1"/>
              <a:t>physician</a:t>
            </a:r>
            <a:r>
              <a:rPr lang="de-DE" sz="1900" dirty="0"/>
              <a:t>, but </a:t>
            </a:r>
            <a:r>
              <a:rPr lang="de-DE" sz="1900" dirty="0" err="1"/>
              <a:t>the</a:t>
            </a:r>
            <a:r>
              <a:rPr lang="de-DE" sz="1900" dirty="0"/>
              <a:t> </a:t>
            </a:r>
            <a:r>
              <a:rPr lang="de-DE" sz="1900" u="sng" dirty="0" err="1">
                <a:solidFill>
                  <a:srgbClr val="4AA0B1"/>
                </a:solidFill>
              </a:rPr>
              <a:t>decision-making</a:t>
            </a:r>
            <a:r>
              <a:rPr lang="de-DE" sz="1900" u="sng" dirty="0">
                <a:solidFill>
                  <a:srgbClr val="4AA0B1"/>
                </a:solidFill>
              </a:rPr>
              <a:t> </a:t>
            </a:r>
            <a:r>
              <a:rPr lang="de-DE" sz="1900" u="sng" dirty="0" err="1">
                <a:solidFill>
                  <a:srgbClr val="4AA0B1"/>
                </a:solidFill>
              </a:rPr>
              <a:t>process</a:t>
            </a:r>
            <a:r>
              <a:rPr lang="de-DE" sz="1900" u="sng" dirty="0">
                <a:solidFill>
                  <a:srgbClr val="4AA0B1"/>
                </a:solidFill>
              </a:rPr>
              <a:t> </a:t>
            </a:r>
            <a:r>
              <a:rPr lang="de-DE" sz="1900" u="sng" dirty="0" err="1">
                <a:solidFill>
                  <a:srgbClr val="4AA0B1"/>
                </a:solidFill>
              </a:rPr>
              <a:t>may</a:t>
            </a:r>
            <a:r>
              <a:rPr lang="de-DE" sz="1900" u="sng" dirty="0">
                <a:solidFill>
                  <a:srgbClr val="4AA0B1"/>
                </a:solidFill>
              </a:rPr>
              <a:t> </a:t>
            </a:r>
            <a:r>
              <a:rPr lang="de-DE" sz="1900" u="sng" dirty="0" err="1">
                <a:solidFill>
                  <a:srgbClr val="4AA0B1"/>
                </a:solidFill>
              </a:rPr>
              <a:t>often</a:t>
            </a:r>
            <a:r>
              <a:rPr lang="de-DE" sz="1900" u="sng" dirty="0">
                <a:solidFill>
                  <a:srgbClr val="4AA0B1"/>
                </a:solidFill>
              </a:rPr>
              <a:t> </a:t>
            </a:r>
            <a:r>
              <a:rPr lang="de-DE" sz="1900" u="sng" dirty="0" err="1">
                <a:solidFill>
                  <a:srgbClr val="4AA0B1"/>
                </a:solidFill>
              </a:rPr>
              <a:t>include</a:t>
            </a:r>
            <a:r>
              <a:rPr lang="de-DE" sz="1900" u="sng" dirty="0">
                <a:solidFill>
                  <a:srgbClr val="4AA0B1"/>
                </a:solidFill>
              </a:rPr>
              <a:t> </a:t>
            </a:r>
            <a:r>
              <a:rPr lang="de-DE" sz="1900" u="sng" dirty="0" err="1">
                <a:solidFill>
                  <a:srgbClr val="4AA0B1"/>
                </a:solidFill>
              </a:rPr>
              <a:t>the</a:t>
            </a:r>
            <a:r>
              <a:rPr lang="de-DE" sz="1900" u="sng" dirty="0">
                <a:solidFill>
                  <a:srgbClr val="4AA0B1"/>
                </a:solidFill>
              </a:rPr>
              <a:t> </a:t>
            </a:r>
            <a:r>
              <a:rPr lang="de-DE" sz="1900" u="sng" dirty="0" err="1">
                <a:solidFill>
                  <a:srgbClr val="4AA0B1"/>
                </a:solidFill>
              </a:rPr>
              <a:t>participation</a:t>
            </a:r>
            <a:r>
              <a:rPr lang="de-DE" sz="1900" u="sng" dirty="0">
                <a:solidFill>
                  <a:srgbClr val="4AA0B1"/>
                </a:solidFill>
              </a:rPr>
              <a:t> </a:t>
            </a:r>
            <a:r>
              <a:rPr lang="de-DE" sz="1900" u="sng" dirty="0" err="1">
                <a:solidFill>
                  <a:srgbClr val="4AA0B1"/>
                </a:solidFill>
              </a:rPr>
              <a:t>of</a:t>
            </a:r>
            <a:r>
              <a:rPr lang="de-DE" sz="1900" u="sng" dirty="0">
                <a:solidFill>
                  <a:srgbClr val="4AA0B1"/>
                </a:solidFill>
              </a:rPr>
              <a:t> relevant </a:t>
            </a:r>
            <a:r>
              <a:rPr lang="de-DE" sz="1900" u="sng" dirty="0" err="1">
                <a:solidFill>
                  <a:srgbClr val="4AA0B1"/>
                </a:solidFill>
              </a:rPr>
              <a:t>stakeholders</a:t>
            </a:r>
            <a:r>
              <a:rPr lang="de-DE" sz="1900" u="sng" dirty="0">
                <a:solidFill>
                  <a:srgbClr val="4AA0B1"/>
                </a:solidFill>
              </a:rPr>
              <a:t>, </a:t>
            </a:r>
            <a:r>
              <a:rPr lang="de-DE" sz="1900" dirty="0" err="1"/>
              <a:t>rather</a:t>
            </a:r>
            <a:r>
              <a:rPr lang="de-DE" sz="1900" dirty="0"/>
              <a:t> </a:t>
            </a:r>
            <a:r>
              <a:rPr lang="de-DE" sz="1900" dirty="0" err="1"/>
              <a:t>than</a:t>
            </a:r>
            <a:r>
              <a:rPr lang="de-DE" sz="1900" dirty="0"/>
              <a:t> </a:t>
            </a:r>
            <a:r>
              <a:rPr lang="de-DE" sz="1900" dirty="0" err="1"/>
              <a:t>radiological</a:t>
            </a:r>
            <a:r>
              <a:rPr lang="de-DE" sz="1900" dirty="0"/>
              <a:t> </a:t>
            </a:r>
            <a:r>
              <a:rPr lang="de-DE" sz="1900" dirty="0" err="1"/>
              <a:t>protection</a:t>
            </a:r>
            <a:r>
              <a:rPr lang="de-DE" sz="1900" dirty="0"/>
              <a:t> </a:t>
            </a:r>
            <a:r>
              <a:rPr lang="de-DE" sz="1900" dirty="0" err="1"/>
              <a:t>specialists</a:t>
            </a:r>
            <a:r>
              <a:rPr lang="de-DE" sz="1900" dirty="0"/>
              <a:t> </a:t>
            </a:r>
            <a:r>
              <a:rPr lang="de-DE" sz="1900" dirty="0" err="1"/>
              <a:t>alone</a:t>
            </a:r>
            <a:r>
              <a:rPr lang="de-DE" sz="1900" dirty="0"/>
              <a:t> </a:t>
            </a:r>
            <a:r>
              <a:rPr lang="de-DE" sz="1600" dirty="0">
                <a:solidFill>
                  <a:srgbClr val="C00000"/>
                </a:solidFill>
              </a:rPr>
              <a:t>(ICRP 103, ICRP129, Action plan IAEA, Bonn Call </a:t>
            </a:r>
            <a:r>
              <a:rPr lang="de-DE" sz="1600" dirty="0" err="1">
                <a:solidFill>
                  <a:srgbClr val="C00000"/>
                </a:solidFill>
              </a:rPr>
              <a:t>for</a:t>
            </a:r>
            <a:r>
              <a:rPr lang="de-DE" sz="1600" dirty="0">
                <a:solidFill>
                  <a:srgbClr val="C00000"/>
                </a:solidFill>
              </a:rPr>
              <a:t> Action, HERCA)</a:t>
            </a:r>
            <a:endParaRPr lang="it-IT" sz="1600" dirty="0">
              <a:solidFill>
                <a:srgbClr val="C00000"/>
              </a:solidFill>
            </a:endParaRPr>
          </a:p>
          <a:p>
            <a:pPr lvl="0"/>
            <a:r>
              <a:rPr lang="de-DE" sz="1900" u="sng" dirty="0">
                <a:solidFill>
                  <a:srgbClr val="4AA0B1"/>
                </a:solidFill>
              </a:rPr>
              <a:t>The </a:t>
            </a:r>
            <a:r>
              <a:rPr lang="de-DE" sz="1900" u="sng" dirty="0" err="1">
                <a:solidFill>
                  <a:srgbClr val="4AA0B1"/>
                </a:solidFill>
              </a:rPr>
              <a:t>significance</a:t>
            </a:r>
            <a:r>
              <a:rPr lang="de-DE" sz="1900" u="sng" dirty="0">
                <a:solidFill>
                  <a:srgbClr val="4AA0B1"/>
                </a:solidFill>
              </a:rPr>
              <a:t> </a:t>
            </a:r>
            <a:r>
              <a:rPr lang="de-DE" sz="1900" u="sng" dirty="0" err="1">
                <a:solidFill>
                  <a:srgbClr val="4AA0B1"/>
                </a:solidFill>
              </a:rPr>
              <a:t>of</a:t>
            </a:r>
            <a:r>
              <a:rPr lang="de-DE" sz="1900" u="sng" dirty="0">
                <a:solidFill>
                  <a:srgbClr val="4AA0B1"/>
                </a:solidFill>
              </a:rPr>
              <a:t> </a:t>
            </a:r>
            <a:r>
              <a:rPr lang="de-DE" sz="1900" u="sng" dirty="0" err="1">
                <a:solidFill>
                  <a:srgbClr val="4AA0B1"/>
                </a:solidFill>
              </a:rPr>
              <a:t>involvement</a:t>
            </a:r>
            <a:r>
              <a:rPr lang="de-DE" sz="1900" u="sng" dirty="0">
                <a:solidFill>
                  <a:srgbClr val="4AA0B1"/>
                </a:solidFill>
              </a:rPr>
              <a:t> </a:t>
            </a:r>
            <a:r>
              <a:rPr lang="de-DE" sz="1900" u="sng" dirty="0" err="1">
                <a:solidFill>
                  <a:srgbClr val="4AA0B1"/>
                </a:solidFill>
              </a:rPr>
              <a:t>of</a:t>
            </a:r>
            <a:r>
              <a:rPr lang="de-DE" sz="1900" u="sng" dirty="0">
                <a:solidFill>
                  <a:srgbClr val="4AA0B1"/>
                </a:solidFill>
              </a:rPr>
              <a:t> </a:t>
            </a:r>
            <a:r>
              <a:rPr lang="de-DE" sz="1900" u="sng" dirty="0" err="1">
                <a:solidFill>
                  <a:srgbClr val="4AA0B1"/>
                </a:solidFill>
              </a:rPr>
              <a:t>stakeholders</a:t>
            </a:r>
            <a:r>
              <a:rPr lang="de-DE" sz="1900" u="sng" dirty="0">
                <a:solidFill>
                  <a:srgbClr val="4AA0B1"/>
                </a:solidFill>
              </a:rPr>
              <a:t> </a:t>
            </a:r>
            <a:r>
              <a:rPr lang="de-DE" sz="1900" dirty="0" err="1"/>
              <a:t>is</a:t>
            </a:r>
            <a:r>
              <a:rPr lang="de-DE" sz="1900" dirty="0"/>
              <a:t> </a:t>
            </a:r>
            <a:r>
              <a:rPr lang="de-DE" sz="1900" dirty="0" err="1"/>
              <a:t>recognized</a:t>
            </a:r>
            <a:r>
              <a:rPr lang="de-DE" sz="1900" dirty="0"/>
              <a:t>, </a:t>
            </a:r>
            <a:r>
              <a:rPr lang="de-DE" sz="1900" dirty="0" err="1"/>
              <a:t>having</a:t>
            </a:r>
            <a:r>
              <a:rPr lang="de-DE" sz="1900" dirty="0"/>
              <a:t> in</a:t>
            </a:r>
            <a:r>
              <a:rPr lang="de-DE" sz="1600" dirty="0"/>
              <a:t> </a:t>
            </a:r>
            <a:r>
              <a:rPr lang="de-DE" sz="1900" dirty="0" err="1"/>
              <a:t>mind</a:t>
            </a:r>
            <a:r>
              <a:rPr lang="de-DE" sz="1900" dirty="0"/>
              <a:t> </a:t>
            </a:r>
            <a:r>
              <a:rPr lang="de-DE" sz="1900" dirty="0" err="1"/>
              <a:t>that</a:t>
            </a:r>
            <a:r>
              <a:rPr lang="de-DE" sz="1600" dirty="0"/>
              <a:t> </a:t>
            </a:r>
            <a:r>
              <a:rPr lang="de-DE" sz="1900" dirty="0"/>
              <a:t>in </a:t>
            </a:r>
            <a:r>
              <a:rPr lang="de-DE" sz="1900" dirty="0" err="1"/>
              <a:t>the</a:t>
            </a:r>
            <a:r>
              <a:rPr lang="de-DE" sz="1900" dirty="0"/>
              <a:t> </a:t>
            </a:r>
            <a:r>
              <a:rPr lang="de-DE" sz="1900" dirty="0" err="1"/>
              <a:t>management</a:t>
            </a:r>
            <a:r>
              <a:rPr lang="de-DE" sz="1600" dirty="0"/>
              <a:t> </a:t>
            </a:r>
            <a:r>
              <a:rPr lang="de-DE" sz="1900" dirty="0" err="1"/>
              <a:t>of</a:t>
            </a:r>
            <a:r>
              <a:rPr lang="de-DE" sz="1600" dirty="0"/>
              <a:t> </a:t>
            </a:r>
            <a:r>
              <a:rPr lang="de-DE" sz="1900" dirty="0" err="1"/>
              <a:t>patient</a:t>
            </a:r>
            <a:r>
              <a:rPr lang="de-DE" sz="1900" dirty="0"/>
              <a:t> dose </a:t>
            </a:r>
            <a:r>
              <a:rPr lang="de-DE" sz="1900" dirty="0" err="1"/>
              <a:t>the</a:t>
            </a:r>
            <a:r>
              <a:rPr lang="de-DE" sz="1900" dirty="0"/>
              <a:t> </a:t>
            </a:r>
            <a:r>
              <a:rPr lang="de-DE" sz="1900" dirty="0" err="1"/>
              <a:t>medical</a:t>
            </a:r>
            <a:r>
              <a:rPr lang="de-DE" sz="1900" dirty="0"/>
              <a:t> </a:t>
            </a:r>
            <a:r>
              <a:rPr lang="de-DE" sz="1900" dirty="0" err="1"/>
              <a:t>task</a:t>
            </a:r>
            <a:r>
              <a:rPr lang="de-DE" sz="1900" dirty="0"/>
              <a:t> </a:t>
            </a:r>
            <a:r>
              <a:rPr lang="de-DE" sz="1900" dirty="0" err="1"/>
              <a:t>is</a:t>
            </a:r>
            <a:r>
              <a:rPr lang="de-DE" sz="1600" dirty="0"/>
              <a:t> </a:t>
            </a:r>
            <a:r>
              <a:rPr lang="de-DE" sz="1900" u="sng" dirty="0">
                <a:solidFill>
                  <a:srgbClr val="4AA0B1"/>
                </a:solidFill>
              </a:rPr>
              <a:t>not limited </a:t>
            </a:r>
            <a:r>
              <a:rPr lang="de-DE" sz="1900" u="sng" dirty="0" err="1">
                <a:solidFill>
                  <a:srgbClr val="4AA0B1"/>
                </a:solidFill>
              </a:rPr>
              <a:t>to</a:t>
            </a:r>
            <a:r>
              <a:rPr lang="de-DE" sz="1900" u="sng" dirty="0">
                <a:solidFill>
                  <a:srgbClr val="4AA0B1"/>
                </a:solidFill>
              </a:rPr>
              <a:t> </a:t>
            </a:r>
            <a:r>
              <a:rPr lang="de-DE" sz="1900" u="sng" dirty="0" err="1">
                <a:solidFill>
                  <a:srgbClr val="4AA0B1"/>
                </a:solidFill>
              </a:rPr>
              <a:t>the</a:t>
            </a:r>
            <a:r>
              <a:rPr lang="de-DE" sz="1900" u="sng" dirty="0">
                <a:solidFill>
                  <a:srgbClr val="4AA0B1"/>
                </a:solidFill>
              </a:rPr>
              <a:t> </a:t>
            </a:r>
            <a:r>
              <a:rPr lang="de-DE" sz="1900" u="sng" dirty="0" err="1">
                <a:solidFill>
                  <a:srgbClr val="4AA0B1"/>
                </a:solidFill>
              </a:rPr>
              <a:t>reduction</a:t>
            </a:r>
            <a:r>
              <a:rPr lang="de-DE" sz="1900" u="sng" dirty="0">
                <a:solidFill>
                  <a:srgbClr val="4AA0B1"/>
                </a:solidFill>
              </a:rPr>
              <a:t> </a:t>
            </a:r>
            <a:r>
              <a:rPr lang="de-DE" sz="1900" u="sng" dirty="0" err="1">
                <a:solidFill>
                  <a:srgbClr val="4AA0B1"/>
                </a:solidFill>
              </a:rPr>
              <a:t>of</a:t>
            </a:r>
            <a:r>
              <a:rPr lang="de-DE" sz="1900" u="sng" dirty="0">
                <a:solidFill>
                  <a:srgbClr val="4AA0B1"/>
                </a:solidFill>
              </a:rPr>
              <a:t> dose.</a:t>
            </a:r>
            <a:r>
              <a:rPr lang="de-DE" sz="1400" dirty="0">
                <a:solidFill>
                  <a:srgbClr val="4AA0B1"/>
                </a:solidFill>
              </a:rPr>
              <a:t>  </a:t>
            </a:r>
            <a:r>
              <a:rPr lang="de-DE" sz="1600" dirty="0">
                <a:solidFill>
                  <a:srgbClr val="C00000"/>
                </a:solidFill>
              </a:rPr>
              <a:t>(ICRP 105, ICRP 129, Bonn Call </a:t>
            </a:r>
            <a:r>
              <a:rPr lang="de-DE" sz="1600" dirty="0" err="1">
                <a:solidFill>
                  <a:srgbClr val="C00000"/>
                </a:solidFill>
              </a:rPr>
              <a:t>for</a:t>
            </a:r>
            <a:r>
              <a:rPr lang="de-DE" sz="1600" dirty="0">
                <a:solidFill>
                  <a:srgbClr val="C00000"/>
                </a:solidFill>
              </a:rPr>
              <a:t> Action, HERCA)</a:t>
            </a:r>
            <a:endParaRPr lang="it-IT" sz="1600" dirty="0">
              <a:solidFill>
                <a:srgbClr val="C00000"/>
              </a:solidFill>
            </a:endParaRPr>
          </a:p>
          <a:p>
            <a:pPr lvl="0"/>
            <a:r>
              <a:rPr lang="de-DE" sz="1900" u="sng" dirty="0" err="1">
                <a:solidFill>
                  <a:srgbClr val="4AA0B1"/>
                </a:solidFill>
              </a:rPr>
              <a:t>Direct</a:t>
            </a:r>
            <a:r>
              <a:rPr lang="de-DE" sz="1900" u="sng" dirty="0">
                <a:solidFill>
                  <a:srgbClr val="4AA0B1"/>
                </a:solidFill>
              </a:rPr>
              <a:t> </a:t>
            </a:r>
            <a:r>
              <a:rPr lang="de-DE" sz="1900" u="sng" dirty="0" err="1">
                <a:solidFill>
                  <a:srgbClr val="4AA0B1"/>
                </a:solidFill>
              </a:rPr>
              <a:t>benefits</a:t>
            </a:r>
            <a:r>
              <a:rPr lang="de-DE" sz="1900" u="sng" dirty="0">
                <a:solidFill>
                  <a:srgbClr val="4AA0B1"/>
                </a:solidFill>
              </a:rPr>
              <a:t> and </a:t>
            </a:r>
            <a:r>
              <a:rPr lang="de-DE" sz="1900" u="sng" dirty="0" err="1">
                <a:solidFill>
                  <a:srgbClr val="4AA0B1"/>
                </a:solidFill>
              </a:rPr>
              <a:t>risks</a:t>
            </a:r>
            <a:r>
              <a:rPr lang="de-DE" sz="1900" u="sng" dirty="0">
                <a:solidFill>
                  <a:srgbClr val="4AA0B1"/>
                </a:solidFill>
              </a:rPr>
              <a:t> </a:t>
            </a:r>
            <a:r>
              <a:rPr lang="de-DE" sz="1900" dirty="0" err="1"/>
              <a:t>are</a:t>
            </a:r>
            <a:r>
              <a:rPr lang="de-DE" sz="1900" dirty="0"/>
              <a:t> </a:t>
            </a:r>
            <a:r>
              <a:rPr lang="de-DE" sz="1900" dirty="0" err="1"/>
              <a:t>expected</a:t>
            </a:r>
            <a:r>
              <a:rPr lang="de-DE" sz="1900" dirty="0"/>
              <a:t> </a:t>
            </a:r>
            <a:r>
              <a:rPr lang="de-DE" sz="1900" dirty="0" err="1"/>
              <a:t>for</a:t>
            </a:r>
            <a:r>
              <a:rPr lang="de-DE" sz="1900" dirty="0"/>
              <a:t> </a:t>
            </a:r>
            <a:r>
              <a:rPr lang="de-DE" sz="1900" dirty="0" err="1"/>
              <a:t>the</a:t>
            </a:r>
            <a:r>
              <a:rPr lang="de-DE" sz="1900" dirty="0"/>
              <a:t> </a:t>
            </a:r>
            <a:r>
              <a:rPr lang="de-DE" sz="1900" dirty="0" err="1"/>
              <a:t>exposed</a:t>
            </a:r>
            <a:r>
              <a:rPr lang="de-DE" sz="1900" dirty="0"/>
              <a:t> </a:t>
            </a:r>
            <a:r>
              <a:rPr lang="de-DE" sz="1900" dirty="0" err="1"/>
              <a:t>patient</a:t>
            </a:r>
            <a:r>
              <a:rPr lang="de-DE" sz="1900" dirty="0"/>
              <a:t>; </a:t>
            </a:r>
            <a:r>
              <a:rPr lang="de-DE" sz="1900" dirty="0" err="1"/>
              <a:t>however</a:t>
            </a:r>
            <a:r>
              <a:rPr lang="de-DE" sz="1900" dirty="0"/>
              <a:t>, </a:t>
            </a:r>
            <a:r>
              <a:rPr lang="de-DE" sz="1900" u="sng" dirty="0" err="1">
                <a:solidFill>
                  <a:srgbClr val="4AA0B1"/>
                </a:solidFill>
              </a:rPr>
              <a:t>other</a:t>
            </a:r>
            <a:r>
              <a:rPr lang="de-DE" sz="1900" u="sng" dirty="0">
                <a:solidFill>
                  <a:srgbClr val="4AA0B1"/>
                </a:solidFill>
              </a:rPr>
              <a:t> </a:t>
            </a:r>
            <a:r>
              <a:rPr lang="de-DE" sz="1900" u="sng" dirty="0" err="1">
                <a:solidFill>
                  <a:srgbClr val="4AA0B1"/>
                </a:solidFill>
              </a:rPr>
              <a:t>parties</a:t>
            </a:r>
            <a:r>
              <a:rPr lang="de-DE" sz="1900" u="sng" dirty="0">
                <a:solidFill>
                  <a:srgbClr val="4AA0B1"/>
                </a:solidFill>
              </a:rPr>
              <a:t> </a:t>
            </a:r>
            <a:r>
              <a:rPr lang="de-DE" sz="1900" u="sng" dirty="0" err="1">
                <a:solidFill>
                  <a:srgbClr val="4AA0B1"/>
                </a:solidFill>
              </a:rPr>
              <a:t>may</a:t>
            </a:r>
            <a:r>
              <a:rPr lang="de-DE" sz="1900" u="sng" dirty="0">
                <a:solidFill>
                  <a:srgbClr val="4AA0B1"/>
                </a:solidFill>
              </a:rPr>
              <a:t> </a:t>
            </a:r>
            <a:r>
              <a:rPr lang="de-DE" sz="1900" u="sng" dirty="0" err="1">
                <a:solidFill>
                  <a:srgbClr val="4AA0B1"/>
                </a:solidFill>
              </a:rPr>
              <a:t>be</a:t>
            </a:r>
            <a:r>
              <a:rPr lang="de-DE" sz="1900" u="sng" dirty="0">
                <a:solidFill>
                  <a:srgbClr val="4AA0B1"/>
                </a:solidFill>
              </a:rPr>
              <a:t> </a:t>
            </a:r>
            <a:r>
              <a:rPr lang="de-DE" sz="1900" u="sng" dirty="0" err="1">
                <a:solidFill>
                  <a:srgbClr val="4AA0B1"/>
                </a:solidFill>
              </a:rPr>
              <a:t>involved</a:t>
            </a:r>
            <a:r>
              <a:rPr lang="de-DE" sz="1900" u="sng" dirty="0">
                <a:solidFill>
                  <a:srgbClr val="4AA0B1"/>
                </a:solidFill>
              </a:rPr>
              <a:t> in </a:t>
            </a:r>
            <a:r>
              <a:rPr lang="de-DE" sz="1900" u="sng" dirty="0" err="1">
                <a:solidFill>
                  <a:srgbClr val="4AA0B1"/>
                </a:solidFill>
              </a:rPr>
              <a:t>relation</a:t>
            </a:r>
            <a:r>
              <a:rPr lang="de-DE" sz="1900" u="sng" dirty="0">
                <a:solidFill>
                  <a:srgbClr val="4AA0B1"/>
                </a:solidFill>
              </a:rPr>
              <a:t> </a:t>
            </a:r>
            <a:r>
              <a:rPr lang="de-DE" sz="1900" u="sng" dirty="0" err="1">
                <a:solidFill>
                  <a:srgbClr val="4AA0B1"/>
                </a:solidFill>
              </a:rPr>
              <a:t>to</a:t>
            </a:r>
            <a:r>
              <a:rPr lang="de-DE" sz="1900" u="sng" dirty="0">
                <a:solidFill>
                  <a:srgbClr val="4AA0B1"/>
                </a:solidFill>
              </a:rPr>
              <a:t> </a:t>
            </a:r>
            <a:r>
              <a:rPr lang="de-DE" sz="1900" u="sng" dirty="0" err="1">
                <a:solidFill>
                  <a:srgbClr val="4AA0B1"/>
                </a:solidFill>
              </a:rPr>
              <a:t>this</a:t>
            </a:r>
            <a:r>
              <a:rPr lang="de-DE" sz="1900" u="sng" dirty="0">
                <a:solidFill>
                  <a:srgbClr val="4AA0B1"/>
                </a:solidFill>
              </a:rPr>
              <a:t> </a:t>
            </a:r>
            <a:r>
              <a:rPr lang="de-DE" sz="1900" u="sng" dirty="0" err="1">
                <a:solidFill>
                  <a:srgbClr val="4AA0B1"/>
                </a:solidFill>
              </a:rPr>
              <a:t>exposure</a:t>
            </a:r>
            <a:r>
              <a:rPr lang="de-DE" sz="1900" dirty="0"/>
              <a:t>. </a:t>
            </a:r>
            <a:r>
              <a:rPr lang="de-DE" sz="1900" dirty="0" err="1"/>
              <a:t>For</a:t>
            </a:r>
            <a:r>
              <a:rPr lang="de-DE" sz="1900" dirty="0"/>
              <a:t> </a:t>
            </a:r>
            <a:r>
              <a:rPr lang="de-DE" sz="1900" dirty="0" err="1"/>
              <a:t>instance</a:t>
            </a:r>
            <a:r>
              <a:rPr lang="de-DE" sz="1900" dirty="0"/>
              <a:t>, in </a:t>
            </a:r>
            <a:r>
              <a:rPr lang="de-DE" sz="1900" dirty="0" err="1"/>
              <a:t>some</a:t>
            </a:r>
            <a:r>
              <a:rPr lang="de-DE" sz="1900" dirty="0"/>
              <a:t> </a:t>
            </a:r>
            <a:r>
              <a:rPr lang="de-DE" sz="1900" dirty="0" err="1"/>
              <a:t>procedures</a:t>
            </a:r>
            <a:r>
              <a:rPr lang="de-DE" sz="1900" dirty="0"/>
              <a:t>, </a:t>
            </a:r>
            <a:r>
              <a:rPr lang="de-DE" sz="1900" dirty="0" err="1"/>
              <a:t>occupa-tional</a:t>
            </a:r>
            <a:r>
              <a:rPr lang="de-DE" sz="1900" dirty="0"/>
              <a:t> </a:t>
            </a:r>
            <a:r>
              <a:rPr lang="de-DE" sz="1900" dirty="0" err="1"/>
              <a:t>exposure</a:t>
            </a:r>
            <a:r>
              <a:rPr lang="de-DE" sz="1900" dirty="0"/>
              <a:t> </a:t>
            </a:r>
            <a:r>
              <a:rPr lang="de-DE" sz="1900" dirty="0" err="1"/>
              <a:t>is</a:t>
            </a:r>
            <a:r>
              <a:rPr lang="de-DE" sz="1900" dirty="0"/>
              <a:t> </a:t>
            </a:r>
            <a:r>
              <a:rPr lang="de-DE" sz="1900" dirty="0" err="1"/>
              <a:t>related</a:t>
            </a:r>
            <a:r>
              <a:rPr lang="de-DE" sz="1900" dirty="0"/>
              <a:t> </a:t>
            </a:r>
            <a:r>
              <a:rPr lang="de-DE" sz="1900" dirty="0" err="1"/>
              <a:t>to</a:t>
            </a:r>
            <a:r>
              <a:rPr lang="de-DE" sz="1900" dirty="0"/>
              <a:t> </a:t>
            </a:r>
            <a:r>
              <a:rPr lang="de-DE" sz="1900" dirty="0" err="1"/>
              <a:t>patient</a:t>
            </a:r>
            <a:r>
              <a:rPr lang="de-DE" sz="1900" dirty="0"/>
              <a:t> </a:t>
            </a:r>
            <a:r>
              <a:rPr lang="de-DE" sz="1900" dirty="0" err="1"/>
              <a:t>exposure</a:t>
            </a:r>
            <a:r>
              <a:rPr lang="de-DE" sz="1900" dirty="0"/>
              <a:t>; and - in different form- also </a:t>
            </a:r>
            <a:r>
              <a:rPr lang="de-DE" sz="1900" dirty="0" err="1"/>
              <a:t>members</a:t>
            </a:r>
            <a:r>
              <a:rPr lang="de-DE" sz="1900" dirty="0"/>
              <a:t> </a:t>
            </a:r>
            <a:r>
              <a:rPr lang="de-DE" sz="1900" dirty="0" err="1"/>
              <a:t>of</a:t>
            </a:r>
            <a:r>
              <a:rPr lang="de-DE" sz="1900" dirty="0"/>
              <a:t> </a:t>
            </a:r>
            <a:r>
              <a:rPr lang="de-DE" sz="1900" dirty="0" err="1"/>
              <a:t>patient</a:t>
            </a:r>
            <a:r>
              <a:rPr lang="de-DE" sz="1900" dirty="0"/>
              <a:t> </a:t>
            </a:r>
            <a:r>
              <a:rPr lang="de-DE" sz="1900" dirty="0" err="1"/>
              <a:t>family</a:t>
            </a:r>
            <a:r>
              <a:rPr lang="de-DE" sz="1900" dirty="0"/>
              <a:t> and </a:t>
            </a:r>
            <a:r>
              <a:rPr lang="de-DE" sz="1900" dirty="0" err="1"/>
              <a:t>friends</a:t>
            </a:r>
            <a:r>
              <a:rPr lang="de-DE" sz="1900" dirty="0"/>
              <a:t> </a:t>
            </a:r>
            <a:r>
              <a:rPr lang="de-DE" sz="1900" dirty="0" err="1"/>
              <a:t>could</a:t>
            </a:r>
            <a:r>
              <a:rPr lang="de-DE" sz="1900" dirty="0"/>
              <a:t> </a:t>
            </a:r>
            <a:r>
              <a:rPr lang="de-DE" sz="1900" dirty="0" err="1"/>
              <a:t>be</a:t>
            </a:r>
            <a:r>
              <a:rPr lang="de-DE" sz="1900" dirty="0"/>
              <a:t> </a:t>
            </a:r>
            <a:r>
              <a:rPr lang="de-DE" sz="1900" dirty="0" err="1"/>
              <a:t>exposed</a:t>
            </a:r>
            <a:r>
              <a:rPr lang="de-DE" sz="1900" dirty="0"/>
              <a:t>. </a:t>
            </a:r>
            <a:r>
              <a:rPr lang="de-DE" sz="1600" dirty="0">
                <a:solidFill>
                  <a:srgbClr val="C00000"/>
                </a:solidFill>
              </a:rPr>
              <a:t>(ICRP 103, ICRP 105, Bonn Call </a:t>
            </a:r>
            <a:r>
              <a:rPr lang="de-DE" sz="1600" dirty="0" err="1">
                <a:solidFill>
                  <a:srgbClr val="C00000"/>
                </a:solidFill>
              </a:rPr>
              <a:t>for</a:t>
            </a:r>
            <a:r>
              <a:rPr lang="de-DE" sz="1600" dirty="0">
                <a:solidFill>
                  <a:srgbClr val="C00000"/>
                </a:solidFill>
              </a:rPr>
              <a:t> Action, HERCA)</a:t>
            </a:r>
            <a:endParaRPr lang="it-IT" sz="1600" dirty="0">
              <a:solidFill>
                <a:srgbClr val="C00000"/>
              </a:solidFill>
            </a:endParaRPr>
          </a:p>
          <a:p>
            <a:pPr lvl="0"/>
            <a:r>
              <a:rPr lang="de-DE" sz="1900" dirty="0"/>
              <a:t>Different </a:t>
            </a:r>
            <a:r>
              <a:rPr lang="de-DE" sz="1900" dirty="0" err="1"/>
              <a:t>approaches</a:t>
            </a:r>
            <a:r>
              <a:rPr lang="de-DE" sz="1900" dirty="0"/>
              <a:t> </a:t>
            </a:r>
            <a:r>
              <a:rPr lang="de-DE" sz="1900" dirty="0" err="1"/>
              <a:t>are</a:t>
            </a:r>
            <a:r>
              <a:rPr lang="de-DE" sz="1900" dirty="0"/>
              <a:t> </a:t>
            </a:r>
            <a:r>
              <a:rPr lang="de-DE" sz="1900" dirty="0" err="1"/>
              <a:t>recognized</a:t>
            </a:r>
            <a:r>
              <a:rPr lang="de-DE" sz="1900" dirty="0"/>
              <a:t> in </a:t>
            </a:r>
            <a:r>
              <a:rPr lang="de-DE" sz="1900" dirty="0" err="1"/>
              <a:t>the</a:t>
            </a:r>
            <a:r>
              <a:rPr lang="de-DE" sz="1900" dirty="0"/>
              <a:t> </a:t>
            </a:r>
            <a:r>
              <a:rPr lang="de-DE" sz="1900" u="sng" dirty="0" err="1">
                <a:solidFill>
                  <a:srgbClr val="4AA0B1"/>
                </a:solidFill>
              </a:rPr>
              <a:t>informed</a:t>
            </a:r>
            <a:r>
              <a:rPr lang="de-DE" sz="1900" u="sng" dirty="0">
                <a:solidFill>
                  <a:srgbClr val="4AA0B1"/>
                </a:solidFill>
              </a:rPr>
              <a:t> </a:t>
            </a:r>
            <a:r>
              <a:rPr lang="de-DE" sz="1900" u="sng" dirty="0" err="1">
                <a:solidFill>
                  <a:srgbClr val="4AA0B1"/>
                </a:solidFill>
              </a:rPr>
              <a:t>consent</a:t>
            </a:r>
            <a:r>
              <a:rPr lang="de-DE" sz="1900" u="sng" dirty="0">
                <a:solidFill>
                  <a:srgbClr val="4AA0B1"/>
                </a:solidFill>
              </a:rPr>
              <a:t> </a:t>
            </a:r>
            <a:r>
              <a:rPr lang="de-DE" sz="1900" dirty="0" err="1"/>
              <a:t>for</a:t>
            </a:r>
            <a:r>
              <a:rPr lang="de-DE" sz="1900" dirty="0"/>
              <a:t> </a:t>
            </a:r>
            <a:r>
              <a:rPr lang="de-DE" sz="1900" dirty="0" err="1"/>
              <a:t>patients</a:t>
            </a:r>
            <a:r>
              <a:rPr lang="de-DE" sz="1900" dirty="0"/>
              <a:t> and in </a:t>
            </a:r>
            <a:r>
              <a:rPr lang="de-DE" sz="1900" dirty="0" err="1"/>
              <a:t>the</a:t>
            </a:r>
            <a:r>
              <a:rPr lang="de-DE" sz="1900" dirty="0"/>
              <a:t> </a:t>
            </a:r>
            <a:r>
              <a:rPr lang="de-DE" sz="1900" dirty="0" err="1"/>
              <a:t>levels</a:t>
            </a:r>
            <a:r>
              <a:rPr lang="de-DE" sz="1900" dirty="0"/>
              <a:t> </a:t>
            </a:r>
            <a:r>
              <a:rPr lang="de-DE" sz="1900" dirty="0" err="1"/>
              <a:t>of</a:t>
            </a:r>
            <a:r>
              <a:rPr lang="de-DE" sz="1900" dirty="0"/>
              <a:t> </a:t>
            </a:r>
            <a:r>
              <a:rPr lang="de-DE" sz="1900" dirty="0" err="1"/>
              <a:t>information</a:t>
            </a:r>
            <a:r>
              <a:rPr lang="de-DE" sz="1900" dirty="0"/>
              <a:t> relevant </a:t>
            </a:r>
            <a:r>
              <a:rPr lang="de-DE" sz="1900" dirty="0" err="1"/>
              <a:t>for</a:t>
            </a:r>
            <a:r>
              <a:rPr lang="de-DE" sz="1900" dirty="0"/>
              <a:t> </a:t>
            </a:r>
            <a:r>
              <a:rPr lang="de-DE" sz="1900" dirty="0" err="1"/>
              <a:t>family</a:t>
            </a:r>
            <a:r>
              <a:rPr lang="de-DE" sz="1900" dirty="0"/>
              <a:t> and </a:t>
            </a:r>
            <a:r>
              <a:rPr lang="de-DE" sz="1900" dirty="0" err="1"/>
              <a:t>friends</a:t>
            </a:r>
            <a:r>
              <a:rPr lang="de-DE" sz="1900" dirty="0"/>
              <a:t>, and </a:t>
            </a:r>
            <a:r>
              <a:rPr lang="de-DE" sz="1900" dirty="0" err="1"/>
              <a:t>the</a:t>
            </a:r>
            <a:r>
              <a:rPr lang="de-DE" sz="1900" dirty="0"/>
              <a:t> </a:t>
            </a:r>
            <a:r>
              <a:rPr lang="de-DE" sz="1900" u="sng" dirty="0" err="1">
                <a:solidFill>
                  <a:srgbClr val="4AA0B1"/>
                </a:solidFill>
              </a:rPr>
              <a:t>amount</a:t>
            </a:r>
            <a:r>
              <a:rPr lang="de-DE" sz="1900" u="sng" dirty="0">
                <a:solidFill>
                  <a:srgbClr val="4AA0B1"/>
                </a:solidFill>
              </a:rPr>
              <a:t> </a:t>
            </a:r>
            <a:r>
              <a:rPr lang="de-DE" sz="1900" u="sng" dirty="0" err="1">
                <a:solidFill>
                  <a:srgbClr val="4AA0B1"/>
                </a:solidFill>
              </a:rPr>
              <a:t>of</a:t>
            </a:r>
            <a:r>
              <a:rPr lang="de-DE" sz="1900" u="sng" dirty="0">
                <a:solidFill>
                  <a:srgbClr val="4AA0B1"/>
                </a:solidFill>
              </a:rPr>
              <a:t> </a:t>
            </a:r>
            <a:r>
              <a:rPr lang="de-DE" sz="1900" u="sng" dirty="0" err="1">
                <a:solidFill>
                  <a:srgbClr val="4AA0B1"/>
                </a:solidFill>
              </a:rPr>
              <a:t>the</a:t>
            </a:r>
            <a:r>
              <a:rPr lang="de-DE" sz="1900" u="sng" dirty="0">
                <a:solidFill>
                  <a:srgbClr val="4AA0B1"/>
                </a:solidFill>
              </a:rPr>
              <a:t> </a:t>
            </a:r>
            <a:r>
              <a:rPr lang="de-DE" sz="1900" u="sng" dirty="0" err="1">
                <a:solidFill>
                  <a:srgbClr val="4AA0B1"/>
                </a:solidFill>
              </a:rPr>
              <a:t>information</a:t>
            </a:r>
            <a:r>
              <a:rPr lang="de-DE" sz="1900" u="sng" dirty="0">
                <a:solidFill>
                  <a:srgbClr val="4AA0B1"/>
                </a:solidFill>
              </a:rPr>
              <a:t> </a:t>
            </a:r>
            <a:r>
              <a:rPr lang="de-DE" sz="1900" u="sng" dirty="0" err="1">
                <a:solidFill>
                  <a:srgbClr val="4AA0B1"/>
                </a:solidFill>
              </a:rPr>
              <a:t>provided</a:t>
            </a:r>
            <a:r>
              <a:rPr lang="de-DE" sz="1900" u="sng" dirty="0">
                <a:solidFill>
                  <a:srgbClr val="4AA0B1"/>
                </a:solidFill>
              </a:rPr>
              <a:t> </a:t>
            </a:r>
            <a:r>
              <a:rPr lang="de-DE" sz="1900" u="sng" dirty="0" err="1">
                <a:solidFill>
                  <a:srgbClr val="4AA0B1"/>
                </a:solidFill>
              </a:rPr>
              <a:t>varies</a:t>
            </a:r>
            <a:r>
              <a:rPr lang="de-DE" sz="1900" u="sng" dirty="0">
                <a:solidFill>
                  <a:srgbClr val="4AA0B1"/>
                </a:solidFill>
              </a:rPr>
              <a:t> on </a:t>
            </a:r>
            <a:r>
              <a:rPr lang="de-DE" sz="1900" u="sng" dirty="0" err="1">
                <a:solidFill>
                  <a:srgbClr val="4AA0B1"/>
                </a:solidFill>
              </a:rPr>
              <a:t>the</a:t>
            </a:r>
            <a:r>
              <a:rPr lang="de-DE" sz="1900" u="sng" dirty="0">
                <a:solidFill>
                  <a:srgbClr val="4AA0B1"/>
                </a:solidFill>
              </a:rPr>
              <a:t> </a:t>
            </a:r>
            <a:r>
              <a:rPr lang="de-DE" sz="1900" u="sng" dirty="0" err="1">
                <a:solidFill>
                  <a:srgbClr val="4AA0B1"/>
                </a:solidFill>
              </a:rPr>
              <a:t>basis</a:t>
            </a:r>
            <a:r>
              <a:rPr lang="de-DE" sz="1900" u="sng" dirty="0">
                <a:solidFill>
                  <a:srgbClr val="4AA0B1"/>
                </a:solidFill>
              </a:rPr>
              <a:t> </a:t>
            </a:r>
            <a:r>
              <a:rPr lang="de-DE" sz="1900" u="sng" dirty="0" err="1">
                <a:solidFill>
                  <a:srgbClr val="4AA0B1"/>
                </a:solidFill>
              </a:rPr>
              <a:t>of</a:t>
            </a:r>
            <a:r>
              <a:rPr lang="de-DE" sz="1900" u="sng" dirty="0">
                <a:solidFill>
                  <a:srgbClr val="4AA0B1"/>
                </a:solidFill>
              </a:rPr>
              <a:t> </a:t>
            </a:r>
            <a:r>
              <a:rPr lang="de-DE" sz="1900" u="sng" dirty="0" err="1">
                <a:solidFill>
                  <a:srgbClr val="4AA0B1"/>
                </a:solidFill>
              </a:rPr>
              <a:t>the</a:t>
            </a:r>
            <a:r>
              <a:rPr lang="de-DE" sz="1900" u="sng" dirty="0">
                <a:solidFill>
                  <a:srgbClr val="4AA0B1"/>
                </a:solidFill>
              </a:rPr>
              <a:t> </a:t>
            </a:r>
            <a:r>
              <a:rPr lang="de-DE" sz="1900" u="sng" dirty="0" err="1">
                <a:solidFill>
                  <a:srgbClr val="4AA0B1"/>
                </a:solidFill>
              </a:rPr>
              <a:t>level</a:t>
            </a:r>
            <a:r>
              <a:rPr lang="de-DE" sz="1900" u="sng" dirty="0">
                <a:solidFill>
                  <a:srgbClr val="4AA0B1"/>
                </a:solidFill>
              </a:rPr>
              <a:t> and </a:t>
            </a:r>
            <a:r>
              <a:rPr lang="de-DE" sz="1900" u="sng" dirty="0" err="1">
                <a:solidFill>
                  <a:srgbClr val="4AA0B1"/>
                </a:solidFill>
              </a:rPr>
              <a:t>the</a:t>
            </a:r>
            <a:r>
              <a:rPr lang="de-DE" sz="1900" u="sng" dirty="0">
                <a:solidFill>
                  <a:srgbClr val="4AA0B1"/>
                </a:solidFill>
              </a:rPr>
              <a:t> type </a:t>
            </a:r>
            <a:r>
              <a:rPr lang="de-DE" sz="1900" u="sng" dirty="0" err="1">
                <a:solidFill>
                  <a:srgbClr val="4AA0B1"/>
                </a:solidFill>
              </a:rPr>
              <a:t>of</a:t>
            </a:r>
            <a:r>
              <a:rPr lang="de-DE" sz="1900" u="sng" dirty="0">
                <a:solidFill>
                  <a:srgbClr val="4AA0B1"/>
                </a:solidFill>
              </a:rPr>
              <a:t> </a:t>
            </a:r>
            <a:r>
              <a:rPr lang="de-DE" sz="1900" u="sng" dirty="0" err="1">
                <a:solidFill>
                  <a:srgbClr val="4AA0B1"/>
                </a:solidFill>
              </a:rPr>
              <a:t>exposure</a:t>
            </a:r>
            <a:r>
              <a:rPr lang="de-DE" sz="1900" dirty="0">
                <a:solidFill>
                  <a:srgbClr val="4AA0B1"/>
                </a:solidFill>
              </a:rPr>
              <a:t>.  </a:t>
            </a:r>
            <a:r>
              <a:rPr lang="de-DE" sz="1600" dirty="0">
                <a:solidFill>
                  <a:srgbClr val="C00000"/>
                </a:solidFill>
              </a:rPr>
              <a:t>(ICRP 103, ICRP 105, Action plan IAEA, Bonn Call </a:t>
            </a:r>
            <a:r>
              <a:rPr lang="de-DE" sz="1600" dirty="0" err="1">
                <a:solidFill>
                  <a:srgbClr val="C00000"/>
                </a:solidFill>
              </a:rPr>
              <a:t>for</a:t>
            </a:r>
            <a:r>
              <a:rPr lang="de-DE" sz="1600" dirty="0">
                <a:solidFill>
                  <a:srgbClr val="C00000"/>
                </a:solidFill>
              </a:rPr>
              <a:t> Action)</a:t>
            </a:r>
            <a:endParaRPr lang="it-IT" sz="1600" dirty="0">
              <a:solidFill>
                <a:srgbClr val="C00000"/>
              </a:solidFill>
            </a:endParaRPr>
          </a:p>
        </p:txBody>
      </p:sp>
      <p:sp>
        <p:nvSpPr>
          <p:cNvPr id="8" name="Titolo 1">
            <a:extLst>
              <a:ext uri="{FF2B5EF4-FFF2-40B4-BE49-F238E27FC236}">
                <a16:creationId xmlns:a16="http://schemas.microsoft.com/office/drawing/2014/main" id="{0E878867-B7A1-4780-B8F7-8849798E38EB}"/>
              </a:ext>
            </a:extLst>
          </p:cNvPr>
          <p:cNvSpPr>
            <a:spLocks noGrp="1"/>
          </p:cNvSpPr>
          <p:nvPr>
            <p:ph type="title"/>
          </p:nvPr>
        </p:nvSpPr>
        <p:spPr>
          <a:xfrm>
            <a:off x="5044751" y="555875"/>
            <a:ext cx="4154540" cy="740312"/>
          </a:xfrm>
        </p:spPr>
        <p:txBody>
          <a:bodyPr>
            <a:normAutofit fontScale="90000"/>
          </a:bodyPr>
          <a:lstStyle/>
          <a:p>
            <a:pPr algn="l"/>
            <a:r>
              <a:rPr lang="en-US" sz="2200" dirty="0"/>
              <a:t>Stakeholders and </a:t>
            </a:r>
            <a:r>
              <a:rPr lang="en-US" sz="2200" dirty="0" err="1"/>
              <a:t>ionising</a:t>
            </a:r>
            <a:r>
              <a:rPr lang="en-US" sz="2200" dirty="0"/>
              <a:t> radiation in  medicine  –  International documents</a:t>
            </a:r>
            <a:endParaRPr lang="it-IT" sz="2200" dirty="0"/>
          </a:p>
        </p:txBody>
      </p:sp>
    </p:spTree>
    <p:extLst>
      <p:ext uri="{BB962C8B-B14F-4D97-AF65-F5344CB8AC3E}">
        <p14:creationId xmlns:p14="http://schemas.microsoft.com/office/powerpoint/2010/main" val="26417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E9F34930-CAF2-482F-B627-1846BCB56E75}"/>
              </a:ext>
            </a:extLst>
          </p:cNvPr>
          <p:cNvSpPr/>
          <p:nvPr/>
        </p:nvSpPr>
        <p:spPr>
          <a:xfrm>
            <a:off x="0" y="1468020"/>
            <a:ext cx="9143999" cy="5162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DFF51BCC-2684-4E34-8A97-7DBB9B979863}"/>
              </a:ext>
            </a:extLst>
          </p:cNvPr>
          <p:cNvSpPr>
            <a:spLocks noGrp="1"/>
          </p:cNvSpPr>
          <p:nvPr>
            <p:ph idx="1"/>
          </p:nvPr>
        </p:nvSpPr>
        <p:spPr>
          <a:xfrm>
            <a:off x="261257" y="1468020"/>
            <a:ext cx="8708572" cy="4951444"/>
          </a:xfrm>
        </p:spPr>
        <p:txBody>
          <a:bodyPr>
            <a:normAutofit fontScale="25000" lnSpcReduction="20000"/>
          </a:bodyPr>
          <a:lstStyle/>
          <a:p>
            <a:pPr marL="0" indent="0" algn="just">
              <a:buNone/>
            </a:pPr>
            <a:r>
              <a:rPr lang="de-DE" sz="7200" dirty="0"/>
              <a:t>The </a:t>
            </a:r>
            <a:r>
              <a:rPr lang="de-DE" sz="7200" dirty="0" err="1"/>
              <a:t>continuous</a:t>
            </a:r>
            <a:r>
              <a:rPr lang="de-DE" sz="7200" dirty="0"/>
              <a:t> </a:t>
            </a:r>
            <a:r>
              <a:rPr lang="de-DE" sz="7200" dirty="0" err="1"/>
              <a:t>development</a:t>
            </a:r>
            <a:r>
              <a:rPr lang="de-DE" sz="7200" dirty="0"/>
              <a:t> </a:t>
            </a:r>
            <a:r>
              <a:rPr lang="de-DE" sz="7200" dirty="0" err="1"/>
              <a:t>of</a:t>
            </a:r>
            <a:r>
              <a:rPr lang="de-DE" sz="7200" dirty="0"/>
              <a:t> </a:t>
            </a:r>
            <a:r>
              <a:rPr lang="de-DE" sz="7200" dirty="0" err="1">
                <a:solidFill>
                  <a:schemeClr val="accent5"/>
                </a:solidFill>
              </a:rPr>
              <a:t>patient-centred</a:t>
            </a:r>
            <a:r>
              <a:rPr lang="de-DE" sz="7200" dirty="0">
                <a:solidFill>
                  <a:schemeClr val="accent5"/>
                </a:solidFill>
              </a:rPr>
              <a:t> </a:t>
            </a:r>
            <a:r>
              <a:rPr lang="de-DE" sz="7200" dirty="0" err="1">
                <a:solidFill>
                  <a:schemeClr val="accent5"/>
                </a:solidFill>
              </a:rPr>
              <a:t>radiation</a:t>
            </a:r>
            <a:r>
              <a:rPr lang="de-DE" sz="7200" dirty="0">
                <a:solidFill>
                  <a:schemeClr val="accent5"/>
                </a:solidFill>
              </a:rPr>
              <a:t> </a:t>
            </a:r>
            <a:r>
              <a:rPr lang="de-DE" sz="7200" dirty="0" err="1">
                <a:solidFill>
                  <a:schemeClr val="accent5"/>
                </a:solidFill>
              </a:rPr>
              <a:t>protection</a:t>
            </a:r>
            <a:r>
              <a:rPr lang="de-DE" sz="7200" dirty="0">
                <a:solidFill>
                  <a:schemeClr val="accent5"/>
                </a:solidFill>
              </a:rPr>
              <a:t> </a:t>
            </a:r>
            <a:r>
              <a:rPr lang="de-DE" sz="7200" dirty="0" err="1"/>
              <a:t>together</a:t>
            </a:r>
            <a:r>
              <a:rPr lang="de-DE" sz="7200" dirty="0"/>
              <a:t> </a:t>
            </a:r>
            <a:r>
              <a:rPr lang="de-DE" sz="7200" dirty="0" err="1"/>
              <a:t>with</a:t>
            </a:r>
            <a:r>
              <a:rPr lang="de-DE" sz="7200" dirty="0"/>
              <a:t> </a:t>
            </a:r>
            <a:r>
              <a:rPr lang="de-DE" sz="7200" dirty="0" err="1"/>
              <a:t>the</a:t>
            </a:r>
            <a:r>
              <a:rPr lang="de-DE" sz="7200" dirty="0"/>
              <a:t> </a:t>
            </a:r>
            <a:r>
              <a:rPr lang="de-DE" sz="7200" dirty="0" err="1"/>
              <a:t>benefit</a:t>
            </a:r>
            <a:r>
              <a:rPr lang="de-DE" sz="7200" dirty="0"/>
              <a:t> </a:t>
            </a:r>
            <a:r>
              <a:rPr lang="de-DE" sz="7200" dirty="0" err="1"/>
              <a:t>for</a:t>
            </a:r>
            <a:r>
              <a:rPr lang="de-DE" sz="7200" dirty="0"/>
              <a:t> </a:t>
            </a:r>
            <a:r>
              <a:rPr lang="de-DE" sz="7200" dirty="0" err="1"/>
              <a:t>society</a:t>
            </a:r>
            <a:r>
              <a:rPr lang="de-DE" sz="7200" dirty="0"/>
              <a:t> </a:t>
            </a:r>
            <a:r>
              <a:rPr lang="de-DE" sz="7200" dirty="0" err="1"/>
              <a:t>as</a:t>
            </a:r>
            <a:r>
              <a:rPr lang="de-DE" sz="7200" dirty="0"/>
              <a:t> a </a:t>
            </a:r>
            <a:r>
              <a:rPr lang="de-DE" sz="7200" dirty="0" err="1"/>
              <a:t>whole</a:t>
            </a:r>
            <a:r>
              <a:rPr lang="de-DE" sz="7200" dirty="0"/>
              <a:t>: </a:t>
            </a:r>
            <a:endParaRPr lang="it-IT" sz="7200" dirty="0"/>
          </a:p>
          <a:p>
            <a:pPr lvl="0" algn="just"/>
            <a:r>
              <a:rPr lang="de-DE" sz="7200" dirty="0"/>
              <a:t>Development </a:t>
            </a:r>
            <a:r>
              <a:rPr lang="de-DE" sz="7200" dirty="0" err="1"/>
              <a:t>of</a:t>
            </a:r>
            <a:r>
              <a:rPr lang="de-DE" sz="7200" dirty="0"/>
              <a:t> high-performance </a:t>
            </a:r>
            <a:r>
              <a:rPr lang="de-DE" sz="7200" dirty="0" err="1"/>
              <a:t>technology</a:t>
            </a:r>
            <a:r>
              <a:rPr lang="de-DE" sz="7200" dirty="0"/>
              <a:t>, in </a:t>
            </a:r>
            <a:r>
              <a:rPr lang="de-DE" sz="7200" dirty="0" err="1"/>
              <a:t>the</a:t>
            </a:r>
            <a:r>
              <a:rPr lang="de-DE" sz="7200" dirty="0"/>
              <a:t> </a:t>
            </a:r>
            <a:r>
              <a:rPr lang="de-DE" sz="7200" dirty="0" err="1"/>
              <a:t>field</a:t>
            </a:r>
            <a:r>
              <a:rPr lang="de-DE" sz="7200" dirty="0"/>
              <a:t> </a:t>
            </a:r>
            <a:r>
              <a:rPr lang="de-DE" sz="7200" dirty="0" err="1"/>
              <a:t>of</a:t>
            </a:r>
            <a:r>
              <a:rPr lang="de-DE" sz="7200" dirty="0"/>
              <a:t> </a:t>
            </a:r>
            <a:r>
              <a:rPr lang="de-DE" sz="7200" dirty="0" err="1"/>
              <a:t>imaging</a:t>
            </a:r>
            <a:r>
              <a:rPr lang="de-DE" sz="7200" dirty="0"/>
              <a:t>, </a:t>
            </a:r>
            <a:r>
              <a:rPr lang="de-DE" sz="7200" dirty="0" err="1"/>
              <a:t>is</a:t>
            </a:r>
            <a:r>
              <a:rPr lang="de-DE" sz="7200" dirty="0"/>
              <a:t> </a:t>
            </a:r>
            <a:r>
              <a:rPr lang="de-DE" sz="7200" dirty="0" err="1"/>
              <a:t>recognized</a:t>
            </a:r>
            <a:r>
              <a:rPr lang="de-DE" sz="7200" dirty="0"/>
              <a:t> </a:t>
            </a:r>
            <a:r>
              <a:rPr lang="de-DE" sz="7200" dirty="0" err="1"/>
              <a:t>as</a:t>
            </a:r>
            <a:r>
              <a:rPr lang="de-DE" sz="7200" dirty="0"/>
              <a:t> a </a:t>
            </a:r>
            <a:r>
              <a:rPr lang="de-DE" sz="7200" u="sng" dirty="0" err="1">
                <a:solidFill>
                  <a:srgbClr val="4AA0B1"/>
                </a:solidFill>
              </a:rPr>
              <a:t>benefit</a:t>
            </a:r>
            <a:r>
              <a:rPr lang="de-DE" sz="7200" u="sng" dirty="0">
                <a:solidFill>
                  <a:srgbClr val="4AA0B1"/>
                </a:solidFill>
              </a:rPr>
              <a:t> </a:t>
            </a:r>
            <a:r>
              <a:rPr lang="de-DE" sz="7200" u="sng" dirty="0" err="1">
                <a:solidFill>
                  <a:srgbClr val="4AA0B1"/>
                </a:solidFill>
              </a:rPr>
              <a:t>for</a:t>
            </a:r>
            <a:r>
              <a:rPr lang="de-DE" sz="7200" u="sng" dirty="0">
                <a:solidFill>
                  <a:srgbClr val="4AA0B1"/>
                </a:solidFill>
              </a:rPr>
              <a:t> </a:t>
            </a:r>
            <a:r>
              <a:rPr lang="de-DE" sz="7200" u="sng" dirty="0" err="1">
                <a:solidFill>
                  <a:srgbClr val="4AA0B1"/>
                </a:solidFill>
              </a:rPr>
              <a:t>the</a:t>
            </a:r>
            <a:r>
              <a:rPr lang="de-DE" sz="7200" u="sng" dirty="0">
                <a:solidFill>
                  <a:srgbClr val="4AA0B1"/>
                </a:solidFill>
              </a:rPr>
              <a:t> </a:t>
            </a:r>
            <a:r>
              <a:rPr lang="de-DE" sz="7200" u="sng" dirty="0" err="1">
                <a:solidFill>
                  <a:srgbClr val="4AA0B1"/>
                </a:solidFill>
              </a:rPr>
              <a:t>patients</a:t>
            </a:r>
            <a:r>
              <a:rPr lang="de-DE" sz="7200" u="sng" dirty="0">
                <a:solidFill>
                  <a:srgbClr val="4AA0B1"/>
                </a:solidFill>
              </a:rPr>
              <a:t>, and at </a:t>
            </a:r>
            <a:r>
              <a:rPr lang="de-DE" sz="7200" u="sng" dirty="0" err="1">
                <a:solidFill>
                  <a:srgbClr val="4AA0B1"/>
                </a:solidFill>
              </a:rPr>
              <a:t>the</a:t>
            </a:r>
            <a:r>
              <a:rPr lang="de-DE" sz="7200" u="sng" dirty="0">
                <a:solidFill>
                  <a:srgbClr val="4AA0B1"/>
                </a:solidFill>
              </a:rPr>
              <a:t> same time </a:t>
            </a:r>
            <a:r>
              <a:rPr lang="de-DE" sz="7200" u="sng" dirty="0" err="1">
                <a:solidFill>
                  <a:srgbClr val="4AA0B1"/>
                </a:solidFill>
              </a:rPr>
              <a:t>leading</a:t>
            </a:r>
            <a:r>
              <a:rPr lang="de-DE" sz="7200" u="sng" dirty="0">
                <a:solidFill>
                  <a:srgbClr val="4AA0B1"/>
                </a:solidFill>
              </a:rPr>
              <a:t> </a:t>
            </a:r>
            <a:r>
              <a:rPr lang="de-DE" sz="7200" u="sng" dirty="0" err="1">
                <a:solidFill>
                  <a:srgbClr val="4AA0B1"/>
                </a:solidFill>
              </a:rPr>
              <a:t>to</a:t>
            </a:r>
            <a:r>
              <a:rPr lang="de-DE" sz="7200" u="sng" dirty="0">
                <a:solidFill>
                  <a:srgbClr val="4AA0B1"/>
                </a:solidFill>
              </a:rPr>
              <a:t> a large </a:t>
            </a:r>
            <a:r>
              <a:rPr lang="de-DE" sz="7200" u="sng" dirty="0" err="1">
                <a:solidFill>
                  <a:srgbClr val="4AA0B1"/>
                </a:solidFill>
              </a:rPr>
              <a:t>increase</a:t>
            </a:r>
            <a:r>
              <a:rPr lang="de-DE" sz="7200" u="sng" dirty="0">
                <a:solidFill>
                  <a:srgbClr val="4AA0B1"/>
                </a:solidFill>
              </a:rPr>
              <a:t> in </a:t>
            </a:r>
            <a:r>
              <a:rPr lang="de-DE" sz="7200" u="sng" dirty="0" err="1">
                <a:solidFill>
                  <a:srgbClr val="4AA0B1"/>
                </a:solidFill>
              </a:rPr>
              <a:t>exposure</a:t>
            </a:r>
            <a:r>
              <a:rPr lang="de-DE" sz="7200" u="sng" dirty="0">
                <a:solidFill>
                  <a:srgbClr val="4AA0B1"/>
                </a:solidFill>
              </a:rPr>
              <a:t> </a:t>
            </a:r>
            <a:r>
              <a:rPr lang="de-DE" sz="7200" u="sng" dirty="0" err="1">
                <a:solidFill>
                  <a:srgbClr val="4AA0B1"/>
                </a:solidFill>
              </a:rPr>
              <a:t>for</a:t>
            </a:r>
            <a:r>
              <a:rPr lang="de-DE" sz="7200" u="sng" dirty="0">
                <a:solidFill>
                  <a:srgbClr val="4AA0B1"/>
                </a:solidFill>
              </a:rPr>
              <a:t> </a:t>
            </a:r>
            <a:r>
              <a:rPr lang="de-DE" sz="7200" u="sng" dirty="0" err="1">
                <a:solidFill>
                  <a:srgbClr val="4AA0B1"/>
                </a:solidFill>
              </a:rPr>
              <a:t>the</a:t>
            </a:r>
            <a:r>
              <a:rPr lang="de-DE" sz="7200" u="sng" dirty="0">
                <a:solidFill>
                  <a:srgbClr val="4AA0B1"/>
                </a:solidFill>
              </a:rPr>
              <a:t> </a:t>
            </a:r>
            <a:r>
              <a:rPr lang="de-DE" sz="7200" u="sng" dirty="0" err="1">
                <a:solidFill>
                  <a:srgbClr val="4AA0B1"/>
                </a:solidFill>
              </a:rPr>
              <a:t>society</a:t>
            </a:r>
            <a:r>
              <a:rPr lang="de-DE" sz="7200" u="sng" dirty="0"/>
              <a:t>.</a:t>
            </a:r>
            <a:r>
              <a:rPr lang="de-DE" sz="7200" dirty="0"/>
              <a:t> </a:t>
            </a:r>
            <a:r>
              <a:rPr lang="de-DE" sz="7200" u="sng" dirty="0" err="1">
                <a:solidFill>
                  <a:srgbClr val="4AA0B1"/>
                </a:solidFill>
              </a:rPr>
              <a:t>How</a:t>
            </a:r>
            <a:r>
              <a:rPr lang="de-DE" sz="7200" u="sng" dirty="0">
                <a:solidFill>
                  <a:srgbClr val="4AA0B1"/>
                </a:solidFill>
              </a:rPr>
              <a:t> all </a:t>
            </a:r>
            <a:r>
              <a:rPr lang="de-DE" sz="7200" u="sng" dirty="0" err="1">
                <a:solidFill>
                  <a:srgbClr val="4AA0B1"/>
                </a:solidFill>
              </a:rPr>
              <a:t>the</a:t>
            </a:r>
            <a:r>
              <a:rPr lang="de-DE" sz="7200" u="sng" dirty="0">
                <a:solidFill>
                  <a:srgbClr val="4AA0B1"/>
                </a:solidFill>
              </a:rPr>
              <a:t> </a:t>
            </a:r>
            <a:r>
              <a:rPr lang="de-DE" sz="7200" u="sng" dirty="0" err="1">
                <a:solidFill>
                  <a:srgbClr val="4AA0B1"/>
                </a:solidFill>
              </a:rPr>
              <a:t>involved</a:t>
            </a:r>
            <a:r>
              <a:rPr lang="de-DE" sz="7200" u="sng" dirty="0">
                <a:solidFill>
                  <a:srgbClr val="4AA0B1"/>
                </a:solidFill>
              </a:rPr>
              <a:t> </a:t>
            </a:r>
            <a:r>
              <a:rPr lang="de-DE" sz="7200" u="sng" dirty="0" err="1">
                <a:solidFill>
                  <a:srgbClr val="4AA0B1"/>
                </a:solidFill>
              </a:rPr>
              <a:t>stakeholders</a:t>
            </a:r>
            <a:r>
              <a:rPr lang="de-DE" sz="7200" u="sng" dirty="0">
                <a:solidFill>
                  <a:srgbClr val="4AA0B1"/>
                </a:solidFill>
              </a:rPr>
              <a:t> </a:t>
            </a:r>
            <a:r>
              <a:rPr lang="de-DE" sz="7200" dirty="0"/>
              <a:t>(</a:t>
            </a:r>
            <a:r>
              <a:rPr lang="de-DE" sz="7200" dirty="0" err="1"/>
              <a:t>manufacturers</a:t>
            </a:r>
            <a:r>
              <a:rPr lang="de-DE" sz="7200" dirty="0"/>
              <a:t>, </a:t>
            </a:r>
            <a:r>
              <a:rPr lang="de-DE" sz="7200" dirty="0" err="1"/>
              <a:t>prescribers</a:t>
            </a:r>
            <a:r>
              <a:rPr lang="de-DE" sz="7200" dirty="0"/>
              <a:t>, </a:t>
            </a:r>
            <a:r>
              <a:rPr lang="de-DE" sz="7200" dirty="0" err="1"/>
              <a:t>imaging</a:t>
            </a:r>
            <a:r>
              <a:rPr lang="de-DE" sz="7200" dirty="0"/>
              <a:t> </a:t>
            </a:r>
            <a:r>
              <a:rPr lang="de-DE" sz="7200" dirty="0" err="1"/>
              <a:t>professionals</a:t>
            </a:r>
            <a:r>
              <a:rPr lang="de-DE" sz="7200" dirty="0"/>
              <a:t>, </a:t>
            </a:r>
            <a:r>
              <a:rPr lang="de-DE" sz="7200" dirty="0" err="1"/>
              <a:t>physicians</a:t>
            </a:r>
            <a:r>
              <a:rPr lang="de-DE" sz="7200" dirty="0"/>
              <a:t>, </a:t>
            </a:r>
            <a:r>
              <a:rPr lang="de-DE" sz="7200" dirty="0" err="1"/>
              <a:t>medical</a:t>
            </a:r>
            <a:r>
              <a:rPr lang="de-DE" sz="7200" dirty="0"/>
              <a:t> </a:t>
            </a:r>
            <a:r>
              <a:rPr lang="de-DE" sz="7200" dirty="0" err="1"/>
              <a:t>physicists</a:t>
            </a:r>
            <a:r>
              <a:rPr lang="de-DE" sz="7200" dirty="0"/>
              <a:t>, .. ) </a:t>
            </a:r>
            <a:r>
              <a:rPr lang="de-DE" sz="7200" dirty="0" err="1"/>
              <a:t>give</a:t>
            </a:r>
            <a:r>
              <a:rPr lang="de-DE" sz="7200" dirty="0"/>
              <a:t> </a:t>
            </a:r>
            <a:r>
              <a:rPr lang="de-DE" sz="7200" dirty="0" err="1"/>
              <a:t>their</a:t>
            </a:r>
            <a:r>
              <a:rPr lang="de-DE" sz="7200" dirty="0"/>
              <a:t> </a:t>
            </a:r>
            <a:r>
              <a:rPr lang="de-DE" sz="7200" dirty="0" err="1"/>
              <a:t>contribution</a:t>
            </a:r>
            <a:r>
              <a:rPr lang="de-DE" sz="7200" dirty="0"/>
              <a:t> </a:t>
            </a:r>
            <a:r>
              <a:rPr lang="de-DE" sz="7200" dirty="0" err="1"/>
              <a:t>to</a:t>
            </a:r>
            <a:r>
              <a:rPr lang="de-DE" sz="7200" dirty="0"/>
              <a:t> </a:t>
            </a:r>
            <a:r>
              <a:rPr lang="de-DE" sz="7200" dirty="0" err="1"/>
              <a:t>reducing</a:t>
            </a:r>
            <a:r>
              <a:rPr lang="de-DE" sz="7200" dirty="0"/>
              <a:t> </a:t>
            </a:r>
            <a:r>
              <a:rPr lang="de-DE" sz="7200" dirty="0" err="1"/>
              <a:t>medical</a:t>
            </a:r>
            <a:r>
              <a:rPr lang="de-DE" sz="7200" dirty="0"/>
              <a:t> </a:t>
            </a:r>
            <a:r>
              <a:rPr lang="de-DE" sz="7200" dirty="0" err="1"/>
              <a:t>exposure</a:t>
            </a:r>
            <a:r>
              <a:rPr lang="de-DE" sz="7200" dirty="0"/>
              <a:t> </a:t>
            </a:r>
            <a:r>
              <a:rPr lang="de-DE" sz="7200" dirty="0" err="1"/>
              <a:t>has</a:t>
            </a:r>
            <a:r>
              <a:rPr lang="de-DE" sz="7200" dirty="0"/>
              <a:t> </a:t>
            </a:r>
            <a:r>
              <a:rPr lang="de-DE" sz="7200" u="sng" dirty="0">
                <a:solidFill>
                  <a:srgbClr val="4AA0B1"/>
                </a:solidFill>
              </a:rPr>
              <a:t>an </a:t>
            </a:r>
            <a:r>
              <a:rPr lang="de-DE" sz="7200" u="sng" dirty="0" err="1">
                <a:solidFill>
                  <a:srgbClr val="4AA0B1"/>
                </a:solidFill>
              </a:rPr>
              <a:t>important</a:t>
            </a:r>
            <a:r>
              <a:rPr lang="de-DE" sz="7200" u="sng" dirty="0">
                <a:solidFill>
                  <a:srgbClr val="4AA0B1"/>
                </a:solidFill>
              </a:rPr>
              <a:t> </a:t>
            </a:r>
            <a:r>
              <a:rPr lang="de-DE" sz="7200" u="sng" dirty="0" err="1">
                <a:solidFill>
                  <a:srgbClr val="4AA0B1"/>
                </a:solidFill>
              </a:rPr>
              <a:t>role</a:t>
            </a:r>
            <a:r>
              <a:rPr lang="de-DE" sz="7200" u="sng" dirty="0">
                <a:solidFill>
                  <a:srgbClr val="4AA0B1"/>
                </a:solidFill>
              </a:rPr>
              <a:t> </a:t>
            </a:r>
            <a:r>
              <a:rPr lang="de-DE" sz="6000" dirty="0">
                <a:solidFill>
                  <a:srgbClr val="C00000"/>
                </a:solidFill>
              </a:rPr>
              <a:t>(HERCA, ICRP 129, Action plan IAEA, Bonn Call </a:t>
            </a:r>
            <a:r>
              <a:rPr lang="de-DE" sz="6000" dirty="0" err="1">
                <a:solidFill>
                  <a:srgbClr val="C00000"/>
                </a:solidFill>
              </a:rPr>
              <a:t>for</a:t>
            </a:r>
            <a:r>
              <a:rPr lang="de-DE" sz="6000" dirty="0">
                <a:solidFill>
                  <a:srgbClr val="C00000"/>
                </a:solidFill>
              </a:rPr>
              <a:t> Action).</a:t>
            </a:r>
            <a:endParaRPr lang="it-IT" sz="6000" dirty="0">
              <a:solidFill>
                <a:srgbClr val="C00000"/>
              </a:solidFill>
            </a:endParaRPr>
          </a:p>
          <a:p>
            <a:pPr lvl="0" algn="just"/>
            <a:r>
              <a:rPr lang="de-DE" sz="7200" u="sng" dirty="0" err="1">
                <a:solidFill>
                  <a:srgbClr val="4AA0B1"/>
                </a:solidFill>
              </a:rPr>
              <a:t>Commitment</a:t>
            </a:r>
            <a:r>
              <a:rPr lang="de-DE" sz="7200" u="sng" dirty="0">
                <a:solidFill>
                  <a:srgbClr val="4AA0B1"/>
                </a:solidFill>
              </a:rPr>
              <a:t> </a:t>
            </a:r>
            <a:r>
              <a:rPr lang="de-DE" sz="7200" u="sng" dirty="0" err="1">
                <a:solidFill>
                  <a:srgbClr val="4AA0B1"/>
                </a:solidFill>
              </a:rPr>
              <a:t>of</a:t>
            </a:r>
            <a:r>
              <a:rPr lang="de-DE" sz="7200" u="sng" dirty="0">
                <a:solidFill>
                  <a:srgbClr val="4AA0B1"/>
                </a:solidFill>
              </a:rPr>
              <a:t> </a:t>
            </a:r>
            <a:r>
              <a:rPr lang="de-DE" sz="7200" u="sng" dirty="0" err="1">
                <a:solidFill>
                  <a:srgbClr val="4AA0B1"/>
                </a:solidFill>
              </a:rPr>
              <a:t>parties</a:t>
            </a:r>
            <a:r>
              <a:rPr lang="de-DE" sz="7200" u="sng" dirty="0">
                <a:solidFill>
                  <a:srgbClr val="4AA0B1"/>
                </a:solidFill>
              </a:rPr>
              <a:t> </a:t>
            </a:r>
            <a:r>
              <a:rPr lang="de-DE" sz="7200" dirty="0" err="1"/>
              <a:t>includes</a:t>
            </a:r>
            <a:r>
              <a:rPr lang="de-DE" sz="7200" dirty="0"/>
              <a:t> </a:t>
            </a:r>
            <a:r>
              <a:rPr lang="de-DE" sz="7200" dirty="0" err="1"/>
              <a:t>the</a:t>
            </a:r>
            <a:r>
              <a:rPr lang="de-DE" sz="7200" dirty="0"/>
              <a:t> </a:t>
            </a:r>
            <a:r>
              <a:rPr lang="de-DE" sz="7200" dirty="0" err="1"/>
              <a:t>development</a:t>
            </a:r>
            <a:r>
              <a:rPr lang="de-DE" sz="7200" dirty="0"/>
              <a:t> </a:t>
            </a:r>
            <a:r>
              <a:rPr lang="de-DE" sz="7200" dirty="0" err="1"/>
              <a:t>of</a:t>
            </a:r>
            <a:r>
              <a:rPr lang="de-DE" sz="7200" dirty="0"/>
              <a:t> </a:t>
            </a:r>
            <a:r>
              <a:rPr lang="de-DE" sz="7200" u="sng" dirty="0" err="1">
                <a:solidFill>
                  <a:srgbClr val="4AA0B1"/>
                </a:solidFill>
              </a:rPr>
              <a:t>standardized</a:t>
            </a:r>
            <a:r>
              <a:rPr lang="de-DE" sz="7200" u="sng" dirty="0">
                <a:solidFill>
                  <a:srgbClr val="4AA0B1"/>
                </a:solidFill>
              </a:rPr>
              <a:t> </a:t>
            </a:r>
            <a:r>
              <a:rPr lang="de-DE" sz="7200" u="sng" dirty="0" err="1">
                <a:solidFill>
                  <a:srgbClr val="4AA0B1"/>
                </a:solidFill>
              </a:rPr>
              <a:t>benchmarks</a:t>
            </a:r>
            <a:r>
              <a:rPr lang="de-DE" sz="7200" u="sng" dirty="0">
                <a:solidFill>
                  <a:srgbClr val="4AA0B1"/>
                </a:solidFill>
              </a:rPr>
              <a:t> </a:t>
            </a:r>
            <a:r>
              <a:rPr lang="de-DE" sz="7200" dirty="0" err="1"/>
              <a:t>for</a:t>
            </a:r>
            <a:r>
              <a:rPr lang="de-DE" sz="7200" dirty="0"/>
              <a:t> </a:t>
            </a:r>
            <a:r>
              <a:rPr lang="de-DE" sz="7200" dirty="0" err="1"/>
              <a:t>specific</a:t>
            </a:r>
            <a:r>
              <a:rPr lang="de-DE" sz="7200" dirty="0"/>
              <a:t> </a:t>
            </a:r>
            <a:r>
              <a:rPr lang="de-DE" sz="7200" dirty="0" err="1"/>
              <a:t>technologies</a:t>
            </a:r>
            <a:r>
              <a:rPr lang="de-DE" sz="7200" dirty="0"/>
              <a:t>, and an </a:t>
            </a:r>
            <a:r>
              <a:rPr lang="de-DE" sz="7200" dirty="0" err="1"/>
              <a:t>adequate</a:t>
            </a:r>
            <a:r>
              <a:rPr lang="de-DE" sz="7200" dirty="0"/>
              <a:t> and </a:t>
            </a:r>
            <a:r>
              <a:rPr lang="de-DE" sz="7200" dirty="0" err="1"/>
              <a:t>well</a:t>
            </a:r>
            <a:r>
              <a:rPr lang="de-DE" sz="7200" dirty="0"/>
              <a:t> </a:t>
            </a:r>
            <a:r>
              <a:rPr lang="de-DE" sz="7200" dirty="0" err="1"/>
              <a:t>disseminated</a:t>
            </a:r>
            <a:r>
              <a:rPr lang="de-DE" sz="7200" dirty="0"/>
              <a:t> professional </a:t>
            </a:r>
            <a:r>
              <a:rPr lang="de-DE" sz="7200" u="sng" dirty="0" err="1">
                <a:solidFill>
                  <a:srgbClr val="4AA0B1"/>
                </a:solidFill>
              </a:rPr>
              <a:t>education</a:t>
            </a:r>
            <a:r>
              <a:rPr lang="de-DE" sz="7200" u="sng" dirty="0">
                <a:solidFill>
                  <a:srgbClr val="4AA0B1"/>
                </a:solidFill>
              </a:rPr>
              <a:t> and </a:t>
            </a:r>
            <a:r>
              <a:rPr lang="de-DE" sz="7200" u="sng" dirty="0" err="1">
                <a:solidFill>
                  <a:srgbClr val="4AA0B1"/>
                </a:solidFill>
              </a:rPr>
              <a:t>training</a:t>
            </a:r>
            <a:r>
              <a:rPr lang="de-DE" sz="7200" u="sng" dirty="0">
                <a:solidFill>
                  <a:srgbClr val="4AA0B1"/>
                </a:solidFill>
              </a:rPr>
              <a:t>, </a:t>
            </a:r>
            <a:r>
              <a:rPr lang="de-DE" sz="7200" dirty="0"/>
              <a:t>and  </a:t>
            </a:r>
            <a:r>
              <a:rPr lang="de-DE" sz="7200" dirty="0" err="1"/>
              <a:t>the</a:t>
            </a:r>
            <a:r>
              <a:rPr lang="de-DE" sz="7200" dirty="0"/>
              <a:t> </a:t>
            </a:r>
            <a:r>
              <a:rPr lang="de-DE" sz="7200" u="sng" dirty="0" err="1">
                <a:solidFill>
                  <a:srgbClr val="4AA0B1"/>
                </a:solidFill>
              </a:rPr>
              <a:t>awareness</a:t>
            </a:r>
            <a:r>
              <a:rPr lang="de-DE" sz="7200" u="sng" dirty="0">
                <a:solidFill>
                  <a:srgbClr val="4AA0B1"/>
                </a:solidFill>
              </a:rPr>
              <a:t> </a:t>
            </a:r>
            <a:r>
              <a:rPr lang="de-DE" sz="7200" u="sng" dirty="0" err="1">
                <a:solidFill>
                  <a:srgbClr val="4AA0B1"/>
                </a:solidFill>
              </a:rPr>
              <a:t>of</a:t>
            </a:r>
            <a:r>
              <a:rPr lang="de-DE" sz="7200" u="sng" dirty="0">
                <a:solidFill>
                  <a:srgbClr val="4AA0B1"/>
                </a:solidFill>
              </a:rPr>
              <a:t> all professional </a:t>
            </a:r>
            <a:r>
              <a:rPr lang="de-DE" sz="7200" dirty="0" err="1"/>
              <a:t>figures</a:t>
            </a:r>
            <a:r>
              <a:rPr lang="de-DE" sz="7200" dirty="0"/>
              <a:t> </a:t>
            </a:r>
            <a:r>
              <a:rPr lang="de-DE" sz="7200" dirty="0" err="1"/>
              <a:t>of</a:t>
            </a:r>
            <a:r>
              <a:rPr lang="de-DE" sz="7200" dirty="0"/>
              <a:t> </a:t>
            </a:r>
            <a:r>
              <a:rPr lang="de-DE" sz="7200" dirty="0" err="1"/>
              <a:t>the</a:t>
            </a:r>
            <a:r>
              <a:rPr lang="de-DE" sz="7200" dirty="0"/>
              <a:t> relevant </a:t>
            </a:r>
            <a:r>
              <a:rPr lang="de-DE" sz="7200" dirty="0" err="1"/>
              <a:t>aspects</a:t>
            </a:r>
            <a:r>
              <a:rPr lang="de-DE" sz="7200" dirty="0"/>
              <a:t> </a:t>
            </a:r>
            <a:r>
              <a:rPr lang="de-DE" sz="7200" dirty="0" err="1"/>
              <a:t>of</a:t>
            </a:r>
            <a:r>
              <a:rPr lang="de-DE" sz="7200" dirty="0"/>
              <a:t> </a:t>
            </a:r>
            <a:r>
              <a:rPr lang="de-DE" sz="7200" dirty="0" err="1"/>
              <a:t>radiological</a:t>
            </a:r>
            <a:r>
              <a:rPr lang="de-DE" sz="7200" dirty="0"/>
              <a:t> </a:t>
            </a:r>
            <a:r>
              <a:rPr lang="de-DE" sz="7200" dirty="0" err="1"/>
              <a:t>protection</a:t>
            </a:r>
            <a:r>
              <a:rPr lang="de-DE" sz="7200" dirty="0"/>
              <a:t> </a:t>
            </a:r>
            <a:r>
              <a:rPr lang="de-DE" sz="6400" dirty="0">
                <a:solidFill>
                  <a:srgbClr val="C00000"/>
                </a:solidFill>
              </a:rPr>
              <a:t>(HERCA, ICRP 105, Action plan IAEA, Bonn Call </a:t>
            </a:r>
            <a:r>
              <a:rPr lang="de-DE" sz="6400" dirty="0" err="1">
                <a:solidFill>
                  <a:srgbClr val="C00000"/>
                </a:solidFill>
              </a:rPr>
              <a:t>for</a:t>
            </a:r>
            <a:r>
              <a:rPr lang="de-DE" sz="6400" dirty="0">
                <a:solidFill>
                  <a:srgbClr val="C00000"/>
                </a:solidFill>
              </a:rPr>
              <a:t> Action).</a:t>
            </a:r>
            <a:endParaRPr lang="it-IT" sz="6400" dirty="0">
              <a:solidFill>
                <a:srgbClr val="C00000"/>
              </a:solidFill>
            </a:endParaRPr>
          </a:p>
          <a:p>
            <a:pPr lvl="0" algn="just"/>
            <a:r>
              <a:rPr lang="de-DE" sz="7200" u="sng" dirty="0" err="1">
                <a:solidFill>
                  <a:srgbClr val="4AA0B1"/>
                </a:solidFill>
              </a:rPr>
              <a:t>Coordinated</a:t>
            </a:r>
            <a:r>
              <a:rPr lang="de-DE" sz="7200" u="sng" dirty="0">
                <a:solidFill>
                  <a:srgbClr val="4AA0B1"/>
                </a:solidFill>
              </a:rPr>
              <a:t> </a:t>
            </a:r>
            <a:r>
              <a:rPr lang="de-DE" sz="7200" u="sng" dirty="0" err="1">
                <a:solidFill>
                  <a:srgbClr val="4AA0B1"/>
                </a:solidFill>
              </a:rPr>
              <a:t>work</a:t>
            </a:r>
            <a:r>
              <a:rPr lang="de-DE" sz="7200" u="sng" dirty="0">
                <a:solidFill>
                  <a:srgbClr val="4AA0B1"/>
                </a:solidFill>
              </a:rPr>
              <a:t> </a:t>
            </a:r>
            <a:r>
              <a:rPr lang="de-DE" sz="7200" u="sng" dirty="0" err="1">
                <a:solidFill>
                  <a:srgbClr val="4AA0B1"/>
                </a:solidFill>
              </a:rPr>
              <a:t>to</a:t>
            </a:r>
            <a:r>
              <a:rPr lang="de-DE" sz="7200" u="sng" dirty="0">
                <a:solidFill>
                  <a:srgbClr val="4AA0B1"/>
                </a:solidFill>
              </a:rPr>
              <a:t> </a:t>
            </a:r>
            <a:r>
              <a:rPr lang="de-DE" sz="7200" u="sng" dirty="0" err="1">
                <a:solidFill>
                  <a:srgbClr val="4AA0B1"/>
                </a:solidFill>
              </a:rPr>
              <a:t>address</a:t>
            </a:r>
            <a:r>
              <a:rPr lang="de-DE" sz="7200" u="sng" dirty="0">
                <a:solidFill>
                  <a:srgbClr val="4AA0B1"/>
                </a:solidFill>
              </a:rPr>
              <a:t> </a:t>
            </a:r>
            <a:r>
              <a:rPr lang="de-DE" sz="7200" u="sng" dirty="0" err="1">
                <a:solidFill>
                  <a:srgbClr val="4AA0B1"/>
                </a:solidFill>
              </a:rPr>
              <a:t>aspects</a:t>
            </a:r>
            <a:r>
              <a:rPr lang="de-DE" sz="7200" u="sng" dirty="0">
                <a:solidFill>
                  <a:srgbClr val="4AA0B1"/>
                </a:solidFill>
              </a:rPr>
              <a:t> </a:t>
            </a:r>
            <a:r>
              <a:rPr lang="de-DE" sz="7200" u="sng" dirty="0" err="1">
                <a:solidFill>
                  <a:srgbClr val="4AA0B1"/>
                </a:solidFill>
              </a:rPr>
              <a:t>of</a:t>
            </a:r>
            <a:r>
              <a:rPr lang="de-DE" sz="7200" u="sng" dirty="0">
                <a:solidFill>
                  <a:srgbClr val="4AA0B1"/>
                </a:solidFill>
              </a:rPr>
              <a:t> RP </a:t>
            </a:r>
            <a:r>
              <a:rPr lang="de-DE" sz="7200" dirty="0"/>
              <a:t>in </a:t>
            </a:r>
            <a:r>
              <a:rPr lang="de-DE" sz="7200" dirty="0" err="1"/>
              <a:t>medicine</a:t>
            </a:r>
            <a:r>
              <a:rPr lang="de-DE" sz="7200" dirty="0"/>
              <a:t> </a:t>
            </a:r>
            <a:r>
              <a:rPr lang="de-DE" sz="7200" dirty="0" err="1"/>
              <a:t>can</a:t>
            </a:r>
            <a:r>
              <a:rPr lang="de-DE" sz="7200" dirty="0"/>
              <a:t> </a:t>
            </a:r>
            <a:r>
              <a:rPr lang="de-DE" sz="7200" dirty="0" err="1"/>
              <a:t>take</a:t>
            </a:r>
            <a:r>
              <a:rPr lang="de-DE" sz="7200" dirty="0"/>
              <a:t> </a:t>
            </a:r>
            <a:r>
              <a:rPr lang="de-DE" sz="7200" dirty="0" err="1"/>
              <a:t>advantage</a:t>
            </a:r>
            <a:r>
              <a:rPr lang="de-DE" sz="7200" dirty="0"/>
              <a:t> </a:t>
            </a:r>
            <a:r>
              <a:rPr lang="de-DE" sz="7200" dirty="0" err="1"/>
              <a:t>from</a:t>
            </a:r>
            <a:r>
              <a:rPr lang="de-DE" sz="7200" dirty="0"/>
              <a:t> a </a:t>
            </a:r>
            <a:r>
              <a:rPr lang="de-DE" sz="7200" dirty="0" err="1"/>
              <a:t>complete</a:t>
            </a:r>
            <a:r>
              <a:rPr lang="de-DE" sz="7200" dirty="0"/>
              <a:t> </a:t>
            </a:r>
            <a:r>
              <a:rPr lang="de-DE" sz="7200" dirty="0" err="1"/>
              <a:t>integration</a:t>
            </a:r>
            <a:r>
              <a:rPr lang="de-DE" sz="7200" dirty="0"/>
              <a:t> </a:t>
            </a:r>
            <a:r>
              <a:rPr lang="de-DE" sz="7200" dirty="0" err="1"/>
              <a:t>of</a:t>
            </a:r>
            <a:r>
              <a:rPr lang="de-DE" sz="7200" dirty="0"/>
              <a:t> </a:t>
            </a:r>
            <a:r>
              <a:rPr lang="de-DE" sz="7200" u="sng" dirty="0">
                <a:solidFill>
                  <a:srgbClr val="4AA0B1"/>
                </a:solidFill>
              </a:rPr>
              <a:t>RP </a:t>
            </a:r>
            <a:r>
              <a:rPr lang="de-DE" sz="7200" u="sng" dirty="0" err="1">
                <a:solidFill>
                  <a:srgbClr val="4AA0B1"/>
                </a:solidFill>
              </a:rPr>
              <a:t>into</a:t>
            </a:r>
            <a:r>
              <a:rPr lang="de-DE" sz="7200" u="sng" dirty="0">
                <a:solidFill>
                  <a:srgbClr val="4AA0B1"/>
                </a:solidFill>
              </a:rPr>
              <a:t> </a:t>
            </a:r>
            <a:r>
              <a:rPr lang="de-DE" sz="7200" u="sng" dirty="0" err="1">
                <a:solidFill>
                  <a:srgbClr val="4AA0B1"/>
                </a:solidFill>
              </a:rPr>
              <a:t>the</a:t>
            </a:r>
            <a:r>
              <a:rPr lang="de-DE" sz="7200" u="sng" dirty="0">
                <a:solidFill>
                  <a:srgbClr val="4AA0B1"/>
                </a:solidFill>
              </a:rPr>
              <a:t> </a:t>
            </a:r>
            <a:r>
              <a:rPr lang="de-DE" sz="7200" u="sng" dirty="0" err="1">
                <a:solidFill>
                  <a:srgbClr val="4AA0B1"/>
                </a:solidFill>
              </a:rPr>
              <a:t>health</a:t>
            </a:r>
            <a:r>
              <a:rPr lang="de-DE" sz="7200" u="sng" dirty="0">
                <a:solidFill>
                  <a:srgbClr val="4AA0B1"/>
                </a:solidFill>
              </a:rPr>
              <a:t> care </a:t>
            </a:r>
            <a:r>
              <a:rPr lang="de-DE" sz="7200" u="sng" dirty="0" err="1">
                <a:solidFill>
                  <a:srgbClr val="4AA0B1"/>
                </a:solidFill>
              </a:rPr>
              <a:t>system</a:t>
            </a:r>
            <a:r>
              <a:rPr lang="de-DE" sz="7200" dirty="0"/>
              <a:t>; and </a:t>
            </a:r>
            <a:r>
              <a:rPr lang="de-DE" sz="7200" dirty="0" err="1"/>
              <a:t>from</a:t>
            </a:r>
            <a:r>
              <a:rPr lang="de-DE" sz="7200" dirty="0"/>
              <a:t> </a:t>
            </a:r>
            <a:r>
              <a:rPr lang="de-DE" sz="7200" dirty="0" err="1"/>
              <a:t>the</a:t>
            </a:r>
            <a:r>
              <a:rPr lang="de-DE" sz="7200" dirty="0"/>
              <a:t> </a:t>
            </a:r>
            <a:r>
              <a:rPr lang="de-DE" sz="7200" dirty="0" err="1"/>
              <a:t>availability</a:t>
            </a:r>
            <a:r>
              <a:rPr lang="de-DE" sz="7200" dirty="0"/>
              <a:t> </a:t>
            </a:r>
            <a:r>
              <a:rPr lang="de-DE" sz="7200" dirty="0" err="1"/>
              <a:t>of</a:t>
            </a:r>
            <a:r>
              <a:rPr lang="de-DE" sz="7200" dirty="0"/>
              <a:t> </a:t>
            </a:r>
            <a:r>
              <a:rPr lang="de-DE" sz="7200" dirty="0" err="1"/>
              <a:t>updated</a:t>
            </a:r>
            <a:r>
              <a:rPr lang="de-DE" sz="7200" dirty="0"/>
              <a:t> </a:t>
            </a:r>
            <a:r>
              <a:rPr lang="de-DE" sz="7200" dirty="0" err="1"/>
              <a:t>documents</a:t>
            </a:r>
            <a:r>
              <a:rPr lang="de-DE" sz="7200" dirty="0"/>
              <a:t> on </a:t>
            </a:r>
            <a:r>
              <a:rPr lang="de-DE" sz="7200" dirty="0" err="1"/>
              <a:t>new</a:t>
            </a:r>
            <a:r>
              <a:rPr lang="de-DE" sz="7200" dirty="0"/>
              <a:t> </a:t>
            </a:r>
            <a:r>
              <a:rPr lang="de-DE" sz="7200" dirty="0" err="1"/>
              <a:t>challenges</a:t>
            </a:r>
            <a:r>
              <a:rPr lang="de-DE" sz="7200" dirty="0"/>
              <a:t>, and </a:t>
            </a:r>
            <a:r>
              <a:rPr lang="de-DE" sz="7200" dirty="0" err="1"/>
              <a:t>guidelines</a:t>
            </a:r>
            <a:r>
              <a:rPr lang="de-DE" sz="7200" dirty="0"/>
              <a:t> </a:t>
            </a:r>
            <a:r>
              <a:rPr lang="de-DE" sz="7200" dirty="0" err="1"/>
              <a:t>for</a:t>
            </a:r>
            <a:r>
              <a:rPr lang="de-DE" sz="7200" dirty="0"/>
              <a:t> </a:t>
            </a:r>
            <a:r>
              <a:rPr lang="de-DE" sz="7200" dirty="0" err="1"/>
              <a:t>various</a:t>
            </a:r>
            <a:r>
              <a:rPr lang="de-DE" sz="7200" dirty="0"/>
              <a:t> professional </a:t>
            </a:r>
            <a:r>
              <a:rPr lang="de-DE" sz="7200" dirty="0" err="1"/>
              <a:t>stakeholders</a:t>
            </a:r>
            <a:r>
              <a:rPr lang="de-DE" sz="7200" dirty="0"/>
              <a:t> </a:t>
            </a:r>
            <a:r>
              <a:rPr lang="de-DE" sz="6400" dirty="0">
                <a:solidFill>
                  <a:srgbClr val="C00000"/>
                </a:solidFill>
              </a:rPr>
              <a:t>(Bonn Call </a:t>
            </a:r>
            <a:r>
              <a:rPr lang="de-DE" sz="6400" dirty="0" err="1">
                <a:solidFill>
                  <a:srgbClr val="C00000"/>
                </a:solidFill>
              </a:rPr>
              <a:t>for</a:t>
            </a:r>
            <a:r>
              <a:rPr lang="de-DE" sz="6400" dirty="0">
                <a:solidFill>
                  <a:srgbClr val="C00000"/>
                </a:solidFill>
              </a:rPr>
              <a:t> Action, ICRP 129, ICRP 105, HERCA</a:t>
            </a:r>
            <a:r>
              <a:rPr lang="de-DE" sz="6400" dirty="0"/>
              <a:t>).</a:t>
            </a:r>
            <a:endParaRPr lang="it-IT" sz="6400" dirty="0"/>
          </a:p>
          <a:p>
            <a:pPr lvl="0" algn="just"/>
            <a:r>
              <a:rPr lang="de-DE" sz="7200" u="sng" dirty="0">
                <a:solidFill>
                  <a:srgbClr val="4AA0B1"/>
                </a:solidFill>
              </a:rPr>
              <a:t>Benefit-</a:t>
            </a:r>
            <a:r>
              <a:rPr lang="de-DE" sz="7200" u="sng" dirty="0" err="1">
                <a:solidFill>
                  <a:srgbClr val="4AA0B1"/>
                </a:solidFill>
              </a:rPr>
              <a:t>risk</a:t>
            </a:r>
            <a:r>
              <a:rPr lang="de-DE" sz="7200" u="sng" dirty="0">
                <a:solidFill>
                  <a:srgbClr val="4AA0B1"/>
                </a:solidFill>
              </a:rPr>
              <a:t> </a:t>
            </a:r>
            <a:r>
              <a:rPr lang="de-DE" sz="7200" u="sng" dirty="0" err="1">
                <a:solidFill>
                  <a:srgbClr val="4AA0B1"/>
                </a:solidFill>
              </a:rPr>
              <a:t>dialogues</a:t>
            </a:r>
            <a:r>
              <a:rPr lang="de-DE" sz="7200" u="sng" dirty="0">
                <a:solidFill>
                  <a:srgbClr val="4AA0B1"/>
                </a:solidFill>
              </a:rPr>
              <a:t> in </a:t>
            </a:r>
            <a:r>
              <a:rPr lang="de-DE" sz="7200" u="sng" dirty="0" err="1">
                <a:solidFill>
                  <a:srgbClr val="4AA0B1"/>
                </a:solidFill>
              </a:rPr>
              <a:t>radiology</a:t>
            </a:r>
            <a:r>
              <a:rPr lang="de-DE" sz="7200" u="sng" dirty="0">
                <a:solidFill>
                  <a:srgbClr val="4AA0B1"/>
                </a:solidFill>
              </a:rPr>
              <a:t> and </a:t>
            </a:r>
            <a:r>
              <a:rPr lang="de-DE" sz="7200" u="sng" dirty="0" err="1">
                <a:solidFill>
                  <a:srgbClr val="4AA0B1"/>
                </a:solidFill>
              </a:rPr>
              <a:t>radiotherapy</a:t>
            </a:r>
            <a:r>
              <a:rPr lang="de-DE" sz="7200" u="sng" dirty="0">
                <a:solidFill>
                  <a:srgbClr val="4AA0B1"/>
                </a:solidFill>
              </a:rPr>
              <a:t> </a:t>
            </a:r>
            <a:r>
              <a:rPr lang="de-DE" sz="7200" dirty="0" err="1"/>
              <a:t>need</a:t>
            </a:r>
            <a:r>
              <a:rPr lang="de-DE" sz="7200" dirty="0"/>
              <a:t> </a:t>
            </a:r>
            <a:r>
              <a:rPr lang="de-DE" sz="7200" dirty="0" err="1"/>
              <a:t>to</a:t>
            </a:r>
            <a:r>
              <a:rPr lang="de-DE" sz="7200" dirty="0"/>
              <a:t> </a:t>
            </a:r>
            <a:r>
              <a:rPr lang="de-DE" sz="7200" dirty="0" err="1"/>
              <a:t>be</a:t>
            </a:r>
            <a:r>
              <a:rPr lang="de-DE" sz="7200" dirty="0"/>
              <a:t> </a:t>
            </a:r>
            <a:r>
              <a:rPr lang="de-DE" sz="7200" dirty="0" err="1"/>
              <a:t>supported</a:t>
            </a:r>
            <a:r>
              <a:rPr lang="de-DE" sz="7200" dirty="0"/>
              <a:t>; </a:t>
            </a:r>
            <a:r>
              <a:rPr lang="de-DE" sz="7200" dirty="0" err="1"/>
              <a:t>technical</a:t>
            </a:r>
            <a:r>
              <a:rPr lang="de-DE" sz="7200" dirty="0"/>
              <a:t> and </a:t>
            </a:r>
            <a:r>
              <a:rPr lang="de-DE" sz="7200" dirty="0" err="1"/>
              <a:t>communication</a:t>
            </a:r>
            <a:r>
              <a:rPr lang="de-DE" sz="7200" dirty="0"/>
              <a:t> </a:t>
            </a:r>
            <a:r>
              <a:rPr lang="de-DE" sz="7200" dirty="0" err="1"/>
              <a:t>experts</a:t>
            </a:r>
            <a:r>
              <a:rPr lang="de-DE" sz="7200" dirty="0"/>
              <a:t> </a:t>
            </a:r>
            <a:r>
              <a:rPr lang="de-DE" sz="7200" u="sng" dirty="0">
                <a:solidFill>
                  <a:srgbClr val="4AA0B1"/>
                </a:solidFill>
              </a:rPr>
              <a:t>in </a:t>
            </a:r>
            <a:r>
              <a:rPr lang="de-DE" sz="7200" u="sng" dirty="0" err="1">
                <a:solidFill>
                  <a:srgbClr val="4AA0B1"/>
                </a:solidFill>
              </a:rPr>
              <a:t>cooperation</a:t>
            </a:r>
            <a:r>
              <a:rPr lang="de-DE" sz="7200" u="sng" dirty="0">
                <a:solidFill>
                  <a:srgbClr val="4AA0B1"/>
                </a:solidFill>
              </a:rPr>
              <a:t> </a:t>
            </a:r>
            <a:r>
              <a:rPr lang="de-DE" sz="7200" u="sng" dirty="0" err="1">
                <a:solidFill>
                  <a:srgbClr val="4AA0B1"/>
                </a:solidFill>
              </a:rPr>
              <a:t>with</a:t>
            </a:r>
            <a:r>
              <a:rPr lang="de-DE" sz="7200" u="sng" dirty="0">
                <a:solidFill>
                  <a:srgbClr val="4AA0B1"/>
                </a:solidFill>
              </a:rPr>
              <a:t> </a:t>
            </a:r>
            <a:r>
              <a:rPr lang="de-DE" sz="7200" u="sng" dirty="0" err="1">
                <a:solidFill>
                  <a:srgbClr val="4AA0B1"/>
                </a:solidFill>
              </a:rPr>
              <a:t>patient</a:t>
            </a:r>
            <a:r>
              <a:rPr lang="de-DE" sz="7200" u="sng" dirty="0">
                <a:solidFill>
                  <a:srgbClr val="4AA0B1"/>
                </a:solidFill>
              </a:rPr>
              <a:t> </a:t>
            </a:r>
            <a:r>
              <a:rPr lang="de-DE" sz="7200" u="sng" dirty="0" err="1">
                <a:solidFill>
                  <a:srgbClr val="4AA0B1"/>
                </a:solidFill>
              </a:rPr>
              <a:t>associations</a:t>
            </a:r>
            <a:r>
              <a:rPr lang="de-DE" sz="7200" u="sng" dirty="0">
                <a:solidFill>
                  <a:srgbClr val="4AA0B1"/>
                </a:solidFill>
              </a:rPr>
              <a:t> </a:t>
            </a:r>
            <a:r>
              <a:rPr lang="de-DE" sz="7200" dirty="0" err="1"/>
              <a:t>are</a:t>
            </a:r>
            <a:r>
              <a:rPr lang="de-DE" sz="7200" dirty="0"/>
              <a:t> </a:t>
            </a:r>
            <a:r>
              <a:rPr lang="de-DE" sz="7200" dirty="0" err="1"/>
              <a:t>envisioned</a:t>
            </a:r>
            <a:r>
              <a:rPr lang="de-DE" sz="7200" dirty="0"/>
              <a:t> </a:t>
            </a:r>
            <a:r>
              <a:rPr lang="de-DE" sz="7200" dirty="0" err="1"/>
              <a:t>to</a:t>
            </a:r>
            <a:r>
              <a:rPr lang="de-DE" sz="7200" dirty="0"/>
              <a:t> </a:t>
            </a:r>
            <a:r>
              <a:rPr lang="de-DE" sz="7200" dirty="0" err="1"/>
              <a:t>improve</a:t>
            </a:r>
            <a:r>
              <a:rPr lang="de-DE" sz="7200" dirty="0"/>
              <a:t> </a:t>
            </a:r>
            <a:r>
              <a:rPr lang="de-DE" sz="7200" dirty="0" err="1"/>
              <a:t>risk</a:t>
            </a:r>
            <a:r>
              <a:rPr lang="de-DE" sz="7200" dirty="0"/>
              <a:t> </a:t>
            </a:r>
            <a:r>
              <a:rPr lang="de-DE" sz="7200" dirty="0" err="1"/>
              <a:t>communication</a:t>
            </a:r>
            <a:r>
              <a:rPr lang="de-DE" sz="7200" dirty="0"/>
              <a:t> </a:t>
            </a:r>
            <a:r>
              <a:rPr lang="de-DE" sz="7200" dirty="0" err="1"/>
              <a:t>by</a:t>
            </a:r>
            <a:r>
              <a:rPr lang="de-DE" sz="7200" dirty="0"/>
              <a:t> </a:t>
            </a:r>
            <a:r>
              <a:rPr lang="de-DE" sz="7200" dirty="0" err="1"/>
              <a:t>developing</a:t>
            </a:r>
            <a:r>
              <a:rPr lang="de-DE" sz="7200" dirty="0"/>
              <a:t> </a:t>
            </a:r>
            <a:r>
              <a:rPr lang="de-DE" sz="7200" dirty="0" err="1"/>
              <a:t>adequate</a:t>
            </a:r>
            <a:r>
              <a:rPr lang="de-DE" sz="7200" dirty="0"/>
              <a:t> </a:t>
            </a:r>
            <a:r>
              <a:rPr lang="de-DE" sz="7200" dirty="0" err="1"/>
              <a:t>messages</a:t>
            </a:r>
            <a:r>
              <a:rPr lang="de-DE" sz="7200" dirty="0"/>
              <a:t> and </a:t>
            </a:r>
            <a:r>
              <a:rPr lang="de-DE" sz="7200" dirty="0" err="1"/>
              <a:t>approaches</a:t>
            </a:r>
            <a:r>
              <a:rPr lang="de-DE" sz="7200" dirty="0"/>
              <a:t> </a:t>
            </a:r>
            <a:r>
              <a:rPr lang="de-DE" sz="7200" dirty="0" err="1"/>
              <a:t>towards</a:t>
            </a:r>
            <a:r>
              <a:rPr lang="de-DE" sz="7200" dirty="0"/>
              <a:t> </a:t>
            </a:r>
            <a:r>
              <a:rPr lang="de-DE" sz="7200" dirty="0" err="1"/>
              <a:t>patients</a:t>
            </a:r>
            <a:r>
              <a:rPr lang="de-DE" sz="7200" dirty="0"/>
              <a:t> and </a:t>
            </a:r>
            <a:r>
              <a:rPr lang="de-DE" sz="7200" dirty="0" err="1"/>
              <a:t>the</a:t>
            </a:r>
            <a:r>
              <a:rPr lang="de-DE" sz="7200" dirty="0"/>
              <a:t> </a:t>
            </a:r>
            <a:r>
              <a:rPr lang="de-DE" sz="7200" dirty="0" err="1"/>
              <a:t>public</a:t>
            </a:r>
            <a:r>
              <a:rPr lang="de-DE" sz="7200" dirty="0"/>
              <a:t>, and </a:t>
            </a:r>
            <a:r>
              <a:rPr lang="de-DE" sz="7200" dirty="0" err="1"/>
              <a:t>moreover</a:t>
            </a:r>
            <a:r>
              <a:rPr lang="de-DE" sz="7200" dirty="0"/>
              <a:t> </a:t>
            </a:r>
            <a:r>
              <a:rPr lang="de-DE" sz="7200" dirty="0" err="1"/>
              <a:t>to</a:t>
            </a:r>
            <a:r>
              <a:rPr lang="de-DE" sz="7200" dirty="0"/>
              <a:t> </a:t>
            </a:r>
            <a:r>
              <a:rPr lang="de-DE" sz="7200" dirty="0" err="1"/>
              <a:t>improve</a:t>
            </a:r>
            <a:r>
              <a:rPr lang="de-DE" sz="7200" dirty="0"/>
              <a:t> </a:t>
            </a:r>
            <a:r>
              <a:rPr lang="de-DE" sz="7200" dirty="0" err="1"/>
              <a:t>communication</a:t>
            </a:r>
            <a:r>
              <a:rPr lang="de-DE" sz="7200" dirty="0"/>
              <a:t> </a:t>
            </a:r>
            <a:r>
              <a:rPr lang="de-DE" sz="7200" dirty="0" err="1"/>
              <a:t>skills</a:t>
            </a:r>
            <a:r>
              <a:rPr lang="de-DE" sz="7200" dirty="0"/>
              <a:t> </a:t>
            </a:r>
            <a:r>
              <a:rPr lang="de-DE" sz="7200" dirty="0" err="1"/>
              <a:t>of</a:t>
            </a:r>
            <a:r>
              <a:rPr lang="de-DE" sz="7200" dirty="0"/>
              <a:t> </a:t>
            </a:r>
            <a:r>
              <a:rPr lang="de-DE" sz="7200" dirty="0" err="1"/>
              <a:t>medical</a:t>
            </a:r>
            <a:r>
              <a:rPr lang="de-DE" sz="7200" dirty="0"/>
              <a:t> </a:t>
            </a:r>
            <a:r>
              <a:rPr lang="de-DE" sz="7200" dirty="0" err="1"/>
              <a:t>professionals</a:t>
            </a:r>
            <a:r>
              <a:rPr lang="de-DE" sz="7200" dirty="0"/>
              <a:t> and RP </a:t>
            </a:r>
            <a:r>
              <a:rPr lang="de-DE" sz="7200" dirty="0" err="1"/>
              <a:t>experts</a:t>
            </a:r>
            <a:r>
              <a:rPr lang="de-DE" sz="7200" dirty="0"/>
              <a:t> </a:t>
            </a:r>
            <a:r>
              <a:rPr lang="de-DE" sz="6400" dirty="0">
                <a:solidFill>
                  <a:srgbClr val="C00000"/>
                </a:solidFill>
              </a:rPr>
              <a:t>(Bonn Call </a:t>
            </a:r>
            <a:r>
              <a:rPr lang="de-DE" sz="6400" dirty="0" err="1">
                <a:solidFill>
                  <a:srgbClr val="C00000"/>
                </a:solidFill>
              </a:rPr>
              <a:t>for</a:t>
            </a:r>
            <a:r>
              <a:rPr lang="de-DE" sz="6400" dirty="0">
                <a:solidFill>
                  <a:srgbClr val="C00000"/>
                </a:solidFill>
              </a:rPr>
              <a:t> Action, ICRP 103, ICRP 105, HERCA).</a:t>
            </a:r>
            <a:endParaRPr lang="it-IT" sz="6400" dirty="0">
              <a:solidFill>
                <a:srgbClr val="C00000"/>
              </a:solidFill>
            </a:endParaRPr>
          </a:p>
          <a:p>
            <a:endParaRPr lang="it-IT" dirty="0"/>
          </a:p>
        </p:txBody>
      </p:sp>
      <p:sp>
        <p:nvSpPr>
          <p:cNvPr id="7" name="Titolo 1">
            <a:extLst>
              <a:ext uri="{FF2B5EF4-FFF2-40B4-BE49-F238E27FC236}">
                <a16:creationId xmlns:a16="http://schemas.microsoft.com/office/drawing/2014/main" id="{5B402AE8-B604-4233-8AFD-5D0C71E586DF}"/>
              </a:ext>
            </a:extLst>
          </p:cNvPr>
          <p:cNvSpPr>
            <a:spLocks noGrp="1"/>
          </p:cNvSpPr>
          <p:nvPr>
            <p:ph type="title"/>
          </p:nvPr>
        </p:nvSpPr>
        <p:spPr>
          <a:xfrm>
            <a:off x="5044751" y="555875"/>
            <a:ext cx="4154540" cy="740312"/>
          </a:xfrm>
        </p:spPr>
        <p:txBody>
          <a:bodyPr>
            <a:normAutofit fontScale="90000"/>
          </a:bodyPr>
          <a:lstStyle/>
          <a:p>
            <a:pPr algn="l"/>
            <a:r>
              <a:rPr lang="en-US" sz="2200" dirty="0"/>
              <a:t>Stakeholders and </a:t>
            </a:r>
            <a:r>
              <a:rPr lang="en-US" sz="2200" dirty="0" err="1"/>
              <a:t>ionising</a:t>
            </a:r>
            <a:r>
              <a:rPr lang="en-US" sz="2200" dirty="0"/>
              <a:t> radiation in  medicine  –  International documents</a:t>
            </a:r>
            <a:endParaRPr lang="it-IT" sz="2200" dirty="0"/>
          </a:p>
        </p:txBody>
      </p:sp>
    </p:spTree>
    <p:extLst>
      <p:ext uri="{BB962C8B-B14F-4D97-AF65-F5344CB8AC3E}">
        <p14:creationId xmlns:p14="http://schemas.microsoft.com/office/powerpoint/2010/main" val="390678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BCFFCE-99B4-401A-8C06-DC5F2839028A}"/>
              </a:ext>
            </a:extLst>
          </p:cNvPr>
          <p:cNvSpPr>
            <a:spLocks noGrp="1"/>
          </p:cNvSpPr>
          <p:nvPr>
            <p:ph idx="1"/>
          </p:nvPr>
        </p:nvSpPr>
        <p:spPr>
          <a:xfrm>
            <a:off x="485878" y="1792599"/>
            <a:ext cx="8221825" cy="4229399"/>
          </a:xfrm>
        </p:spPr>
        <p:txBody>
          <a:bodyPr>
            <a:normAutofit fontScale="77500" lnSpcReduction="20000"/>
          </a:bodyPr>
          <a:lstStyle/>
          <a:p>
            <a:pPr algn="just"/>
            <a:r>
              <a:rPr lang="en-GB" sz="2700" dirty="0"/>
              <a:t>Interviews were conducted with members of key international organizations: WHO, IAEA, HERCA and ICRP. </a:t>
            </a:r>
          </a:p>
          <a:p>
            <a:pPr algn="just"/>
            <a:r>
              <a:rPr lang="en-GB" sz="2700" dirty="0"/>
              <a:t>Given</a:t>
            </a:r>
            <a:r>
              <a:rPr lang="en-GB" sz="2300" dirty="0"/>
              <a:t> </a:t>
            </a:r>
            <a:r>
              <a:rPr lang="en-GB" sz="2700" dirty="0"/>
              <a:t>the</a:t>
            </a:r>
            <a:r>
              <a:rPr lang="en-GB" sz="2300" dirty="0"/>
              <a:t> </a:t>
            </a:r>
            <a:r>
              <a:rPr lang="en-GB" sz="2700" dirty="0"/>
              <a:t>international frame</a:t>
            </a:r>
            <a:r>
              <a:rPr lang="en-GB" sz="2300" dirty="0"/>
              <a:t> </a:t>
            </a:r>
            <a:r>
              <a:rPr lang="en-GB" sz="2700" dirty="0"/>
              <a:t>in</a:t>
            </a:r>
            <a:r>
              <a:rPr lang="en-GB" sz="2300" dirty="0"/>
              <a:t> </a:t>
            </a:r>
            <a:r>
              <a:rPr lang="en-GB" sz="2700" dirty="0"/>
              <a:t>which</a:t>
            </a:r>
            <a:r>
              <a:rPr lang="en-GB" sz="2300" dirty="0"/>
              <a:t> </a:t>
            </a:r>
            <a:r>
              <a:rPr lang="en-GB" sz="2700" dirty="0"/>
              <a:t>these</a:t>
            </a:r>
            <a:r>
              <a:rPr lang="en-GB" sz="2300" dirty="0"/>
              <a:t> </a:t>
            </a:r>
            <a:r>
              <a:rPr lang="en-GB" sz="2700" dirty="0"/>
              <a:t>organizations</a:t>
            </a:r>
            <a:r>
              <a:rPr lang="en-GB" sz="2300" dirty="0"/>
              <a:t> </a:t>
            </a:r>
            <a:r>
              <a:rPr lang="en-GB" sz="2700" dirty="0"/>
              <a:t>work, respondents referred </a:t>
            </a:r>
            <a:r>
              <a:rPr lang="en-GB" sz="2700" u="sng" dirty="0">
                <a:solidFill>
                  <a:srgbClr val="4AA0B1"/>
                </a:solidFill>
              </a:rPr>
              <a:t>mostly to professional and institutional stakeholders</a:t>
            </a:r>
            <a:r>
              <a:rPr lang="en-GB" sz="2700" dirty="0">
                <a:solidFill>
                  <a:srgbClr val="007DC3"/>
                </a:solidFill>
              </a:rPr>
              <a:t>, </a:t>
            </a:r>
            <a:r>
              <a:rPr lang="en-GB" sz="2700" dirty="0"/>
              <a:t>such as </a:t>
            </a:r>
            <a:r>
              <a:rPr lang="en-GB" sz="2700" u="sng" dirty="0"/>
              <a:t>regulatory bodies, professional organizations of medical specialists, technicians or manufacturers</a:t>
            </a:r>
            <a:r>
              <a:rPr lang="en-GB" sz="2700" dirty="0"/>
              <a:t>, and </a:t>
            </a:r>
            <a:r>
              <a:rPr lang="en-GB" sz="2700" u="sng" dirty="0">
                <a:solidFill>
                  <a:srgbClr val="4AA0B1"/>
                </a:solidFill>
              </a:rPr>
              <a:t>less to the role of patients</a:t>
            </a:r>
            <a:r>
              <a:rPr lang="en-GB" sz="2700" dirty="0"/>
              <a:t> and patient organizations as stakeholders. </a:t>
            </a:r>
          </a:p>
          <a:p>
            <a:pPr algn="just"/>
            <a:r>
              <a:rPr lang="en-GB" sz="2700" dirty="0"/>
              <a:t>These professional and institutional stakeholders are </a:t>
            </a:r>
            <a:r>
              <a:rPr lang="en-GB" sz="2700" u="sng" dirty="0">
                <a:solidFill>
                  <a:srgbClr val="4AA0B1"/>
                </a:solidFill>
              </a:rPr>
              <a:t>engaged in several ways, </a:t>
            </a:r>
            <a:r>
              <a:rPr lang="en-GB" sz="2700" dirty="0"/>
              <a:t>ranging from </a:t>
            </a:r>
            <a:r>
              <a:rPr lang="en-GB" sz="2700" u="sng" dirty="0"/>
              <a:t>information provision </a:t>
            </a:r>
            <a:r>
              <a:rPr lang="en-GB" sz="2700" dirty="0"/>
              <a:t>(e.g. trainings), to more active forms of participation such as </a:t>
            </a:r>
            <a:r>
              <a:rPr lang="en-GB" sz="2700" u="sng" dirty="0"/>
              <a:t>discussion and joint decision-making when standards and regulations are set. </a:t>
            </a:r>
          </a:p>
          <a:p>
            <a:pPr algn="just"/>
            <a:r>
              <a:rPr lang="en-GB" sz="2700" u="sng" dirty="0">
                <a:solidFill>
                  <a:srgbClr val="4AA0B1"/>
                </a:solidFill>
              </a:rPr>
              <a:t>Patients </a:t>
            </a:r>
            <a:r>
              <a:rPr lang="en-GB" sz="2700" dirty="0"/>
              <a:t>are mostly seen as the object to decision making, and to be protection in the exposure, and </a:t>
            </a:r>
            <a:r>
              <a:rPr lang="en-GB" sz="2700" u="sng" dirty="0">
                <a:solidFill>
                  <a:srgbClr val="4AA0B1"/>
                </a:solidFill>
              </a:rPr>
              <a:t>are not given a direct position at the discussion table</a:t>
            </a:r>
            <a:r>
              <a:rPr lang="en-GB" sz="2700" dirty="0"/>
              <a:t>. </a:t>
            </a:r>
            <a:endParaRPr lang="it-IT" dirty="0"/>
          </a:p>
          <a:p>
            <a:endParaRPr lang="it-IT" dirty="0"/>
          </a:p>
          <a:p>
            <a:endParaRPr lang="it-IT" dirty="0"/>
          </a:p>
        </p:txBody>
      </p:sp>
      <p:sp>
        <p:nvSpPr>
          <p:cNvPr id="4" name="Titolo 1">
            <a:extLst>
              <a:ext uri="{FF2B5EF4-FFF2-40B4-BE49-F238E27FC236}">
                <a16:creationId xmlns:a16="http://schemas.microsoft.com/office/drawing/2014/main" id="{2D939EF8-E0F7-4383-80B6-E484BA08A663}"/>
              </a:ext>
            </a:extLst>
          </p:cNvPr>
          <p:cNvSpPr txBox="1">
            <a:spLocks/>
          </p:cNvSpPr>
          <p:nvPr/>
        </p:nvSpPr>
        <p:spPr>
          <a:xfrm>
            <a:off x="5063411" y="518389"/>
            <a:ext cx="3818639" cy="740312"/>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2800" b="1" kern="1200">
                <a:solidFill>
                  <a:srgbClr val="4AA0B1"/>
                </a:solidFill>
                <a:latin typeface="+mj-lt"/>
                <a:ea typeface="+mj-ea"/>
                <a:cs typeface="+mj-cs"/>
              </a:defRPr>
            </a:lvl1pPr>
          </a:lstStyle>
          <a:p>
            <a:pPr fontAlgn="auto">
              <a:spcAft>
                <a:spcPts val="0"/>
              </a:spcAft>
            </a:pPr>
            <a:r>
              <a:rPr lang="en-US" sz="2200" dirty="0"/>
              <a:t>Interviews with international      actors in the field of </a:t>
            </a:r>
          </a:p>
          <a:p>
            <a:pPr fontAlgn="auto">
              <a:spcAft>
                <a:spcPts val="0"/>
              </a:spcAft>
            </a:pPr>
            <a:r>
              <a:rPr lang="en-US" sz="2200" dirty="0"/>
              <a:t>medical exposures</a:t>
            </a:r>
            <a:endParaRPr lang="it-IT" sz="2200" dirty="0"/>
          </a:p>
        </p:txBody>
      </p:sp>
    </p:spTree>
    <p:extLst>
      <p:ext uri="{BB962C8B-B14F-4D97-AF65-F5344CB8AC3E}">
        <p14:creationId xmlns:p14="http://schemas.microsoft.com/office/powerpoint/2010/main" val="2501765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A2B7A2-89FE-4A3B-87B8-C01F31717A89}&quot;/&gt;&lt;filename val=&quot;C:\DOCUME~1\MERIAN~1\LOCALS~1\Temp\PR\data\asimages\{E5A2B7A2-89FE-4A3B-87B8-C01F31717A89}.png&quot;/&gt;&lt;hasEffects val=&quot;1&quot;/&gt;&lt;left val=&quot;43.56&quot;/&gt;&lt;top val=&quot;283.56&quot;/&gt;&lt;width val=&quot;192.12&quot;/&gt;&lt;height val=&quot;144.12&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A33630-4F5F-4B82-8D25-EAB4E626751C}&quot;/&gt;&lt;filename val=&quot;C:\DOCUME~1\MERIAN~1\LOCALS~1\Temp\PR\data\asimages\{66A33630-4F5F-4B82-8D25-EAB4E626751C}.png&quot;/&gt;&lt;hasEffects val=&quot;1&quot;/&gt;&lt;left val=&quot;67.56&quot;/&gt;&lt;top val=&quot;151.56&quot;/&gt;&lt;width val=&quot;252.12&quot;/&gt;&lt;height val=&quot;252.1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F6E8D1-1E46-464C-89E4-410AACD512CF}&quot;/&gt;&lt;filename val=&quot;C:\DOCUME~1\MERIAN~1\LOCALS~1\Temp\PR\data\asimages\{DDF6E8D1-1E46-464C-89E4-410AACD512CF}.png&quot;/&gt;&lt;hasEffects val=&quot;1&quot;/&gt;&lt;left val=&quot;295.56&quot;/&gt;&lt;top val=&quot;325.56&quot;/&gt;&lt;width val=&quot;147.84&quot;/&gt;&lt;height val=&quot;198.12&quot;/&gt;&lt;/ThreeDShapeInfo&gt;"/>
</p:tagLst>
</file>

<file path=ppt/theme/theme1.xml><?xml version="1.0" encoding="utf-8"?>
<a:theme xmlns:a="http://schemas.openxmlformats.org/drawingml/2006/main" name="CONCER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RT" id="{9E37ED38-8528-4622-97B5-E50A59913621}" vid="{C3144AF8-E3B1-46BB-B32C-B5F65E8202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2E699366340D41B67FD2BA5630CCCF" ma:contentTypeVersion="3" ma:contentTypeDescription="Create a new document." ma:contentTypeScope="" ma:versionID="4e890b030306360b1caedebf40a60296">
  <xsd:schema xmlns:xsd="http://www.w3.org/2001/XMLSchema" xmlns:xs="http://www.w3.org/2001/XMLSchema" xmlns:p="http://schemas.microsoft.com/office/2006/metadata/properties" xmlns:ns2="9fadf70c-5e39-45e6-af1b-37916fb9636d" targetNamespace="http://schemas.microsoft.com/office/2006/metadata/properties" ma:root="true" ma:fieldsID="b6c78b3442fe6a4046643687873bf358" ns2:_="">
    <xsd:import namespace="9fadf70c-5e39-45e6-af1b-37916fb963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df70c-5e39-45e6-af1b-37916fb963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349EB0-AAA5-40B9-92EA-2F973EFE52EE}"/>
</file>

<file path=customXml/itemProps2.xml><?xml version="1.0" encoding="utf-8"?>
<ds:datastoreItem xmlns:ds="http://schemas.openxmlformats.org/officeDocument/2006/customXml" ds:itemID="{1A40A4A0-FACE-4935-928B-8089A88FE432}"/>
</file>

<file path=customXml/itemProps3.xml><?xml version="1.0" encoding="utf-8"?>
<ds:datastoreItem xmlns:ds="http://schemas.openxmlformats.org/officeDocument/2006/customXml" ds:itemID="{CD3B6499-2E28-45F0-953A-AED506886BA9}"/>
</file>

<file path=docProps/app.xml><?xml version="1.0" encoding="utf-8"?>
<Properties xmlns="http://schemas.openxmlformats.org/officeDocument/2006/extended-properties" xmlns:vt="http://schemas.openxmlformats.org/officeDocument/2006/docPropsVTypes">
  <Template>_SCK</Template>
  <TotalTime>1800</TotalTime>
  <Pages>22</Pages>
  <Words>4267</Words>
  <Application>Microsoft Office PowerPoint</Application>
  <PresentationFormat>Presentazione su schermo (4:3)</PresentationFormat>
  <Paragraphs>216</Paragraphs>
  <Slides>30</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Arial</vt:lpstr>
      <vt:lpstr>Calibri</vt:lpstr>
      <vt:lpstr>Calibri Light</vt:lpstr>
      <vt:lpstr>Courier New</vt:lpstr>
      <vt:lpstr>Interstate-Regular</vt:lpstr>
      <vt:lpstr>Symbol</vt:lpstr>
      <vt:lpstr>Times</vt:lpstr>
      <vt:lpstr>Wingdings</vt:lpstr>
      <vt:lpstr>CONCERT</vt:lpstr>
      <vt:lpstr> ENGAGE final workshop 11-13 September 2019 Bratislava, Slovak Republic   OVERVIEW OF CONTEXT, WORKING METHODOLOGY, STUDIES, FINDINGS </vt:lpstr>
      <vt:lpstr>The context of exposure in the medical field </vt:lpstr>
      <vt:lpstr>The context for stakeholder engagement in medical exposure </vt:lpstr>
      <vt:lpstr>Information and campaigns on stakehokolder engagement in medical exposure </vt:lpstr>
      <vt:lpstr>ENGAGE, in relation to medical exposure</vt:lpstr>
      <vt:lpstr>Stakeholders and ionising radiation in  medicine  –  International documents</vt:lpstr>
      <vt:lpstr>Stakeholders and ionising radiation in  medicine  –  International documents</vt:lpstr>
      <vt:lpstr>Stakeholders and ionising radiation in  medicine  –  International documents</vt:lpstr>
      <vt:lpstr>Presentazione standard di PowerPoint</vt:lpstr>
      <vt:lpstr>Presentazione standard di PowerPoint</vt:lpstr>
      <vt:lpstr>Analysis of relevant national documents</vt:lpstr>
      <vt:lpstr>Analysis of relevant national documents</vt:lpstr>
      <vt:lpstr>Analysis of relevant national documents</vt:lpstr>
      <vt:lpstr>Main conclusions on the analysis on national documents</vt:lpstr>
      <vt:lpstr>Case studies at national level -Stakeholder engagement in the practice</vt:lpstr>
      <vt:lpstr>Case studies at national level -Stakeholder engagement in the practice</vt:lpstr>
      <vt:lpstr>Case studies - Findings – Belgium </vt:lpstr>
      <vt:lpstr>Case studies - Findings – Germany </vt:lpstr>
      <vt:lpstr>Case studies - Findings – Greece </vt:lpstr>
      <vt:lpstr>Case studies - Findings – Italy </vt:lpstr>
      <vt:lpstr>Case studies - Findings – Slovenia </vt:lpstr>
      <vt:lpstr>Case studies - Findings – Slovenia </vt:lpstr>
      <vt:lpstr>Case studies - Findings – Spain </vt:lpstr>
      <vt:lpstr>Case studies related to the development of  RP culture for medical professionals</vt:lpstr>
      <vt:lpstr>Target Stakeholders –  Aim of RP Culture (1/2)</vt:lpstr>
      <vt:lpstr>Target Stakeholders –  Aim of RP Culture (2/2)</vt:lpstr>
      <vt:lpstr> Tools, methods and process  to build RP culture (1/2) </vt:lpstr>
      <vt:lpstr> Tools, methods and process  to build RP culture (2/2) </vt:lpstr>
      <vt:lpstr>Lessons learned – Key issues in developing RP culture for medical professionals </vt:lpstr>
      <vt:lpstr>Presentazione standard di PowerPoint</vt:lpstr>
    </vt:vector>
  </TitlesOfParts>
  <Company>SCK-CEN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Oudheusden Michiel</dc:creator>
  <cp:lastModifiedBy>MC</cp:lastModifiedBy>
  <cp:revision>255</cp:revision>
  <cp:lastPrinted>2019-09-09T18:29:51Z</cp:lastPrinted>
  <dcterms:created xsi:type="dcterms:W3CDTF">2017-11-13T09:28:55Z</dcterms:created>
  <dcterms:modified xsi:type="dcterms:W3CDTF">2019-09-11T08:18:33Z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y fmtid="{D5CDD505-2E9C-101B-9397-08002B2CF9AE}" pid="3" name="ContentTypeId">
    <vt:lpwstr>0x010100452E699366340D41B67FD2BA5630CCCF</vt:lpwstr>
  </property>
</Properties>
</file>