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ms-powerpoint.presentation.macroEnabled.main+xml"/>
  <Override PartName="/ppt/slides/slide1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5.xml" ContentType="application/vnd.openxmlformats-officedocument.presentationml.slide+xml"/>
  <Override PartName="/ppt/slides/slide4.xml" ContentType="application/vnd.openxmlformats-officedocument.presentationml.slide+xml"/>
  <Override PartName="/ppt/slides/slide2.xml" ContentType="application/vnd.openxmlformats-officedocument.presentationml.slide+xml"/>
  <Override PartName="/ppt/slides/slide17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s/slide16.xml" ContentType="application/vnd.openxmlformats-officedocument.presentationml.slide+xml"/>
  <Override PartName="/ppt/notesSlides/notesSlide3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1.xml" ContentType="application/vnd.openxmlformats-officedocument.them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355" r:id="rId3"/>
    <p:sldId id="340" r:id="rId4"/>
    <p:sldId id="341" r:id="rId5"/>
    <p:sldId id="356" r:id="rId6"/>
    <p:sldId id="376" r:id="rId7"/>
    <p:sldId id="358" r:id="rId8"/>
    <p:sldId id="366" r:id="rId9"/>
    <p:sldId id="387" r:id="rId10"/>
    <p:sldId id="369" r:id="rId11"/>
    <p:sldId id="370" r:id="rId12"/>
    <p:sldId id="386" r:id="rId13"/>
    <p:sldId id="385" r:id="rId14"/>
    <p:sldId id="357" r:id="rId15"/>
    <p:sldId id="371" r:id="rId16"/>
    <p:sldId id="302" r:id="rId17"/>
    <p:sldId id="388" r:id="rId18"/>
  </p:sldIdLst>
  <p:sldSz cx="9144000" cy="6858000" type="screen4x3"/>
  <p:notesSz cx="6797675" cy="987425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FFFFFF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81962" autoAdjust="0"/>
  </p:normalViewPr>
  <p:slideViewPr>
    <p:cSldViewPr>
      <p:cViewPr varScale="1">
        <p:scale>
          <a:sx n="93" d="100"/>
          <a:sy n="93" d="100"/>
        </p:scale>
        <p:origin x="-207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78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48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Relationship Id="rId27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5D6FD99-601A-4E77-B3D6-206D6637C388}" type="datetimeFigureOut">
              <a:rPr lang="en-GB"/>
              <a:pPr>
                <a:defRPr/>
              </a:pPr>
              <a:t>13/09/2019</a:t>
            </a:fld>
            <a:endParaRPr lang="en-GB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49688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8FD8E5B-CA15-4498-A341-7AF023572DA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46978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14324C5-6DB6-405C-A657-1B5E970FE90A}" type="datetimeFigureOut">
              <a:rPr lang="en-GB"/>
              <a:pPr>
                <a:defRPr/>
              </a:pPr>
              <a:t>13/09/2019</a:t>
            </a:fld>
            <a:endParaRPr lang="en-GB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450" y="4691063"/>
            <a:ext cx="5438775" cy="44434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49688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F5F7501-836C-426A-A79D-A5F284E96B6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40571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de-DE" smtClean="0"/>
          </a:p>
        </p:txBody>
      </p:sp>
      <p:sp>
        <p:nvSpPr>
          <p:cNvPr id="20484" name="Foliennummernplatzhalter 3"/>
          <p:cNvSpPr>
            <a:spLocks noGrp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D68FAC7-4B8A-4C5E-8AFD-7FE8A43FFD27}" type="slidenum">
              <a:rPr lang="en-GB" altLang="de-D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GB" altLang="de-DE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improve the governance of radiological risks by strengthening and enhancing stakeholder engagement processes in relation to radiation protection policy and practice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F5F7501-836C-426A-A79D-A5F284E96B60}" type="slidenum">
              <a:rPr lang="en-GB" smtClean="0"/>
              <a:pPr>
                <a:defRPr/>
              </a:pPr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48471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600" b="0" dirty="0" err="1" smtClean="0">
                <a:cs typeface="Arial" pitchFamily="34" charset="0"/>
              </a:rPr>
              <a:t>Fostering</a:t>
            </a:r>
            <a:r>
              <a:rPr lang="de-DE" sz="1600" b="0" dirty="0" smtClean="0">
                <a:cs typeface="Arial" pitchFamily="34" charset="0"/>
              </a:rPr>
              <a:t> </a:t>
            </a:r>
            <a:r>
              <a:rPr lang="de-DE" sz="1600" b="0" dirty="0" err="1" smtClean="0">
                <a:cs typeface="Arial" pitchFamily="34" charset="0"/>
              </a:rPr>
              <a:t>research</a:t>
            </a:r>
            <a:r>
              <a:rPr lang="de-DE" sz="1600" b="0" dirty="0" smtClean="0">
                <a:cs typeface="Arial" pitchFamily="34" charset="0"/>
              </a:rPr>
              <a:t> </a:t>
            </a:r>
            <a:r>
              <a:rPr lang="de-DE" sz="1600" b="0" dirty="0" err="1" smtClean="0">
                <a:cs typeface="Arial" pitchFamily="34" charset="0"/>
              </a:rPr>
              <a:t>and</a:t>
            </a:r>
            <a:r>
              <a:rPr lang="de-DE" sz="1600" b="0" dirty="0" smtClean="0">
                <a:cs typeface="Arial" pitchFamily="34" charset="0"/>
              </a:rPr>
              <a:t> </a:t>
            </a:r>
            <a:r>
              <a:rPr lang="de-DE" sz="1600" b="0" dirty="0" err="1" smtClean="0">
                <a:cs typeface="Arial" pitchFamily="34" charset="0"/>
              </a:rPr>
              <a:t>developement</a:t>
            </a:r>
            <a:r>
              <a:rPr lang="de-DE" sz="1600" b="0" dirty="0" smtClean="0">
                <a:cs typeface="Arial" pitchFamily="34" charset="0"/>
              </a:rPr>
              <a:t> in </a:t>
            </a:r>
            <a:r>
              <a:rPr lang="de-DE" sz="1600" b="0" dirty="0" err="1" smtClean="0">
                <a:cs typeface="Arial" pitchFamily="34" charset="0"/>
              </a:rPr>
              <a:t>dosimetry</a:t>
            </a:r>
            <a:r>
              <a:rPr lang="de-DE" sz="1600" b="0" dirty="0" smtClean="0">
                <a:cs typeface="Arial" pitchFamily="34" charset="0"/>
              </a:rPr>
              <a:t> </a:t>
            </a:r>
            <a:r>
              <a:rPr lang="de-DE" sz="1600" b="0" dirty="0" err="1" smtClean="0">
                <a:cs typeface="Arial" pitchFamily="34" charset="0"/>
              </a:rPr>
              <a:t>important</a:t>
            </a:r>
            <a:r>
              <a:rPr lang="de-DE" sz="1600" b="0" dirty="0" smtClean="0">
                <a:cs typeface="Arial" pitchFamily="34" charset="0"/>
              </a:rPr>
              <a:t> </a:t>
            </a:r>
          </a:p>
          <a:p>
            <a:pPr marL="752475" lv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200" dirty="0" err="1" smtClean="0">
                <a:cs typeface="Arial" pitchFamily="34" charset="0"/>
              </a:rPr>
              <a:t>To</a:t>
            </a:r>
            <a:r>
              <a:rPr lang="de-DE" sz="1200" dirty="0" smtClean="0">
                <a:cs typeface="Arial" pitchFamily="34" charset="0"/>
              </a:rPr>
              <a:t> </a:t>
            </a:r>
            <a:r>
              <a:rPr lang="de-DE" sz="1200" dirty="0" err="1" smtClean="0">
                <a:cs typeface="Arial" pitchFamily="34" charset="0"/>
              </a:rPr>
              <a:t>provide</a:t>
            </a:r>
            <a:r>
              <a:rPr lang="de-DE" sz="1200" dirty="0" smtClean="0">
                <a:cs typeface="Arial" pitchFamily="34" charset="0"/>
              </a:rPr>
              <a:t> </a:t>
            </a:r>
            <a:r>
              <a:rPr lang="de-DE" sz="1200" dirty="0" err="1" smtClean="0">
                <a:cs typeface="Arial" pitchFamily="34" charset="0"/>
              </a:rPr>
              <a:t>and</a:t>
            </a:r>
            <a:r>
              <a:rPr lang="de-DE" sz="1200" dirty="0" smtClean="0">
                <a:cs typeface="Arial" pitchFamily="34" charset="0"/>
              </a:rPr>
              <a:t> </a:t>
            </a:r>
            <a:r>
              <a:rPr lang="de-DE" sz="1200" dirty="0" err="1" smtClean="0">
                <a:cs typeface="Arial" pitchFamily="34" charset="0"/>
              </a:rPr>
              <a:t>ensure</a:t>
            </a:r>
            <a:r>
              <a:rPr lang="de-DE" sz="1200" dirty="0" smtClean="0">
                <a:cs typeface="Arial" pitchFamily="34" charset="0"/>
              </a:rPr>
              <a:t> </a:t>
            </a:r>
            <a:r>
              <a:rPr lang="de-DE" sz="1200" dirty="0" err="1" smtClean="0">
                <a:cs typeface="Arial" pitchFamily="34" charset="0"/>
              </a:rPr>
              <a:t>physics</a:t>
            </a:r>
            <a:r>
              <a:rPr lang="de-DE" sz="1200" dirty="0" smtClean="0">
                <a:cs typeface="Arial" pitchFamily="34" charset="0"/>
              </a:rPr>
              <a:t> </a:t>
            </a:r>
            <a:r>
              <a:rPr lang="de-DE" sz="1200" dirty="0" err="1" smtClean="0">
                <a:cs typeface="Arial" pitchFamily="34" charset="0"/>
              </a:rPr>
              <a:t>background</a:t>
            </a:r>
            <a:r>
              <a:rPr lang="de-DE" sz="1200" dirty="0" smtClean="0">
                <a:cs typeface="Arial" pitchFamily="34" charset="0"/>
              </a:rPr>
              <a:t> </a:t>
            </a:r>
            <a:r>
              <a:rPr lang="de-DE" sz="1200" dirty="0" err="1" smtClean="0">
                <a:cs typeface="Arial" pitchFamily="34" charset="0"/>
              </a:rPr>
              <a:t>for</a:t>
            </a:r>
            <a:r>
              <a:rPr lang="de-DE" sz="1200" dirty="0" smtClean="0">
                <a:cs typeface="Arial" pitchFamily="34" charset="0"/>
              </a:rPr>
              <a:t> </a:t>
            </a:r>
            <a:r>
              <a:rPr lang="de-DE" sz="1200" dirty="0" err="1" smtClean="0">
                <a:cs typeface="Arial" pitchFamily="34" charset="0"/>
              </a:rPr>
              <a:t>better</a:t>
            </a:r>
            <a:r>
              <a:rPr lang="de-DE" sz="1200" dirty="0" smtClean="0">
                <a:cs typeface="Arial" pitchFamily="34" charset="0"/>
              </a:rPr>
              <a:t> </a:t>
            </a:r>
            <a:r>
              <a:rPr lang="de-DE" sz="1200" dirty="0" err="1" smtClean="0">
                <a:cs typeface="Arial" pitchFamily="34" charset="0"/>
              </a:rPr>
              <a:t>understanding</a:t>
            </a:r>
            <a:r>
              <a:rPr lang="de-DE" sz="1200" dirty="0" smtClean="0">
                <a:cs typeface="Arial" pitchFamily="34" charset="0"/>
              </a:rPr>
              <a:t> </a:t>
            </a:r>
            <a:r>
              <a:rPr lang="de-DE" sz="1200" dirty="0" err="1" smtClean="0">
                <a:cs typeface="Arial" pitchFamily="34" charset="0"/>
              </a:rPr>
              <a:t>of</a:t>
            </a:r>
            <a:r>
              <a:rPr lang="de-DE" sz="1200" dirty="0" smtClean="0">
                <a:cs typeface="Arial" pitchFamily="34" charset="0"/>
              </a:rPr>
              <a:t> </a:t>
            </a:r>
            <a:r>
              <a:rPr lang="de-DE" sz="1200" dirty="0" err="1" smtClean="0">
                <a:cs typeface="Arial" pitchFamily="34" charset="0"/>
              </a:rPr>
              <a:t>behaviour</a:t>
            </a:r>
            <a:r>
              <a:rPr lang="de-DE" sz="1200" dirty="0" smtClean="0">
                <a:cs typeface="Arial" pitchFamily="34" charset="0"/>
              </a:rPr>
              <a:t> </a:t>
            </a:r>
            <a:r>
              <a:rPr lang="de-DE" sz="1200" dirty="0" err="1" smtClean="0">
                <a:cs typeface="Arial" pitchFamily="34" charset="0"/>
              </a:rPr>
              <a:t>of</a:t>
            </a:r>
            <a:r>
              <a:rPr lang="de-DE" sz="1200" dirty="0" smtClean="0">
                <a:cs typeface="Arial" pitchFamily="34" charset="0"/>
              </a:rPr>
              <a:t> </a:t>
            </a:r>
            <a:r>
              <a:rPr lang="de-DE" sz="1200" dirty="0" err="1" smtClean="0">
                <a:cs typeface="Arial" pitchFamily="34" charset="0"/>
              </a:rPr>
              <a:t>radiation</a:t>
            </a:r>
            <a:r>
              <a:rPr lang="de-DE" sz="1200" dirty="0" smtClean="0">
                <a:cs typeface="Arial" pitchFamily="34" charset="0"/>
              </a:rPr>
              <a:t> </a:t>
            </a:r>
            <a:r>
              <a:rPr lang="de-DE" sz="1200" dirty="0" err="1" smtClean="0">
                <a:cs typeface="Arial" pitchFamily="34" charset="0"/>
              </a:rPr>
              <a:t>and</a:t>
            </a:r>
            <a:r>
              <a:rPr lang="de-DE" sz="1200" dirty="0" smtClean="0">
                <a:cs typeface="Arial" pitchFamily="34" charset="0"/>
              </a:rPr>
              <a:t> </a:t>
            </a:r>
            <a:r>
              <a:rPr lang="de-DE" sz="1200" dirty="0" err="1" smtClean="0">
                <a:cs typeface="Arial" pitchFamily="34" charset="0"/>
              </a:rPr>
              <a:t>affected</a:t>
            </a:r>
            <a:r>
              <a:rPr lang="de-DE" sz="1200" dirty="0" smtClean="0">
                <a:cs typeface="Arial" pitchFamily="34" charset="0"/>
              </a:rPr>
              <a:t> human </a:t>
            </a:r>
            <a:r>
              <a:rPr lang="de-DE" sz="1200" dirty="0" err="1" smtClean="0">
                <a:cs typeface="Arial" pitchFamily="34" charset="0"/>
              </a:rPr>
              <a:t>body</a:t>
            </a:r>
            <a:endParaRPr lang="de-DE" sz="1200" dirty="0" smtClean="0">
              <a:cs typeface="Arial" pitchFamily="34" charset="0"/>
            </a:endParaRPr>
          </a:p>
          <a:p>
            <a:pPr marL="752475" lv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200" b="0" dirty="0" err="1" smtClean="0">
                <a:cs typeface="Arial" pitchFamily="34" charset="0"/>
              </a:rPr>
              <a:t>Means</a:t>
            </a:r>
            <a:r>
              <a:rPr lang="de-DE" sz="1200" dirty="0" smtClean="0">
                <a:cs typeface="Arial" pitchFamily="34" charset="0"/>
              </a:rPr>
              <a:t>: </a:t>
            </a:r>
            <a:r>
              <a:rPr lang="de-DE" sz="1200" b="0" dirty="0" smtClean="0">
                <a:cs typeface="Arial" pitchFamily="34" charset="0"/>
              </a:rPr>
              <a:t>Working Groups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600" b="0" dirty="0" smtClean="0">
                <a:cs typeface="Arial" pitchFamily="34" charset="0"/>
              </a:rPr>
              <a:t>Exchange </a:t>
            </a:r>
            <a:r>
              <a:rPr lang="de-DE" sz="1600" b="0" dirty="0" err="1" smtClean="0">
                <a:cs typeface="Arial" pitchFamily="34" charset="0"/>
              </a:rPr>
              <a:t>and</a:t>
            </a:r>
            <a:r>
              <a:rPr lang="de-DE" sz="1600" b="0" dirty="0" smtClean="0">
                <a:cs typeface="Arial" pitchFamily="34" charset="0"/>
              </a:rPr>
              <a:t> </a:t>
            </a:r>
            <a:r>
              <a:rPr lang="de-DE" sz="1600" b="0" dirty="0" err="1" smtClean="0">
                <a:cs typeface="Arial" pitchFamily="34" charset="0"/>
              </a:rPr>
              <a:t>dissemination</a:t>
            </a:r>
            <a:r>
              <a:rPr lang="de-DE" sz="1600" b="0" dirty="0" smtClean="0">
                <a:cs typeface="Arial" pitchFamily="34" charset="0"/>
              </a:rPr>
              <a:t> </a:t>
            </a:r>
            <a:r>
              <a:rPr lang="de-DE" sz="1600" b="0" dirty="0" err="1" smtClean="0">
                <a:cs typeface="Arial" pitchFamily="34" charset="0"/>
              </a:rPr>
              <a:t>of</a:t>
            </a:r>
            <a:r>
              <a:rPr lang="de-DE" sz="1600" b="0" dirty="0" smtClean="0">
                <a:cs typeface="Arial" pitchFamily="34" charset="0"/>
              </a:rPr>
              <a:t> </a:t>
            </a:r>
            <a:r>
              <a:rPr lang="de-DE" sz="1600" b="0" dirty="0" err="1" smtClean="0">
                <a:cs typeface="Arial" pitchFamily="34" charset="0"/>
              </a:rPr>
              <a:t>information</a:t>
            </a:r>
            <a:r>
              <a:rPr lang="de-DE" sz="1600" b="0" dirty="0" smtClean="0">
                <a:cs typeface="Arial" pitchFamily="34" charset="0"/>
              </a:rPr>
              <a:t> </a:t>
            </a:r>
            <a:r>
              <a:rPr lang="de-DE" sz="1600" b="0" dirty="0" err="1" smtClean="0">
                <a:cs typeface="Arial" pitchFamily="34" charset="0"/>
              </a:rPr>
              <a:t>important</a:t>
            </a:r>
            <a:endParaRPr lang="de-DE" sz="1600" b="0" dirty="0" smtClean="0">
              <a:cs typeface="Arial" pitchFamily="34" charset="0"/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600" b="0" dirty="0" err="1" smtClean="0">
                <a:cs typeface="Arial" pitchFamily="34" charset="0"/>
              </a:rPr>
              <a:t>Sustainable</a:t>
            </a:r>
            <a:r>
              <a:rPr lang="de-DE" sz="1600" b="0" dirty="0" smtClean="0">
                <a:cs typeface="Arial" pitchFamily="34" charset="0"/>
              </a:rPr>
              <a:t> Education </a:t>
            </a:r>
            <a:r>
              <a:rPr lang="de-DE" sz="1600" b="0" dirty="0" err="1" smtClean="0">
                <a:cs typeface="Arial" pitchFamily="34" charset="0"/>
              </a:rPr>
              <a:t>and</a:t>
            </a:r>
            <a:r>
              <a:rPr lang="de-DE" sz="1600" b="0" dirty="0" smtClean="0">
                <a:cs typeface="Arial" pitchFamily="34" charset="0"/>
              </a:rPr>
              <a:t> Training </a:t>
            </a:r>
            <a:r>
              <a:rPr lang="de-DE" sz="1600" b="0" dirty="0" err="1" smtClean="0">
                <a:cs typeface="Arial" pitchFamily="34" charset="0"/>
              </a:rPr>
              <a:t>actions</a:t>
            </a:r>
            <a:r>
              <a:rPr lang="de-DE" sz="1600" b="0" dirty="0" smtClean="0">
                <a:cs typeface="Arial" pitchFamily="34" charset="0"/>
              </a:rPr>
              <a:t> </a:t>
            </a:r>
            <a:r>
              <a:rPr lang="de-DE" sz="1600" b="0" dirty="0" err="1" smtClean="0">
                <a:cs typeface="Arial" pitchFamily="34" charset="0"/>
              </a:rPr>
              <a:t>important</a:t>
            </a:r>
            <a:endParaRPr lang="de-DE" sz="1600" b="0" dirty="0" smtClean="0">
              <a:cs typeface="Arial" pitchFamily="34" charset="0"/>
            </a:endParaRPr>
          </a:p>
          <a:p>
            <a:pPr marL="809625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200" dirty="0" err="1" smtClean="0">
                <a:cs typeface="Arial" pitchFamily="34" charset="0"/>
              </a:rPr>
              <a:t>To</a:t>
            </a:r>
            <a:r>
              <a:rPr lang="de-DE" sz="1200" dirty="0" smtClean="0">
                <a:cs typeface="Arial" pitchFamily="34" charset="0"/>
              </a:rPr>
              <a:t> </a:t>
            </a:r>
            <a:r>
              <a:rPr lang="de-DE" sz="1200" dirty="0" err="1" smtClean="0">
                <a:cs typeface="Arial" pitchFamily="34" charset="0"/>
              </a:rPr>
              <a:t>enable</a:t>
            </a:r>
            <a:r>
              <a:rPr lang="de-DE" sz="1200" dirty="0" smtClean="0">
                <a:cs typeface="Arial" pitchFamily="34" charset="0"/>
              </a:rPr>
              <a:t> </a:t>
            </a:r>
            <a:r>
              <a:rPr lang="de-DE" sz="1200" dirty="0" err="1" smtClean="0">
                <a:cs typeface="Arial" pitchFamily="34" charset="0"/>
              </a:rPr>
              <a:t>continuous</a:t>
            </a:r>
            <a:r>
              <a:rPr lang="de-DE" sz="1200" dirty="0" smtClean="0">
                <a:cs typeface="Arial" pitchFamily="34" charset="0"/>
              </a:rPr>
              <a:t> </a:t>
            </a:r>
            <a:r>
              <a:rPr lang="de-DE" sz="1200" dirty="0" err="1" smtClean="0">
                <a:cs typeface="Arial" pitchFamily="34" charset="0"/>
              </a:rPr>
              <a:t>education</a:t>
            </a:r>
            <a:r>
              <a:rPr lang="de-DE" sz="1200" dirty="0" smtClean="0">
                <a:cs typeface="Arial" pitchFamily="34" charset="0"/>
              </a:rPr>
              <a:t> </a:t>
            </a:r>
            <a:r>
              <a:rPr lang="de-DE" sz="1200" dirty="0" err="1" smtClean="0">
                <a:cs typeface="Arial" pitchFamily="34" charset="0"/>
              </a:rPr>
              <a:t>of</a:t>
            </a:r>
            <a:r>
              <a:rPr lang="de-DE" sz="1200" dirty="0" smtClean="0">
                <a:cs typeface="Arial" pitchFamily="34" charset="0"/>
              </a:rPr>
              <a:t> </a:t>
            </a:r>
            <a:r>
              <a:rPr lang="de-DE" sz="1200" dirty="0" err="1" smtClean="0">
                <a:cs typeface="Arial" pitchFamily="34" charset="0"/>
              </a:rPr>
              <a:t>proffesionals</a:t>
            </a:r>
            <a:r>
              <a:rPr lang="de-DE" sz="1200" dirty="0" smtClean="0">
                <a:cs typeface="Arial" pitchFamily="34" charset="0"/>
              </a:rPr>
              <a:t>, </a:t>
            </a:r>
            <a:r>
              <a:rPr lang="de-DE" sz="1200" dirty="0" err="1" smtClean="0">
                <a:cs typeface="Arial" pitchFamily="34" charset="0"/>
              </a:rPr>
              <a:t>share</a:t>
            </a:r>
            <a:r>
              <a:rPr lang="de-DE" sz="1200" dirty="0" smtClean="0">
                <a:cs typeface="Arial" pitchFamily="34" charset="0"/>
              </a:rPr>
              <a:t> </a:t>
            </a:r>
            <a:r>
              <a:rPr lang="de-DE" sz="1200" dirty="0" err="1" smtClean="0">
                <a:cs typeface="Arial" pitchFamily="34" charset="0"/>
              </a:rPr>
              <a:t>the</a:t>
            </a:r>
            <a:r>
              <a:rPr lang="de-DE" sz="1200" dirty="0" smtClean="0">
                <a:cs typeface="Arial" pitchFamily="34" charset="0"/>
              </a:rPr>
              <a:t> </a:t>
            </a:r>
            <a:r>
              <a:rPr lang="de-DE" sz="1200" dirty="0" err="1" smtClean="0">
                <a:cs typeface="Arial" pitchFamily="34" charset="0"/>
              </a:rPr>
              <a:t>knowledge</a:t>
            </a:r>
            <a:r>
              <a:rPr lang="de-DE" sz="1200" dirty="0" smtClean="0">
                <a:cs typeface="Arial" pitchFamily="34" charset="0"/>
              </a:rPr>
              <a:t> </a:t>
            </a:r>
            <a:r>
              <a:rPr lang="de-DE" sz="1200" dirty="0" err="1" smtClean="0">
                <a:cs typeface="Arial" pitchFamily="34" charset="0"/>
              </a:rPr>
              <a:t>with</a:t>
            </a:r>
            <a:r>
              <a:rPr lang="de-DE" sz="1200" dirty="0" smtClean="0">
                <a:cs typeface="Arial" pitchFamily="34" charset="0"/>
              </a:rPr>
              <a:t> </a:t>
            </a:r>
            <a:r>
              <a:rPr lang="de-DE" sz="1200" dirty="0" err="1" smtClean="0">
                <a:cs typeface="Arial" pitchFamily="34" charset="0"/>
              </a:rPr>
              <a:t>new-comers</a:t>
            </a:r>
            <a:r>
              <a:rPr lang="de-DE" sz="1200" dirty="0" smtClean="0">
                <a:cs typeface="Arial" pitchFamily="34" charset="0"/>
              </a:rPr>
              <a:t> </a:t>
            </a:r>
            <a:r>
              <a:rPr lang="de-DE" sz="1200" dirty="0" err="1" smtClean="0">
                <a:cs typeface="Arial" pitchFamily="34" charset="0"/>
              </a:rPr>
              <a:t>to</a:t>
            </a:r>
            <a:r>
              <a:rPr lang="de-DE" sz="1200" dirty="0" smtClean="0">
                <a:cs typeface="Arial" pitchFamily="34" charset="0"/>
              </a:rPr>
              <a:t> </a:t>
            </a:r>
            <a:r>
              <a:rPr lang="de-DE" sz="1200" dirty="0" err="1" smtClean="0">
                <a:cs typeface="Arial" pitchFamily="34" charset="0"/>
              </a:rPr>
              <a:t>the</a:t>
            </a:r>
            <a:r>
              <a:rPr lang="de-DE" sz="1200" dirty="0" smtClean="0">
                <a:cs typeface="Arial" pitchFamily="34" charset="0"/>
              </a:rPr>
              <a:t> </a:t>
            </a:r>
            <a:r>
              <a:rPr lang="de-DE" sz="1200" dirty="0" err="1" smtClean="0">
                <a:cs typeface="Arial" pitchFamily="34" charset="0"/>
              </a:rPr>
              <a:t>field</a:t>
            </a:r>
            <a:r>
              <a:rPr lang="de-DE" sz="1200" dirty="0" smtClean="0">
                <a:cs typeface="Arial" pitchFamily="34" charset="0"/>
              </a:rPr>
              <a:t>, </a:t>
            </a:r>
            <a:r>
              <a:rPr lang="de-DE" sz="1200" dirty="0" err="1" smtClean="0">
                <a:cs typeface="Arial" pitchFamily="34" charset="0"/>
              </a:rPr>
              <a:t>keeping</a:t>
            </a:r>
            <a:r>
              <a:rPr lang="de-DE" sz="1200" dirty="0" smtClean="0">
                <a:cs typeface="Arial" pitchFamily="34" charset="0"/>
              </a:rPr>
              <a:t> </a:t>
            </a:r>
            <a:r>
              <a:rPr lang="de-DE" sz="1200" dirty="0" err="1" smtClean="0">
                <a:cs typeface="Arial" pitchFamily="34" charset="0"/>
              </a:rPr>
              <a:t>the</a:t>
            </a:r>
            <a:r>
              <a:rPr lang="de-DE" sz="1200" dirty="0" smtClean="0">
                <a:cs typeface="Arial" pitchFamily="34" charset="0"/>
              </a:rPr>
              <a:t> </a:t>
            </a:r>
            <a:r>
              <a:rPr lang="de-DE" sz="1200" dirty="0" err="1" smtClean="0">
                <a:cs typeface="Arial" pitchFamily="34" charset="0"/>
              </a:rPr>
              <a:t>knowlege</a:t>
            </a:r>
            <a:r>
              <a:rPr lang="de-DE" sz="1200" dirty="0" smtClean="0">
                <a:cs typeface="Arial" pitchFamily="34" charset="0"/>
              </a:rPr>
              <a:t> </a:t>
            </a:r>
            <a:r>
              <a:rPr lang="de-DE" sz="1200" dirty="0" err="1" smtClean="0">
                <a:cs typeface="Arial" pitchFamily="34" charset="0"/>
              </a:rPr>
              <a:t>up</a:t>
            </a:r>
            <a:r>
              <a:rPr lang="de-DE" sz="1200" dirty="0" smtClean="0">
                <a:cs typeface="Arial" pitchFamily="34" charset="0"/>
              </a:rPr>
              <a:t>-</a:t>
            </a:r>
            <a:r>
              <a:rPr lang="de-DE" sz="1200" dirty="0" err="1" smtClean="0">
                <a:cs typeface="Arial" pitchFamily="34" charset="0"/>
              </a:rPr>
              <a:t>to</a:t>
            </a:r>
            <a:r>
              <a:rPr lang="de-DE" sz="1200" dirty="0" smtClean="0">
                <a:cs typeface="Arial" pitchFamily="34" charset="0"/>
              </a:rPr>
              <a:t>-date</a:t>
            </a:r>
          </a:p>
          <a:p>
            <a:pPr marL="809625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200" dirty="0" err="1" smtClean="0">
                <a:cs typeface="Arial" pitchFamily="34" charset="0"/>
              </a:rPr>
              <a:t>Means</a:t>
            </a:r>
            <a:r>
              <a:rPr lang="de-DE" sz="1200" dirty="0" smtClean="0">
                <a:cs typeface="Arial" pitchFamily="34" charset="0"/>
              </a:rPr>
              <a:t>: </a:t>
            </a:r>
            <a:r>
              <a:rPr lang="de-DE" sz="1200" b="0" dirty="0" smtClean="0">
                <a:cs typeface="Arial" pitchFamily="34" charset="0"/>
              </a:rPr>
              <a:t>Annual Meetings, Publications, Winterschools, Trainings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600" b="0" dirty="0" err="1" smtClean="0">
                <a:cs typeface="Arial" pitchFamily="34" charset="0"/>
              </a:rPr>
              <a:t>Sustainable</a:t>
            </a:r>
            <a:r>
              <a:rPr lang="de-DE" sz="1600" b="0" dirty="0" smtClean="0">
                <a:cs typeface="Arial" pitchFamily="34" charset="0"/>
              </a:rPr>
              <a:t> </a:t>
            </a:r>
            <a:r>
              <a:rPr lang="de-DE" sz="1600" b="0" dirty="0" err="1" smtClean="0">
                <a:cs typeface="Arial" pitchFamily="34" charset="0"/>
              </a:rPr>
              <a:t>harmonisation</a:t>
            </a:r>
            <a:r>
              <a:rPr lang="de-DE" sz="1600" b="0" dirty="0" smtClean="0">
                <a:cs typeface="Arial" pitchFamily="34" charset="0"/>
              </a:rPr>
              <a:t> in </a:t>
            </a:r>
            <a:r>
              <a:rPr lang="de-DE" sz="1600" b="0" dirty="0" err="1" smtClean="0">
                <a:cs typeface="Arial" pitchFamily="34" charset="0"/>
              </a:rPr>
              <a:t>dosimetry</a:t>
            </a:r>
            <a:r>
              <a:rPr lang="de-DE" sz="1600" b="0" dirty="0" smtClean="0">
                <a:cs typeface="Arial" pitchFamily="34" charset="0"/>
              </a:rPr>
              <a:t> </a:t>
            </a:r>
            <a:r>
              <a:rPr lang="de-DE" sz="1600" b="0" dirty="0" err="1" smtClean="0">
                <a:cs typeface="Arial" pitchFamily="34" charset="0"/>
              </a:rPr>
              <a:t>important</a:t>
            </a:r>
            <a:endParaRPr lang="de-DE" sz="1600" b="0" dirty="0" smtClean="0">
              <a:cs typeface="Arial" pitchFamily="34" charset="0"/>
            </a:endParaRPr>
          </a:p>
          <a:p>
            <a:pPr marL="809625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200" dirty="0" err="1" smtClean="0">
                <a:cs typeface="Arial" pitchFamily="34" charset="0"/>
              </a:rPr>
              <a:t>To</a:t>
            </a:r>
            <a:r>
              <a:rPr lang="de-DE" sz="1200" dirty="0" smtClean="0">
                <a:cs typeface="Arial" pitchFamily="34" charset="0"/>
              </a:rPr>
              <a:t> </a:t>
            </a:r>
            <a:r>
              <a:rPr lang="de-DE" sz="1200" dirty="0" err="1" smtClean="0">
                <a:cs typeface="Arial" pitchFamily="34" charset="0"/>
              </a:rPr>
              <a:t>enable</a:t>
            </a:r>
            <a:r>
              <a:rPr lang="de-DE" sz="1200" dirty="0" smtClean="0">
                <a:cs typeface="Arial" pitchFamily="34" charset="0"/>
              </a:rPr>
              <a:t> </a:t>
            </a:r>
            <a:r>
              <a:rPr lang="de-DE" sz="1200" dirty="0" err="1" smtClean="0">
                <a:cs typeface="Arial" pitchFamily="34" charset="0"/>
              </a:rPr>
              <a:t>continuous</a:t>
            </a:r>
            <a:r>
              <a:rPr lang="de-DE" sz="1200" dirty="0" smtClean="0">
                <a:cs typeface="Arial" pitchFamily="34" charset="0"/>
              </a:rPr>
              <a:t> </a:t>
            </a:r>
            <a:r>
              <a:rPr lang="de-DE" sz="1200" dirty="0" err="1" smtClean="0">
                <a:cs typeface="Arial" pitchFamily="34" charset="0"/>
              </a:rPr>
              <a:t>improvement</a:t>
            </a:r>
            <a:r>
              <a:rPr lang="de-DE" sz="1200" dirty="0" smtClean="0">
                <a:cs typeface="Arial" pitchFamily="34" charset="0"/>
              </a:rPr>
              <a:t>, </a:t>
            </a:r>
            <a:r>
              <a:rPr lang="de-DE" sz="1200" dirty="0" err="1" smtClean="0">
                <a:cs typeface="Arial" pitchFamily="34" charset="0"/>
              </a:rPr>
              <a:t>initiating</a:t>
            </a:r>
            <a:r>
              <a:rPr lang="de-DE" sz="1200" dirty="0" smtClean="0">
                <a:cs typeface="Arial" pitchFamily="34" charset="0"/>
              </a:rPr>
              <a:t> </a:t>
            </a:r>
            <a:r>
              <a:rPr lang="de-DE" sz="1200" dirty="0" err="1" smtClean="0">
                <a:cs typeface="Arial" pitchFamily="34" charset="0"/>
              </a:rPr>
              <a:t>discussions</a:t>
            </a:r>
            <a:r>
              <a:rPr lang="de-DE" sz="1200" dirty="0" smtClean="0">
                <a:cs typeface="Arial" pitchFamily="34" charset="0"/>
              </a:rPr>
              <a:t>, </a:t>
            </a:r>
            <a:r>
              <a:rPr lang="de-DE" sz="1200" dirty="0" err="1" smtClean="0">
                <a:cs typeface="Arial" pitchFamily="34" charset="0"/>
              </a:rPr>
              <a:t>providing</a:t>
            </a:r>
            <a:r>
              <a:rPr lang="de-DE" sz="1200" dirty="0" smtClean="0">
                <a:cs typeface="Arial" pitchFamily="34" charset="0"/>
              </a:rPr>
              <a:t> </a:t>
            </a:r>
            <a:r>
              <a:rPr lang="de-DE" sz="1200" dirty="0" err="1" smtClean="0">
                <a:cs typeface="Arial" pitchFamily="34" charset="0"/>
              </a:rPr>
              <a:t>feedback</a:t>
            </a:r>
            <a:r>
              <a:rPr lang="de-DE" sz="1200" dirty="0" smtClean="0">
                <a:cs typeface="Arial" pitchFamily="34" charset="0"/>
              </a:rPr>
              <a:t>, </a:t>
            </a:r>
            <a:r>
              <a:rPr lang="de-DE" sz="1200" dirty="0" err="1" smtClean="0">
                <a:cs typeface="Arial" pitchFamily="34" charset="0"/>
              </a:rPr>
              <a:t>dissimination</a:t>
            </a:r>
            <a:r>
              <a:rPr lang="de-DE" sz="1200" dirty="0" smtClean="0">
                <a:cs typeface="Arial" pitchFamily="34" charset="0"/>
              </a:rPr>
              <a:t> </a:t>
            </a:r>
            <a:r>
              <a:rPr lang="de-DE" sz="1200" dirty="0" err="1" smtClean="0">
                <a:cs typeface="Arial" pitchFamily="34" charset="0"/>
              </a:rPr>
              <a:t>of</a:t>
            </a:r>
            <a:r>
              <a:rPr lang="de-DE" sz="1200" dirty="0" smtClean="0">
                <a:cs typeface="Arial" pitchFamily="34" charset="0"/>
              </a:rPr>
              <a:t> </a:t>
            </a:r>
            <a:r>
              <a:rPr lang="de-DE" sz="1200" dirty="0" err="1" smtClean="0">
                <a:cs typeface="Arial" pitchFamily="34" charset="0"/>
              </a:rPr>
              <a:t>best</a:t>
            </a:r>
            <a:r>
              <a:rPr lang="de-DE" sz="1200" dirty="0" smtClean="0">
                <a:cs typeface="Arial" pitchFamily="34" charset="0"/>
              </a:rPr>
              <a:t> </a:t>
            </a:r>
            <a:r>
              <a:rPr lang="de-DE" sz="1200" dirty="0" err="1" smtClean="0">
                <a:cs typeface="Arial" pitchFamily="34" charset="0"/>
              </a:rPr>
              <a:t>practice</a:t>
            </a:r>
            <a:endParaRPr lang="de-DE" sz="1200" dirty="0" smtClean="0">
              <a:cs typeface="Arial" pitchFamily="34" charset="0"/>
            </a:endParaRPr>
          </a:p>
          <a:p>
            <a:pPr marL="809625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200" dirty="0" err="1" smtClean="0">
                <a:cs typeface="Arial" pitchFamily="34" charset="0"/>
              </a:rPr>
              <a:t>Keeping</a:t>
            </a:r>
            <a:r>
              <a:rPr lang="de-DE" sz="1200" dirty="0" smtClean="0">
                <a:cs typeface="Arial" pitchFamily="34" charset="0"/>
              </a:rPr>
              <a:t> </a:t>
            </a:r>
            <a:r>
              <a:rPr lang="de-DE" sz="1200" dirty="0" err="1" smtClean="0">
                <a:cs typeface="Arial" pitchFamily="34" charset="0"/>
              </a:rPr>
              <a:t>and</a:t>
            </a:r>
            <a:r>
              <a:rPr lang="de-DE" sz="1200" dirty="0" smtClean="0">
                <a:cs typeface="Arial" pitchFamily="34" charset="0"/>
              </a:rPr>
              <a:t> </a:t>
            </a:r>
            <a:r>
              <a:rPr lang="de-DE" sz="1200" dirty="0" err="1" smtClean="0">
                <a:cs typeface="Arial" pitchFamily="34" charset="0"/>
              </a:rPr>
              <a:t>improving</a:t>
            </a:r>
            <a:r>
              <a:rPr lang="de-DE" sz="1200" dirty="0" smtClean="0">
                <a:cs typeface="Arial" pitchFamily="34" charset="0"/>
              </a:rPr>
              <a:t> </a:t>
            </a:r>
            <a:r>
              <a:rPr lang="de-DE" sz="1200" b="0" dirty="0" err="1" smtClean="0">
                <a:cs typeface="Arial" pitchFamily="34" charset="0"/>
              </a:rPr>
              <a:t>Means</a:t>
            </a:r>
            <a:r>
              <a:rPr lang="de-DE" sz="1200" dirty="0" smtClean="0">
                <a:cs typeface="Arial" pitchFamily="34" charset="0"/>
              </a:rPr>
              <a:t>: </a:t>
            </a:r>
            <a:r>
              <a:rPr lang="de-DE" sz="1200" b="0" dirty="0" err="1" smtClean="0">
                <a:cs typeface="Arial" pitchFamily="34" charset="0"/>
              </a:rPr>
              <a:t>Intercomparisons</a:t>
            </a:r>
            <a:endParaRPr lang="de-DE" sz="1200" b="0" dirty="0" smtClean="0">
              <a:cs typeface="Arial" pitchFamily="34" charset="0"/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600" b="0" dirty="0" err="1" smtClean="0">
                <a:cs typeface="Arial" pitchFamily="34" charset="0"/>
              </a:rPr>
              <a:t>Systematic</a:t>
            </a:r>
            <a:r>
              <a:rPr lang="de-DE" sz="1600" b="0" dirty="0" smtClean="0">
                <a:cs typeface="Arial" pitchFamily="34" charset="0"/>
              </a:rPr>
              <a:t> </a:t>
            </a:r>
            <a:r>
              <a:rPr lang="de-DE" sz="1600" b="0" dirty="0" err="1" smtClean="0">
                <a:cs typeface="Arial" pitchFamily="34" charset="0"/>
              </a:rPr>
              <a:t>planning</a:t>
            </a:r>
            <a:r>
              <a:rPr lang="de-DE" sz="1600" b="0" dirty="0" smtClean="0">
                <a:cs typeface="Arial" pitchFamily="34" charset="0"/>
              </a:rPr>
              <a:t> </a:t>
            </a:r>
            <a:r>
              <a:rPr lang="de-DE" sz="1600" b="0" dirty="0" err="1" smtClean="0">
                <a:cs typeface="Arial" pitchFamily="34" charset="0"/>
              </a:rPr>
              <a:t>of</a:t>
            </a:r>
            <a:r>
              <a:rPr lang="de-DE" sz="1600" b="0" dirty="0" smtClean="0">
                <a:cs typeface="Arial" pitchFamily="34" charset="0"/>
              </a:rPr>
              <a:t> international </a:t>
            </a:r>
            <a:r>
              <a:rPr lang="de-DE" sz="1600" b="0" dirty="0" err="1" smtClean="0">
                <a:cs typeface="Arial" pitchFamily="34" charset="0"/>
              </a:rPr>
              <a:t>research</a:t>
            </a:r>
            <a:r>
              <a:rPr lang="de-DE" sz="1600" b="0" dirty="0" smtClean="0">
                <a:cs typeface="Arial" pitchFamily="34" charset="0"/>
              </a:rPr>
              <a:t> </a:t>
            </a:r>
            <a:r>
              <a:rPr lang="de-DE" sz="1600" b="0" dirty="0" err="1" smtClean="0">
                <a:cs typeface="Arial" pitchFamily="34" charset="0"/>
              </a:rPr>
              <a:t>important</a:t>
            </a:r>
            <a:endParaRPr lang="de-DE" sz="1600" b="0" dirty="0" smtClean="0">
              <a:cs typeface="Arial" pitchFamily="34" charset="0"/>
            </a:endParaRPr>
          </a:p>
          <a:p>
            <a:pPr marL="808038" lvl="2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200" dirty="0" smtClean="0">
                <a:cs typeface="Arial" pitchFamily="34" charset="0"/>
              </a:rPr>
              <a:t>Efficiency, </a:t>
            </a:r>
            <a:r>
              <a:rPr lang="de-DE" sz="1200" dirty="0" err="1" smtClean="0">
                <a:cs typeface="Arial" pitchFamily="34" charset="0"/>
              </a:rPr>
              <a:t>reflecting</a:t>
            </a:r>
            <a:r>
              <a:rPr lang="de-DE" sz="1200" dirty="0" smtClean="0">
                <a:cs typeface="Arial" pitchFamily="34" charset="0"/>
              </a:rPr>
              <a:t> </a:t>
            </a:r>
            <a:r>
              <a:rPr lang="de-DE" sz="1200" dirty="0" err="1" smtClean="0">
                <a:cs typeface="Arial" pitchFamily="34" charset="0"/>
              </a:rPr>
              <a:t>the</a:t>
            </a:r>
            <a:r>
              <a:rPr lang="de-DE" sz="1200" dirty="0" smtClean="0">
                <a:cs typeface="Arial" pitchFamily="34" charset="0"/>
              </a:rPr>
              <a:t> </a:t>
            </a:r>
            <a:r>
              <a:rPr lang="de-DE" sz="1200" dirty="0" err="1" smtClean="0">
                <a:cs typeface="Arial" pitchFamily="34" charset="0"/>
              </a:rPr>
              <a:t>needs</a:t>
            </a:r>
            <a:r>
              <a:rPr lang="de-DE" sz="1200" dirty="0" smtClean="0">
                <a:cs typeface="Arial" pitchFamily="34" charset="0"/>
              </a:rPr>
              <a:t> </a:t>
            </a:r>
            <a:r>
              <a:rPr lang="de-DE" sz="1200" dirty="0" err="1" smtClean="0">
                <a:cs typeface="Arial" pitchFamily="34" charset="0"/>
              </a:rPr>
              <a:t>of</a:t>
            </a:r>
            <a:r>
              <a:rPr lang="de-DE" sz="1200" dirty="0" smtClean="0">
                <a:cs typeface="Arial" pitchFamily="34" charset="0"/>
              </a:rPr>
              <a:t> </a:t>
            </a:r>
            <a:r>
              <a:rPr lang="de-DE" sz="1200" dirty="0" err="1" smtClean="0">
                <a:cs typeface="Arial" pitchFamily="34" charset="0"/>
              </a:rPr>
              <a:t>society</a:t>
            </a:r>
            <a:r>
              <a:rPr lang="de-DE" sz="1200" dirty="0" smtClean="0">
                <a:cs typeface="Arial" pitchFamily="34" charset="0"/>
              </a:rPr>
              <a:t> </a:t>
            </a:r>
            <a:r>
              <a:rPr lang="de-DE" sz="1200" dirty="0" err="1" smtClean="0">
                <a:cs typeface="Arial" pitchFamily="34" charset="0"/>
              </a:rPr>
              <a:t>and</a:t>
            </a:r>
            <a:r>
              <a:rPr lang="de-DE" sz="1200" dirty="0" smtClean="0">
                <a:cs typeface="Arial" pitchFamily="34" charset="0"/>
              </a:rPr>
              <a:t> </a:t>
            </a:r>
            <a:r>
              <a:rPr lang="de-DE" sz="1200" dirty="0" err="1" smtClean="0">
                <a:cs typeface="Arial" pitchFamily="34" charset="0"/>
              </a:rPr>
              <a:t>scientific</a:t>
            </a:r>
            <a:r>
              <a:rPr lang="de-DE" sz="1200" dirty="0" smtClean="0">
                <a:cs typeface="Arial" pitchFamily="34" charset="0"/>
              </a:rPr>
              <a:t> </a:t>
            </a:r>
            <a:r>
              <a:rPr lang="de-DE" sz="1200" dirty="0" err="1" smtClean="0">
                <a:cs typeface="Arial" pitchFamily="34" charset="0"/>
              </a:rPr>
              <a:t>community</a:t>
            </a:r>
            <a:r>
              <a:rPr lang="de-DE" sz="1200" dirty="0" smtClean="0">
                <a:cs typeface="Arial" pitchFamily="34" charset="0"/>
              </a:rPr>
              <a:t>, </a:t>
            </a:r>
            <a:r>
              <a:rPr lang="de-DE" sz="1200" dirty="0" err="1" smtClean="0">
                <a:cs typeface="Arial" pitchFamily="34" charset="0"/>
              </a:rPr>
              <a:t>targeted</a:t>
            </a:r>
            <a:r>
              <a:rPr lang="de-DE" sz="1200" dirty="0" smtClean="0">
                <a:cs typeface="Arial" pitchFamily="34" charset="0"/>
              </a:rPr>
              <a:t> </a:t>
            </a:r>
            <a:r>
              <a:rPr lang="de-DE" sz="1200" dirty="0" err="1" smtClean="0">
                <a:cs typeface="Arial" pitchFamily="34" charset="0"/>
              </a:rPr>
              <a:t>research</a:t>
            </a:r>
            <a:endParaRPr lang="de-DE" sz="1200" dirty="0" smtClean="0">
              <a:cs typeface="Arial" pitchFamily="34" charset="0"/>
            </a:endParaRPr>
          </a:p>
          <a:p>
            <a:pPr marL="809625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200" b="0" dirty="0" err="1" smtClean="0">
                <a:cs typeface="Arial" pitchFamily="34" charset="0"/>
              </a:rPr>
              <a:t>Means</a:t>
            </a:r>
            <a:r>
              <a:rPr lang="de-DE" sz="1200" b="0" dirty="0" smtClean="0">
                <a:cs typeface="Arial" pitchFamily="34" charset="0"/>
              </a:rPr>
              <a:t>: SRA, </a:t>
            </a:r>
            <a:r>
              <a:rPr lang="de-DE" sz="1200" b="0" dirty="0" err="1" smtClean="0">
                <a:cs typeface="Arial" pitchFamily="34" charset="0"/>
              </a:rPr>
              <a:t>roadmaps</a:t>
            </a:r>
            <a:r>
              <a:rPr lang="de-DE" sz="1200" b="0" dirty="0" smtClean="0">
                <a:cs typeface="Arial" pitchFamily="34" charset="0"/>
              </a:rPr>
              <a:t>)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600" dirty="0" smtClean="0">
                <a:cs typeface="Arial" pitchFamily="34" charset="0"/>
              </a:rPr>
              <a:t>International </a:t>
            </a:r>
            <a:r>
              <a:rPr lang="de-DE" sz="1600" dirty="0" err="1" smtClean="0">
                <a:cs typeface="Arial" pitchFamily="34" charset="0"/>
              </a:rPr>
              <a:t>cooperation</a:t>
            </a:r>
            <a:r>
              <a:rPr lang="de-DE" sz="1600" dirty="0" smtClean="0">
                <a:cs typeface="Arial" pitchFamily="34" charset="0"/>
              </a:rPr>
              <a:t> </a:t>
            </a:r>
            <a:r>
              <a:rPr lang="de-DE" sz="1600" dirty="0" err="1" smtClean="0">
                <a:cs typeface="Arial" pitchFamily="34" charset="0"/>
              </a:rPr>
              <a:t>is</a:t>
            </a:r>
            <a:r>
              <a:rPr lang="de-DE" sz="1600" dirty="0" smtClean="0">
                <a:cs typeface="Arial" pitchFamily="34" charset="0"/>
              </a:rPr>
              <a:t> indispensable</a:t>
            </a:r>
            <a:r>
              <a:rPr lang="de-DE" sz="1600" b="0" dirty="0" smtClean="0">
                <a:cs typeface="Arial" pitchFamily="34" charset="0"/>
              </a:rPr>
              <a:t>!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F5F7501-836C-426A-A79D-A5F284E96B60}" type="slidenum">
              <a:rPr lang="en-GB" smtClean="0"/>
              <a:pPr>
                <a:defRPr/>
              </a:pPr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06312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1">
                <a:latin typeface="Myriad Pro" pitchFamily="34" charset="0"/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en-GB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b="0">
                <a:solidFill>
                  <a:srgbClr val="003399"/>
                </a:solidFill>
                <a:latin typeface="Myriad Pro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Formatvorlage des Untertitelmasters durch Klicken bearbeiten</a:t>
            </a:r>
            <a:endParaRPr lang="en-GB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STAR Workshop, Paris 2013</a:t>
            </a:r>
            <a:endParaRPr lang="en-GB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XXX</a:t>
            </a:r>
            <a:endParaRPr lang="en-GB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AA79F9-FA5B-4094-8983-774B7F5C25F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STAR Workshop, Paris 2013</a:t>
            </a:r>
            <a:endParaRPr lang="en-GB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XXX</a:t>
            </a:r>
            <a:endParaRPr lang="en-GB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52421C-EC91-4AE8-A02E-FB14CF0C1AB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STAR Workshop, Paris 2013</a:t>
            </a:r>
            <a:endParaRPr lang="en-GB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XXX</a:t>
            </a:r>
            <a:endParaRPr lang="en-GB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E08E43-D9B1-485A-A4C7-FD1203E09E3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STAR Workshop, Paris 2013</a:t>
            </a:r>
            <a:endParaRPr lang="en-GB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XXX</a:t>
            </a:r>
            <a:endParaRPr lang="en-GB" dirty="0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85427C-7A7A-4EA7-8F22-956EC7A1C85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STAR Workshop, Paris 2013</a:t>
            </a:r>
            <a:endParaRPr lang="en-GB" dirty="0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XXX</a:t>
            </a:r>
            <a:endParaRPr lang="en-GB" dirty="0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C073ED-0E85-41C8-BC68-CCD7D9CC4FD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STAR Workshop, Paris 2013</a:t>
            </a:r>
            <a:endParaRPr lang="en-GB" dirty="0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XXX</a:t>
            </a:r>
            <a:endParaRPr lang="en-GB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CF6C09-88A8-48CB-9F4E-ED628DAD1653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STAR Workshop, Paris 2013</a:t>
            </a:r>
            <a:endParaRPr lang="en-GB" dirty="0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XXX</a:t>
            </a:r>
            <a:endParaRPr lang="en-GB" dirty="0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AFB5D0-2B9B-4751-9751-01F93C4454A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STAR Workshop, Paris 2013</a:t>
            </a:r>
            <a:endParaRPr lang="en-GB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XXX</a:t>
            </a:r>
            <a:endParaRPr lang="en-GB" dirty="0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F5F964-5E30-4E8D-9F3A-BE557404187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STAR Workshop, Paris 2013</a:t>
            </a:r>
            <a:endParaRPr lang="en-GB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XXX</a:t>
            </a:r>
            <a:endParaRPr lang="en-GB" dirty="0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499EE4-8ED0-4B87-842C-2074F9FF0A3A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STAR Workshop, Paris 2013</a:t>
            </a:r>
            <a:endParaRPr lang="en-GB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XXX</a:t>
            </a:r>
            <a:endParaRPr lang="en-GB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AA401E-5DFC-402D-BBA2-96709473F3B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STAR Workshop, Paris 2013</a:t>
            </a:r>
            <a:endParaRPr lang="en-GB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XXX</a:t>
            </a:r>
            <a:endParaRPr lang="en-GB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BC2D2-2BE3-48BD-B338-0D370211AA47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9400"/>
            <a:ext cx="8229600" cy="7016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e-DE" dirty="0" smtClean="0"/>
              <a:t>Titelmasterformat durch Klicken bearbeiten</a:t>
            </a:r>
            <a:endParaRPr lang="en-GB" dirty="0"/>
          </a:p>
        </p:txBody>
      </p:sp>
      <p:sp>
        <p:nvSpPr>
          <p:cNvPr id="2051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052513"/>
            <a:ext cx="822960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GB" altLang="de-DE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453188"/>
            <a:ext cx="2133600" cy="2682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aseline="0">
                <a:solidFill>
                  <a:srgbClr val="003399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STAR Workshop, Paris 2013</a:t>
            </a:r>
            <a:endParaRPr lang="en-GB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GB"/>
              <a:t>XXX</a:t>
            </a:r>
            <a:endParaRPr lang="en-GB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453188"/>
            <a:ext cx="2133600" cy="2682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aseline="0">
                <a:solidFill>
                  <a:srgbClr val="003399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780B5F3-355C-4ED7-975F-E07256F668F8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pic>
        <p:nvPicPr>
          <p:cNvPr id="2055" name="Grafik 6" descr="eurados_logo.wmf"/>
          <p:cNvPicPr>
            <a:picLocks noChangeAspect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492500" y="6453188"/>
            <a:ext cx="2159000" cy="32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Gerade Verbindung 8"/>
          <p:cNvCxnSpPr/>
          <p:nvPr userDrawn="1"/>
        </p:nvCxnSpPr>
        <p:spPr>
          <a:xfrm>
            <a:off x="250825" y="981075"/>
            <a:ext cx="86423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9"/>
          <p:cNvCxnSpPr/>
          <p:nvPr userDrawn="1"/>
        </p:nvCxnSpPr>
        <p:spPr>
          <a:xfrm>
            <a:off x="250825" y="6308725"/>
            <a:ext cx="86423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chemeClr val="tx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alibri" pitchFamily="34" charset="0"/>
        </a:defRPr>
      </a:lvl9pPr>
    </p:titleStyle>
    <p:bodyStyle>
      <a:lvl1pPr algn="l" rtl="0" eaLnBrk="0" fontAlgn="base" hangingPunct="0">
        <a:spcBef>
          <a:spcPct val="20000"/>
        </a:spcBef>
        <a:spcAft>
          <a:spcPct val="0"/>
        </a:spcAft>
        <a:buFont typeface="Arial" charset="0"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66725" indent="-285750" algn="l" rtl="0" eaLnBrk="0" fontAlgn="base" hangingPunct="0">
        <a:spcBef>
          <a:spcPct val="20000"/>
        </a:spcBef>
        <a:spcAft>
          <a:spcPct val="0"/>
        </a:spcAft>
        <a:buBlip>
          <a:blip r:embed="rId14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90575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0795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66838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eurados.org/-/media/Files/Eurados/documents/EURADOSReport2017_02.pdf?la=en&amp;hash=90835CFCC974A3923AA6101CA24830DE5C61544E" TargetMode="Externa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3568" y="1700808"/>
            <a:ext cx="7772400" cy="14700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EURADOS  </a:t>
            </a:r>
            <a:r>
              <a:rPr lang="de-DE" altLang="de-DE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Views</a:t>
            </a:r>
            <a:r>
              <a:rPr lang="de-DE" dirty="0"/>
              <a:t/>
            </a:r>
            <a:br>
              <a:rPr lang="de-DE" dirty="0"/>
            </a:br>
            <a:endParaRPr lang="en-US" dirty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709932" y="2996952"/>
            <a:ext cx="8208962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2000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Future r</a:t>
            </a:r>
            <a:r>
              <a:rPr lang="cs-CZ" sz="2000" dirty="0" err="1" smtClean="0">
                <a:latin typeface="Arial" pitchFamily="34" charset="0"/>
                <a:cs typeface="Arial" pitchFamily="34" charset="0"/>
                <a:sym typeface="Symbol" pitchFamily="18" charset="2"/>
              </a:rPr>
              <a:t>esearch</a:t>
            </a:r>
            <a:r>
              <a:rPr lang="cs-CZ" sz="2000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 n</a:t>
            </a:r>
            <a:r>
              <a:rPr lang="en-US" sz="2000" dirty="0" err="1" smtClean="0">
                <a:latin typeface="Arial" pitchFamily="34" charset="0"/>
                <a:cs typeface="Arial" pitchFamily="34" charset="0"/>
                <a:sym typeface="Symbol" pitchFamily="18" charset="2"/>
              </a:rPr>
              <a:t>eeds</a:t>
            </a:r>
            <a:r>
              <a:rPr lang="en-US" sz="2000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:  Radiation protection &amp; Social science</a:t>
            </a:r>
          </a:p>
          <a:p>
            <a:pPr algn="l"/>
            <a:endParaRPr lang="cs-CZ" sz="2000" dirty="0" smtClean="0">
              <a:latin typeface="Arial" pitchFamily="34" charset="0"/>
              <a:cs typeface="Arial" pitchFamily="34" charset="0"/>
              <a:sym typeface="Symbol" pitchFamily="18" charset="2"/>
            </a:endParaRPr>
          </a:p>
          <a:p>
            <a:pPr algn="l"/>
            <a:r>
              <a:rPr lang="cs-CZ" sz="2000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Bratislava, Slovakia</a:t>
            </a:r>
            <a:endParaRPr lang="de-DE" b="1" dirty="0">
              <a:sym typeface="Symbol" pitchFamily="18" charset="2"/>
            </a:endParaRPr>
          </a:p>
        </p:txBody>
      </p:sp>
      <p:sp>
        <p:nvSpPr>
          <p:cNvPr id="5" name="Text Box 16"/>
          <p:cNvSpPr txBox="1">
            <a:spLocks noChangeArrowheads="1"/>
          </p:cNvSpPr>
          <p:nvPr/>
        </p:nvSpPr>
        <p:spPr bwMode="auto">
          <a:xfrm>
            <a:off x="683568" y="5013176"/>
            <a:ext cx="792088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ts val="0"/>
              </a:spcBef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On behalf of EURADOS</a:t>
            </a:r>
          </a:p>
          <a:p>
            <a:pPr eaLnBrk="0" hangingPunct="0">
              <a:spcBef>
                <a:spcPts val="0"/>
              </a:spcBef>
            </a:pPr>
            <a:r>
              <a:rPr lang="cs-CZ" sz="1600" dirty="0" smtClean="0">
                <a:latin typeface="Arial" pitchFamily="34" charset="0"/>
                <a:cs typeface="Arial" pitchFamily="34" charset="0"/>
              </a:rPr>
              <a:t>Veronika Olšovcová</a:t>
            </a:r>
            <a:endParaRPr lang="de-DE" sz="1600" dirty="0">
              <a:latin typeface="Arial" pitchFamily="34" charset="0"/>
              <a:cs typeface="Arial" pitchFamily="34" charset="0"/>
            </a:endParaRPr>
          </a:p>
          <a:p>
            <a:pPr eaLnBrk="0" hangingPunct="0">
              <a:spcBef>
                <a:spcPts val="0"/>
              </a:spcBef>
            </a:pPr>
            <a:r>
              <a:rPr lang="cs-CZ" sz="1600" dirty="0" smtClean="0">
                <a:latin typeface="Arial" pitchFamily="34" charset="0"/>
                <a:cs typeface="Arial" pitchFamily="34" charset="0"/>
              </a:rPr>
              <a:t>ELI Beamlines</a:t>
            </a:r>
            <a:endParaRPr lang="de-DE" sz="1600" dirty="0">
              <a:latin typeface="Arial" pitchFamily="34" charset="0"/>
              <a:cs typeface="Arial" pitchFamily="34" charset="0"/>
            </a:endParaRPr>
          </a:p>
          <a:p>
            <a:pPr eaLnBrk="0" hangingPunct="0">
              <a:spcBef>
                <a:spcPts val="0"/>
              </a:spcBef>
            </a:pPr>
            <a:r>
              <a:rPr lang="cs-CZ" sz="1600" dirty="0" smtClean="0">
                <a:latin typeface="Arial" pitchFamily="34" charset="0"/>
                <a:cs typeface="Arial" pitchFamily="34" charset="0"/>
              </a:rPr>
              <a:t>Institute </a:t>
            </a:r>
            <a:r>
              <a:rPr lang="cs-CZ" sz="1600" dirty="0" err="1" smtClean="0">
                <a:latin typeface="Arial" pitchFamily="34" charset="0"/>
                <a:cs typeface="Arial" pitchFamily="34" charset="0"/>
              </a:rPr>
              <a:t>of</a:t>
            </a:r>
            <a:r>
              <a:rPr lang="cs-CZ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cs-CZ" sz="1600" dirty="0" err="1" smtClean="0">
                <a:latin typeface="Arial" pitchFamily="34" charset="0"/>
                <a:cs typeface="Arial" pitchFamily="34" charset="0"/>
              </a:rPr>
              <a:t>Physics</a:t>
            </a:r>
            <a:r>
              <a:rPr lang="cs-CZ" sz="16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cs-CZ" sz="1600" dirty="0" err="1" smtClean="0">
                <a:latin typeface="Arial" pitchFamily="34" charset="0"/>
                <a:cs typeface="Arial" pitchFamily="34" charset="0"/>
              </a:rPr>
              <a:t>Academy</a:t>
            </a:r>
            <a:r>
              <a:rPr lang="cs-CZ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cs-CZ" sz="1600" dirty="0" err="1" smtClean="0">
                <a:latin typeface="Arial" pitchFamily="34" charset="0"/>
                <a:cs typeface="Arial" pitchFamily="34" charset="0"/>
              </a:rPr>
              <a:t>of</a:t>
            </a:r>
            <a:r>
              <a:rPr lang="cs-CZ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cs-CZ" sz="1600" dirty="0" err="1" smtClean="0">
                <a:latin typeface="Arial" pitchFamily="34" charset="0"/>
                <a:cs typeface="Arial" pitchFamily="34" charset="0"/>
              </a:rPr>
              <a:t>Sciences</a:t>
            </a:r>
            <a:r>
              <a:rPr lang="cs-CZ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cs-CZ" sz="1600" dirty="0" err="1" smtClean="0">
                <a:latin typeface="Arial" pitchFamily="34" charset="0"/>
                <a:cs typeface="Arial" pitchFamily="34" charset="0"/>
              </a:rPr>
              <a:t>of</a:t>
            </a:r>
            <a:r>
              <a:rPr lang="cs-CZ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cs-CZ" sz="1600" dirty="0" err="1" smtClean="0">
                <a:latin typeface="Arial" pitchFamily="34" charset="0"/>
                <a:cs typeface="Arial" pitchFamily="34" charset="0"/>
              </a:rPr>
              <a:t>the</a:t>
            </a:r>
            <a:r>
              <a:rPr lang="cs-CZ" sz="1600" dirty="0" smtClean="0">
                <a:latin typeface="Arial" pitchFamily="34" charset="0"/>
                <a:cs typeface="Arial" pitchFamily="34" charset="0"/>
              </a:rPr>
              <a:t> Czech Republic</a:t>
            </a:r>
            <a:endParaRPr lang="de-DE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Logo engage_conce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8384" y="260648"/>
            <a:ext cx="5973784" cy="122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EURADOS </a:t>
            </a:r>
            <a:r>
              <a:rPr lang="cs-CZ" dirty="0" err="1" smtClean="0"/>
              <a:t>views</a:t>
            </a:r>
            <a:r>
              <a:rPr lang="cs-CZ" dirty="0" smtClean="0"/>
              <a:t> on </a:t>
            </a:r>
            <a:r>
              <a:rPr lang="cs-CZ" dirty="0" err="1" smtClean="0"/>
              <a:t>future</a:t>
            </a:r>
            <a:r>
              <a:rPr lang="cs-CZ" dirty="0" smtClean="0"/>
              <a:t> </a:t>
            </a:r>
            <a:r>
              <a:rPr lang="cs-CZ" dirty="0" err="1" smtClean="0"/>
              <a:t>research</a:t>
            </a:r>
            <a:r>
              <a:rPr lang="cs-CZ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marL="342900" indent="-34290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cs-CZ" dirty="0" err="1" smtClean="0"/>
              <a:t>Introduction</a:t>
            </a:r>
            <a:r>
              <a:rPr lang="cs-CZ" dirty="0" smtClean="0"/>
              <a:t> </a:t>
            </a:r>
            <a:r>
              <a:rPr lang="cs-CZ" dirty="0" err="1" smtClean="0"/>
              <a:t>of</a:t>
            </a:r>
            <a:r>
              <a:rPr lang="cs-CZ" dirty="0" smtClean="0"/>
              <a:t> EURADOS </a:t>
            </a:r>
            <a:r>
              <a:rPr lang="cs-CZ" dirty="0" err="1" smtClean="0"/>
              <a:t>e.V</a:t>
            </a:r>
            <a:r>
              <a:rPr lang="cs-CZ" dirty="0" smtClean="0"/>
              <a:t>.</a:t>
            </a:r>
          </a:p>
          <a:p>
            <a:pPr marL="342900" indent="-34290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cs-CZ" dirty="0" err="1" smtClean="0"/>
              <a:t>Contribution</a:t>
            </a:r>
            <a:r>
              <a:rPr lang="cs-CZ" dirty="0" smtClean="0"/>
              <a:t> </a:t>
            </a:r>
            <a:r>
              <a:rPr lang="cs-CZ" dirty="0" err="1" smtClean="0"/>
              <a:t>of</a:t>
            </a:r>
            <a:r>
              <a:rPr lang="cs-CZ" dirty="0" smtClean="0"/>
              <a:t> EURADOS to </a:t>
            </a:r>
            <a:r>
              <a:rPr lang="cs-CZ" dirty="0" err="1" smtClean="0"/>
              <a:t>the</a:t>
            </a:r>
            <a:r>
              <a:rPr lang="cs-CZ" dirty="0" smtClean="0"/>
              <a:t> </a:t>
            </a:r>
            <a:r>
              <a:rPr lang="cs-CZ" dirty="0" err="1" smtClean="0"/>
              <a:t>goals</a:t>
            </a:r>
            <a:r>
              <a:rPr lang="cs-CZ" dirty="0" smtClean="0"/>
              <a:t> </a:t>
            </a:r>
            <a:r>
              <a:rPr lang="cs-CZ" dirty="0" err="1" smtClean="0"/>
              <a:t>of</a:t>
            </a:r>
            <a:r>
              <a:rPr lang="cs-CZ" dirty="0" smtClean="0"/>
              <a:t> ENHANCE</a:t>
            </a:r>
            <a:endParaRPr lang="en-US" dirty="0" smtClean="0"/>
          </a:p>
          <a:p>
            <a:pPr marL="342900" indent="-34290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cs-CZ" dirty="0" err="1" smtClean="0"/>
              <a:t>Envisioned</a:t>
            </a:r>
            <a:r>
              <a:rPr lang="cs-CZ" dirty="0" smtClean="0"/>
              <a:t> </a:t>
            </a:r>
            <a:r>
              <a:rPr lang="cs-CZ" dirty="0" err="1" smtClean="0"/>
              <a:t>future</a:t>
            </a:r>
            <a:r>
              <a:rPr lang="cs-CZ" dirty="0" smtClean="0"/>
              <a:t> </a:t>
            </a:r>
            <a:r>
              <a:rPr lang="cs-CZ" dirty="0" err="1" smtClean="0"/>
              <a:t>research</a:t>
            </a:r>
            <a:r>
              <a:rPr lang="cs-CZ" dirty="0" smtClean="0"/>
              <a:t> (SRA)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52421C-EC91-4AE8-A02E-FB14CF0C1ABC}" type="slidenum">
              <a:rPr lang="en-GB" smtClean="0"/>
              <a:pPr>
                <a:defRPr/>
              </a:pPr>
              <a:t>2</a:t>
            </a:fld>
            <a:endParaRPr lang="en-GB" dirty="0"/>
          </a:p>
        </p:txBody>
      </p:sp>
      <p:sp>
        <p:nvSpPr>
          <p:cNvPr id="6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453188"/>
            <a:ext cx="2818656" cy="268287"/>
          </a:xfrm>
        </p:spPr>
        <p:txBody>
          <a:bodyPr/>
          <a:lstStyle/>
          <a:p>
            <a:pPr>
              <a:defRPr/>
            </a:pPr>
            <a:r>
              <a:rPr lang="cs-CZ" dirty="0" smtClean="0"/>
              <a:t>ENGAGE, Bratislava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70624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"/>
          <p:cNvGrpSpPr/>
          <p:nvPr/>
        </p:nvGrpSpPr>
        <p:grpSpPr>
          <a:xfrm>
            <a:off x="5723830" y="3357116"/>
            <a:ext cx="3168650" cy="2663825"/>
            <a:chOff x="5723830" y="3357116"/>
            <a:chExt cx="3168650" cy="2663825"/>
          </a:xfrm>
        </p:grpSpPr>
        <p:grpSp>
          <p:nvGrpSpPr>
            <p:cNvPr id="7" name="Group 87"/>
            <p:cNvGrpSpPr>
              <a:grpSpLocks/>
            </p:cNvGrpSpPr>
            <p:nvPr/>
          </p:nvGrpSpPr>
          <p:grpSpPr bwMode="auto">
            <a:xfrm>
              <a:off x="5723830" y="3357116"/>
              <a:ext cx="3168650" cy="2663825"/>
              <a:chOff x="826265" y="0"/>
              <a:chExt cx="7491470" cy="6858000"/>
            </a:xfrm>
          </p:grpSpPr>
          <p:pic>
            <p:nvPicPr>
              <p:cNvPr id="10" name="Picture 88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6265" y="0"/>
                <a:ext cx="7491470" cy="6858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1" name="Oval 89"/>
              <p:cNvSpPr/>
              <p:nvPr/>
            </p:nvSpPr>
            <p:spPr>
              <a:xfrm>
                <a:off x="2699134" y="5734074"/>
                <a:ext cx="71310" cy="69478"/>
              </a:xfrm>
              <a:prstGeom prst="ellipse">
                <a:avLst/>
              </a:prstGeom>
              <a:solidFill>
                <a:srgbClr val="FF0000"/>
              </a:solidFill>
              <a:ln w="25400" cap="flat" cmpd="sng" algn="ctr">
                <a:solidFill>
                  <a:srgbClr val="003399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srgbClr val="EEECE1"/>
                  </a:solidFill>
                  <a:latin typeface="Calibri"/>
                </a:endParaRPr>
              </a:p>
            </p:txBody>
          </p:sp>
          <p:sp>
            <p:nvSpPr>
              <p:cNvPr id="12" name="Oval 90"/>
              <p:cNvSpPr/>
              <p:nvPr/>
            </p:nvSpPr>
            <p:spPr>
              <a:xfrm>
                <a:off x="3618677" y="4328143"/>
                <a:ext cx="71313" cy="73566"/>
              </a:xfrm>
              <a:prstGeom prst="ellipse">
                <a:avLst/>
              </a:prstGeom>
              <a:solidFill>
                <a:srgbClr val="FF0000"/>
              </a:solidFill>
              <a:ln w="25400" cap="flat" cmpd="sng" algn="ctr">
                <a:solidFill>
                  <a:srgbClr val="003399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srgbClr val="EEECE1"/>
                  </a:solidFill>
                  <a:latin typeface="Calibri"/>
                </a:endParaRPr>
              </a:p>
            </p:txBody>
          </p:sp>
          <p:sp>
            <p:nvSpPr>
              <p:cNvPr id="14" name="Oval 92"/>
              <p:cNvSpPr/>
              <p:nvPr/>
            </p:nvSpPr>
            <p:spPr>
              <a:xfrm>
                <a:off x="4725884" y="5084238"/>
                <a:ext cx="71310" cy="73566"/>
              </a:xfrm>
              <a:prstGeom prst="ellipse">
                <a:avLst/>
              </a:prstGeom>
              <a:solidFill>
                <a:srgbClr val="FF0000"/>
              </a:solidFill>
              <a:ln w="25400" cap="flat" cmpd="sng" algn="ctr">
                <a:solidFill>
                  <a:srgbClr val="003399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srgbClr val="EEECE1"/>
                  </a:solidFill>
                  <a:latin typeface="Calibri"/>
                </a:endParaRPr>
              </a:p>
            </p:txBody>
          </p:sp>
          <p:sp>
            <p:nvSpPr>
              <p:cNvPr id="15" name="Oval 93"/>
              <p:cNvSpPr/>
              <p:nvPr/>
            </p:nvSpPr>
            <p:spPr>
              <a:xfrm>
                <a:off x="4932311" y="5591027"/>
                <a:ext cx="75065" cy="69480"/>
              </a:xfrm>
              <a:prstGeom prst="ellipse">
                <a:avLst/>
              </a:prstGeom>
              <a:solidFill>
                <a:srgbClr val="FF0000"/>
              </a:solidFill>
              <a:ln w="25400" cap="flat" cmpd="sng" algn="ctr">
                <a:solidFill>
                  <a:srgbClr val="003399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srgbClr val="EEECE1"/>
                  </a:solidFill>
                  <a:latin typeface="Calibri"/>
                </a:endParaRPr>
              </a:p>
            </p:txBody>
          </p:sp>
          <p:sp>
            <p:nvSpPr>
              <p:cNvPr id="17" name="Oval 95"/>
              <p:cNvSpPr/>
              <p:nvPr/>
            </p:nvSpPr>
            <p:spPr>
              <a:xfrm>
                <a:off x="4763416" y="4442579"/>
                <a:ext cx="71310" cy="73566"/>
              </a:xfrm>
              <a:prstGeom prst="ellipse">
                <a:avLst/>
              </a:prstGeom>
              <a:solidFill>
                <a:srgbClr val="FF0000"/>
              </a:solidFill>
              <a:ln w="25400" cap="flat" cmpd="sng" algn="ctr">
                <a:solidFill>
                  <a:srgbClr val="003399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srgbClr val="EEECE1"/>
                  </a:solidFill>
                  <a:latin typeface="Calibri"/>
                </a:endParaRPr>
              </a:p>
            </p:txBody>
          </p:sp>
          <p:sp>
            <p:nvSpPr>
              <p:cNvPr id="18" name="Oval 96"/>
              <p:cNvSpPr/>
              <p:nvPr/>
            </p:nvSpPr>
            <p:spPr>
              <a:xfrm>
                <a:off x="4620793" y="3751874"/>
                <a:ext cx="71310" cy="73566"/>
              </a:xfrm>
              <a:prstGeom prst="ellipse">
                <a:avLst/>
              </a:prstGeom>
              <a:solidFill>
                <a:srgbClr val="FF0000"/>
              </a:solidFill>
              <a:ln w="25400" cap="flat" cmpd="sng" algn="ctr">
                <a:solidFill>
                  <a:srgbClr val="003399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srgbClr val="EEECE1"/>
                  </a:solidFill>
                  <a:latin typeface="Calibri"/>
                </a:endParaRPr>
              </a:p>
            </p:txBody>
          </p:sp>
          <p:sp>
            <p:nvSpPr>
              <p:cNvPr id="19" name="Oval 97"/>
              <p:cNvSpPr/>
              <p:nvPr/>
            </p:nvSpPr>
            <p:spPr>
              <a:xfrm>
                <a:off x="3960223" y="3907180"/>
                <a:ext cx="71310" cy="73566"/>
              </a:xfrm>
              <a:prstGeom prst="ellipse">
                <a:avLst/>
              </a:prstGeom>
              <a:solidFill>
                <a:srgbClr val="FF0000"/>
              </a:solidFill>
              <a:ln w="25400" cap="flat" cmpd="sng" algn="ctr">
                <a:solidFill>
                  <a:srgbClr val="003399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srgbClr val="EEECE1"/>
                  </a:solidFill>
                  <a:latin typeface="Calibri"/>
                </a:endParaRPr>
              </a:p>
            </p:txBody>
          </p:sp>
          <p:sp>
            <p:nvSpPr>
              <p:cNvPr id="21" name="Oval 99"/>
              <p:cNvSpPr/>
              <p:nvPr/>
            </p:nvSpPr>
            <p:spPr>
              <a:xfrm>
                <a:off x="5589130" y="3715092"/>
                <a:ext cx="71310" cy="73566"/>
              </a:xfrm>
              <a:prstGeom prst="ellipse">
                <a:avLst/>
              </a:prstGeom>
              <a:solidFill>
                <a:srgbClr val="FF0000"/>
              </a:solidFill>
              <a:ln w="25400" cap="flat" cmpd="sng" algn="ctr">
                <a:solidFill>
                  <a:srgbClr val="003399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>
                  <a:solidFill>
                    <a:srgbClr val="EEECE1"/>
                  </a:solidFill>
                  <a:latin typeface="Calibri"/>
                </a:endParaRPr>
              </a:p>
            </p:txBody>
          </p:sp>
          <p:sp>
            <p:nvSpPr>
              <p:cNvPr id="23" name="TextBox 101"/>
              <p:cNvSpPr txBox="1">
                <a:spLocks noChangeArrowheads="1"/>
              </p:cNvSpPr>
              <p:nvPr/>
            </p:nvSpPr>
            <p:spPr bwMode="auto">
              <a:xfrm>
                <a:off x="7210530" y="6596431"/>
                <a:ext cx="1058414" cy="2615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defRPr sz="2400" b="1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Blip>
                    <a:blip r:embed="rId3"/>
                  </a:buBlip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16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 sz="16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16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16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16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16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l" eaLnBrk="1" fontAlgn="auto" hangingPunct="1">
                  <a:spcBef>
                    <a:spcPct val="0"/>
                  </a:spcBef>
                  <a:spcAft>
                    <a:spcPts val="0"/>
                  </a:spcAft>
                  <a:buFontTx/>
                  <a:buNone/>
                  <a:defRPr/>
                </a:pPr>
                <a:r>
                  <a:rPr lang="en-US" altLang="de-DE" sz="1100" b="0" kern="0" dirty="0" smtClean="0">
                    <a:solidFill>
                      <a:srgbClr val="EEECE1"/>
                    </a:solidFill>
                    <a:latin typeface="Arial" pitchFamily="34" charset="0"/>
                    <a:cs typeface="Arial" pitchFamily="34" charset="0"/>
                  </a:rPr>
                  <a:t>© EURADOS</a:t>
                </a:r>
              </a:p>
            </p:txBody>
          </p:sp>
        </p:grpSp>
        <p:sp>
          <p:nvSpPr>
            <p:cNvPr id="100" name="Oval 98"/>
            <p:cNvSpPr/>
            <p:nvPr/>
          </p:nvSpPr>
          <p:spPr bwMode="auto">
            <a:xfrm>
              <a:off x="7557628" y="4976055"/>
              <a:ext cx="30162" cy="28575"/>
            </a:xfrm>
            <a:prstGeom prst="ellipse">
              <a:avLst/>
            </a:prstGeom>
            <a:solidFill>
              <a:srgbClr val="FF0000"/>
            </a:solidFill>
            <a:ln w="25400" cap="flat" cmpd="sng" algn="ctr">
              <a:solidFill>
                <a:srgbClr val="003399"/>
              </a:solidFill>
              <a:prstDash val="solid"/>
            </a:ln>
            <a:effectLst/>
          </p:spPr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rgbClr val="EEECE1"/>
                </a:solidFill>
                <a:latin typeface="Calibri"/>
              </a:endParaRPr>
            </a:p>
          </p:txBody>
        </p:sp>
        <p:sp>
          <p:nvSpPr>
            <p:cNvPr id="101" name="Oval 98"/>
            <p:cNvSpPr/>
            <p:nvPr/>
          </p:nvSpPr>
          <p:spPr bwMode="auto">
            <a:xfrm>
              <a:off x="6766424" y="4696569"/>
              <a:ext cx="30162" cy="28575"/>
            </a:xfrm>
            <a:prstGeom prst="ellipse">
              <a:avLst/>
            </a:prstGeom>
            <a:solidFill>
              <a:srgbClr val="FF0000"/>
            </a:solidFill>
            <a:ln w="25400" cap="flat" cmpd="sng" algn="ctr">
              <a:solidFill>
                <a:srgbClr val="003399"/>
              </a:solidFill>
              <a:prstDash val="solid"/>
            </a:ln>
            <a:effectLst/>
          </p:spPr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rgbClr val="EEECE1"/>
                </a:solidFill>
                <a:latin typeface="Calibri"/>
              </a:endParaRPr>
            </a:p>
          </p:txBody>
        </p:sp>
      </p:grpSp>
      <p:sp>
        <p:nvSpPr>
          <p:cNvPr id="8" name="Rechteck 7"/>
          <p:cNvSpPr/>
          <p:nvPr/>
        </p:nvSpPr>
        <p:spPr>
          <a:xfrm>
            <a:off x="5988621" y="6050188"/>
            <a:ext cx="2980183" cy="2591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TextBox 2"/>
          <p:cNvSpPr txBox="1">
            <a:spLocks noChangeArrowheads="1"/>
          </p:cNvSpPr>
          <p:nvPr/>
        </p:nvSpPr>
        <p:spPr bwMode="auto">
          <a:xfrm>
            <a:off x="8059738" y="5733604"/>
            <a:ext cx="1265237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lnSpc>
                <a:spcPts val="2000"/>
              </a:lnSpc>
              <a:spcBef>
                <a:spcPct val="50000"/>
              </a:spcBef>
              <a:buClr>
                <a:srgbClr val="00589C"/>
              </a:buClr>
              <a:buFont typeface="Wingdings" pitchFamily="2" charset="2"/>
              <a:defRPr sz="16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algn="l" eaLnBrk="0" hangingPunct="0">
              <a:spcBef>
                <a:spcPct val="50000"/>
              </a:spcBef>
              <a:buClr>
                <a:schemeClr val="tx1"/>
              </a:buClr>
              <a:buFont typeface="Times" pitchFamily="1" charset="0"/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algn="l" eaLnBrk="0" hangingPunct="0">
              <a:spcBef>
                <a:spcPct val="50000"/>
              </a:spcBef>
              <a:buFont typeface="Times" pitchFamily="1" charset="0"/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Times" pitchFamily="1" charset="0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Times" pitchFamily="1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" pitchFamily="1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" pitchFamily="1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" pitchFamily="1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" pitchFamily="1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de-DE" sz="1100">
                <a:solidFill>
                  <a:srgbClr val="003399"/>
                </a:solidFill>
                <a:latin typeface="Calibri" pitchFamily="34" charset="0"/>
                <a:cs typeface="Arial" pitchFamily="34" charset="0"/>
              </a:rPr>
              <a:t>© EURADOS</a:t>
            </a:r>
          </a:p>
        </p:txBody>
      </p:sp>
      <p:sp>
        <p:nvSpPr>
          <p:cNvPr id="89" name="Foliennummernplatzhalter 4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453188"/>
            <a:ext cx="2133600" cy="268287"/>
          </a:xfrm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872F8DE-5BAB-4BB2-AF68-5EC2AB75F556}" type="slidenum">
              <a:rPr lang="en-GB" altLang="de-DE" smtClean="0">
                <a:solidFill>
                  <a:srgbClr val="003399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GB" altLang="de-DE" dirty="0" smtClean="0">
              <a:solidFill>
                <a:srgbClr val="003399"/>
              </a:solidFill>
            </a:endParaRPr>
          </a:p>
        </p:txBody>
      </p:sp>
      <p:sp>
        <p:nvSpPr>
          <p:cNvPr id="90" name="Datumsplatzhalter 3"/>
          <p:cNvSpPr txBox="1">
            <a:spLocks/>
          </p:cNvSpPr>
          <p:nvPr/>
        </p:nvSpPr>
        <p:spPr>
          <a:xfrm>
            <a:off x="6588224" y="6453336"/>
            <a:ext cx="2602632" cy="2682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l" rtl="0" fontAlgn="auto">
              <a:spcBef>
                <a:spcPts val="0"/>
              </a:spcBef>
              <a:spcAft>
                <a:spcPts val="0"/>
              </a:spcAft>
              <a:defRPr sz="1200" kern="1200" baseline="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endParaRPr lang="en-GB" dirty="0"/>
          </a:p>
        </p:txBody>
      </p:sp>
      <p:sp>
        <p:nvSpPr>
          <p:cNvPr id="91" name="Textfeld 2"/>
          <p:cNvSpPr txBox="1">
            <a:spLocks noChangeArrowheads="1"/>
          </p:cNvSpPr>
          <p:nvPr/>
        </p:nvSpPr>
        <p:spPr bwMode="auto">
          <a:xfrm>
            <a:off x="349874" y="2079326"/>
            <a:ext cx="3943350" cy="661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5750" indent="-285750" algn="l" eaLnBrk="0" hangingPunct="0">
              <a:lnSpc>
                <a:spcPts val="2000"/>
              </a:lnSpc>
              <a:spcBef>
                <a:spcPct val="50000"/>
              </a:spcBef>
              <a:buClr>
                <a:srgbClr val="00589C"/>
              </a:buClr>
              <a:buFont typeface="Wingdings" pitchFamily="2" charset="2"/>
              <a:defRPr sz="16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algn="l" eaLnBrk="0" hangingPunct="0">
              <a:spcBef>
                <a:spcPct val="50000"/>
              </a:spcBef>
              <a:buClr>
                <a:schemeClr val="tx1"/>
              </a:buClr>
              <a:buFont typeface="Times" pitchFamily="1" charset="0"/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algn="l" eaLnBrk="0" hangingPunct="0">
              <a:spcBef>
                <a:spcPct val="50000"/>
              </a:spcBef>
              <a:buFont typeface="Times" pitchFamily="1" charset="0"/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Times" pitchFamily="1" charset="0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Times" pitchFamily="1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" pitchFamily="1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" pitchFamily="1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" pitchFamily="1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" pitchFamily="1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ts val="600"/>
              </a:spcBef>
              <a:buFont typeface="Arial" charset="0"/>
              <a:buChar char="•"/>
            </a:pPr>
            <a:r>
              <a:rPr lang="de-DE" altLang="de-DE" b="1" dirty="0" err="1">
                <a:latin typeface="Arial" charset="0"/>
              </a:rPr>
              <a:t>Voting</a:t>
            </a:r>
            <a:r>
              <a:rPr lang="de-DE" altLang="de-DE" b="1" dirty="0">
                <a:latin typeface="Arial" charset="0"/>
              </a:rPr>
              <a:t> Member Status (May 2019)</a:t>
            </a:r>
          </a:p>
          <a:p>
            <a:pPr>
              <a:spcBef>
                <a:spcPts val="600"/>
              </a:spcBef>
            </a:pPr>
            <a:r>
              <a:rPr lang="de-DE" altLang="de-DE" b="1" dirty="0">
                <a:latin typeface="Arial" charset="0"/>
              </a:rPr>
              <a:t>	</a:t>
            </a:r>
            <a:r>
              <a:rPr lang="de-DE" altLang="de-DE" dirty="0">
                <a:latin typeface="Arial" charset="0"/>
              </a:rPr>
              <a:t>73 </a:t>
            </a:r>
            <a:r>
              <a:rPr lang="de-DE" altLang="de-DE" dirty="0" err="1">
                <a:latin typeface="Arial" charset="0"/>
              </a:rPr>
              <a:t>Voting</a:t>
            </a:r>
            <a:r>
              <a:rPr lang="de-DE" altLang="de-DE" dirty="0">
                <a:latin typeface="Arial" charset="0"/>
              </a:rPr>
              <a:t> Members </a:t>
            </a:r>
            <a:r>
              <a:rPr lang="de-DE" altLang="de-DE" dirty="0" err="1">
                <a:latin typeface="Arial" charset="0"/>
              </a:rPr>
              <a:t>from</a:t>
            </a:r>
            <a:r>
              <a:rPr lang="de-DE" altLang="de-DE" dirty="0">
                <a:latin typeface="Arial" charset="0"/>
              </a:rPr>
              <a:t> 31 countries </a:t>
            </a:r>
          </a:p>
        </p:txBody>
      </p:sp>
      <p:sp>
        <p:nvSpPr>
          <p:cNvPr id="93" name="Textfeld 2"/>
          <p:cNvSpPr txBox="1">
            <a:spLocks noChangeArrowheads="1"/>
          </p:cNvSpPr>
          <p:nvPr/>
        </p:nvSpPr>
        <p:spPr bwMode="auto">
          <a:xfrm>
            <a:off x="351290" y="2888432"/>
            <a:ext cx="566039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5750" indent="-285750" algn="l" eaLnBrk="0" hangingPunct="0">
              <a:lnSpc>
                <a:spcPts val="2000"/>
              </a:lnSpc>
              <a:spcBef>
                <a:spcPct val="50000"/>
              </a:spcBef>
              <a:buClr>
                <a:srgbClr val="00589C"/>
              </a:buClr>
              <a:buFont typeface="Wingdings" pitchFamily="2" charset="2"/>
              <a:defRPr sz="16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algn="l" eaLnBrk="0" hangingPunct="0">
              <a:spcBef>
                <a:spcPct val="50000"/>
              </a:spcBef>
              <a:buClr>
                <a:schemeClr val="tx1"/>
              </a:buClr>
              <a:buFont typeface="Times" pitchFamily="1" charset="0"/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algn="l" eaLnBrk="0" hangingPunct="0">
              <a:spcBef>
                <a:spcPct val="50000"/>
              </a:spcBef>
              <a:buFont typeface="Times" pitchFamily="1" charset="0"/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Times" pitchFamily="1" charset="0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Times" pitchFamily="1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" pitchFamily="1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" pitchFamily="1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" pitchFamily="1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" pitchFamily="1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lvl="0" eaLnBrk="1" hangingPunct="1">
              <a:lnSpc>
                <a:spcPct val="100000"/>
              </a:lnSpc>
              <a:spcBef>
                <a:spcPct val="0"/>
              </a:spcBef>
              <a:buClrTx/>
              <a:buFont typeface="Arial" charset="0"/>
              <a:buChar char="•"/>
            </a:pPr>
            <a:r>
              <a:rPr lang="de-DE" altLang="de-DE" b="1" dirty="0">
                <a:solidFill>
                  <a:srgbClr val="003399"/>
                </a:solidFill>
                <a:latin typeface="Arial" charset="0"/>
              </a:rPr>
              <a:t>EURADOS Board of </a:t>
            </a:r>
            <a:r>
              <a:rPr lang="de-DE" altLang="de-DE" b="1" dirty="0" err="1">
                <a:solidFill>
                  <a:srgbClr val="003399"/>
                </a:solidFill>
                <a:latin typeface="Arial" charset="0"/>
              </a:rPr>
              <a:t>Officers</a:t>
            </a:r>
            <a:endParaRPr lang="de-DE" altLang="de-DE" b="1" dirty="0">
              <a:solidFill>
                <a:srgbClr val="003399"/>
              </a:solidFill>
              <a:latin typeface="Arial" charset="0"/>
            </a:endParaRPr>
          </a:p>
          <a:p>
            <a:pPr lvl="0" eaLnBrk="1" hangingPunct="1">
              <a:lnSpc>
                <a:spcPct val="100000"/>
              </a:lnSpc>
              <a:spcBef>
                <a:spcPct val="0"/>
              </a:spcBef>
              <a:buClrTx/>
            </a:pPr>
            <a:r>
              <a:rPr lang="de-DE" altLang="de-DE" dirty="0">
                <a:solidFill>
                  <a:srgbClr val="003399"/>
                </a:solidFill>
                <a:latin typeface="Arial" charset="0"/>
              </a:rPr>
              <a:t>	</a:t>
            </a:r>
            <a:r>
              <a:rPr lang="de-DE" altLang="de-DE" dirty="0" err="1">
                <a:solidFill>
                  <a:srgbClr val="003399"/>
                </a:solidFill>
                <a:latin typeface="Arial" charset="0"/>
              </a:rPr>
              <a:t>Chair</a:t>
            </a:r>
            <a:r>
              <a:rPr lang="de-DE" altLang="de-DE" dirty="0">
                <a:solidFill>
                  <a:srgbClr val="003399"/>
                </a:solidFill>
                <a:latin typeface="Arial" charset="0"/>
              </a:rPr>
              <a:t>: 		W. Rühm (Helmholtz </a:t>
            </a:r>
            <a:r>
              <a:rPr lang="de-DE" altLang="de-DE" dirty="0" err="1">
                <a:solidFill>
                  <a:srgbClr val="003399"/>
                </a:solidFill>
                <a:latin typeface="Arial" charset="0"/>
              </a:rPr>
              <a:t>Munich</a:t>
            </a:r>
            <a:r>
              <a:rPr lang="de-DE" altLang="de-DE" dirty="0">
                <a:solidFill>
                  <a:srgbClr val="003399"/>
                </a:solidFill>
                <a:latin typeface="Arial" charset="0"/>
              </a:rPr>
              <a:t>, Germany)</a:t>
            </a:r>
          </a:p>
          <a:p>
            <a:pPr lvl="0" eaLnBrk="1" hangingPunct="1">
              <a:lnSpc>
                <a:spcPct val="100000"/>
              </a:lnSpc>
              <a:spcBef>
                <a:spcPct val="0"/>
              </a:spcBef>
              <a:buClrTx/>
            </a:pPr>
            <a:r>
              <a:rPr lang="de-DE" altLang="de-DE" dirty="0">
                <a:solidFill>
                  <a:srgbClr val="003399"/>
                </a:solidFill>
                <a:latin typeface="Arial" charset="0"/>
              </a:rPr>
              <a:t>	</a:t>
            </a:r>
            <a:r>
              <a:rPr lang="de-DE" altLang="de-DE" dirty="0" err="1">
                <a:solidFill>
                  <a:srgbClr val="003399"/>
                </a:solidFill>
                <a:latin typeface="Arial" charset="0"/>
              </a:rPr>
              <a:t>Vice-Chair</a:t>
            </a:r>
            <a:r>
              <a:rPr lang="de-DE" altLang="de-DE" dirty="0">
                <a:solidFill>
                  <a:srgbClr val="003399"/>
                </a:solidFill>
                <a:latin typeface="Arial" charset="0"/>
              </a:rPr>
              <a:t>: 	F. Vanhavere (SCK-CEN, </a:t>
            </a:r>
            <a:r>
              <a:rPr lang="de-DE" altLang="de-DE" dirty="0" err="1">
                <a:solidFill>
                  <a:srgbClr val="003399"/>
                </a:solidFill>
                <a:latin typeface="Arial" charset="0"/>
              </a:rPr>
              <a:t>Belgium</a:t>
            </a:r>
            <a:r>
              <a:rPr lang="de-DE" altLang="de-DE" dirty="0">
                <a:solidFill>
                  <a:srgbClr val="003399"/>
                </a:solidFill>
                <a:latin typeface="Arial" charset="0"/>
              </a:rPr>
              <a:t>) </a:t>
            </a:r>
          </a:p>
          <a:p>
            <a:pPr lvl="0" eaLnBrk="1" hangingPunct="1">
              <a:lnSpc>
                <a:spcPct val="100000"/>
              </a:lnSpc>
              <a:spcBef>
                <a:spcPct val="0"/>
              </a:spcBef>
              <a:buClrTx/>
            </a:pPr>
            <a:r>
              <a:rPr lang="de-DE" altLang="de-DE" dirty="0">
                <a:solidFill>
                  <a:srgbClr val="003399"/>
                </a:solidFill>
                <a:latin typeface="Arial" charset="0"/>
              </a:rPr>
              <a:t>	</a:t>
            </a:r>
            <a:r>
              <a:rPr lang="de-DE" altLang="de-DE" dirty="0" err="1">
                <a:solidFill>
                  <a:srgbClr val="003399"/>
                </a:solidFill>
                <a:latin typeface="Arial" charset="0"/>
              </a:rPr>
              <a:t>Secretary</a:t>
            </a:r>
            <a:r>
              <a:rPr lang="de-DE" altLang="de-DE" dirty="0">
                <a:solidFill>
                  <a:srgbClr val="003399"/>
                </a:solidFill>
                <a:latin typeface="Arial" charset="0"/>
              </a:rPr>
              <a:t>: 	JF. Bottollier (IRSN, France)</a:t>
            </a:r>
          </a:p>
          <a:p>
            <a:pPr lvl="0" eaLnBrk="1" hangingPunct="1">
              <a:lnSpc>
                <a:spcPct val="100000"/>
              </a:lnSpc>
              <a:spcBef>
                <a:spcPct val="0"/>
              </a:spcBef>
              <a:buClrTx/>
            </a:pPr>
            <a:r>
              <a:rPr lang="de-DE" altLang="de-DE" dirty="0">
                <a:solidFill>
                  <a:srgbClr val="003399"/>
                </a:solidFill>
                <a:latin typeface="Arial" charset="0"/>
              </a:rPr>
              <a:t>	</a:t>
            </a:r>
            <a:r>
              <a:rPr lang="de-DE" altLang="de-DE" dirty="0" err="1">
                <a:solidFill>
                  <a:srgbClr val="003399"/>
                </a:solidFill>
                <a:latin typeface="Arial" charset="0"/>
              </a:rPr>
              <a:t>Treasurer</a:t>
            </a:r>
            <a:r>
              <a:rPr lang="de-DE" altLang="de-DE" dirty="0">
                <a:solidFill>
                  <a:srgbClr val="003399"/>
                </a:solidFill>
                <a:latin typeface="Arial" charset="0"/>
              </a:rPr>
              <a:t>: 	</a:t>
            </a:r>
            <a:r>
              <a:rPr lang="de-DE" altLang="de-DE" dirty="0" smtClean="0">
                <a:solidFill>
                  <a:srgbClr val="003399"/>
                </a:solidFill>
                <a:latin typeface="Arial" charset="0"/>
              </a:rPr>
              <a:t>O. Hupe </a:t>
            </a:r>
            <a:r>
              <a:rPr lang="de-DE" altLang="de-DE" dirty="0">
                <a:solidFill>
                  <a:srgbClr val="003399"/>
                </a:solidFill>
                <a:latin typeface="Arial" charset="0"/>
              </a:rPr>
              <a:t>(PTB, Germany)</a:t>
            </a:r>
          </a:p>
        </p:txBody>
      </p:sp>
      <p:sp>
        <p:nvSpPr>
          <p:cNvPr id="95" name="TextBox 2"/>
          <p:cNvSpPr txBox="1">
            <a:spLocks noChangeArrowheads="1"/>
          </p:cNvSpPr>
          <p:nvPr/>
        </p:nvSpPr>
        <p:spPr bwMode="auto">
          <a:xfrm>
            <a:off x="8059738" y="2879725"/>
            <a:ext cx="126523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lnSpc>
                <a:spcPts val="2000"/>
              </a:lnSpc>
              <a:spcBef>
                <a:spcPct val="50000"/>
              </a:spcBef>
              <a:buClr>
                <a:srgbClr val="00589C"/>
              </a:buClr>
              <a:buFont typeface="Wingdings" pitchFamily="2" charset="2"/>
              <a:defRPr sz="16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algn="l" eaLnBrk="0" hangingPunct="0">
              <a:spcBef>
                <a:spcPct val="50000"/>
              </a:spcBef>
              <a:buClr>
                <a:schemeClr val="tx1"/>
              </a:buClr>
              <a:buFont typeface="Times" pitchFamily="1" charset="0"/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algn="l" eaLnBrk="0" hangingPunct="0">
              <a:spcBef>
                <a:spcPct val="50000"/>
              </a:spcBef>
              <a:buFont typeface="Times" pitchFamily="1" charset="0"/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Times" pitchFamily="1" charset="0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Times" pitchFamily="1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" pitchFamily="1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" pitchFamily="1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" pitchFamily="1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" pitchFamily="1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de-DE" sz="1100">
                <a:solidFill>
                  <a:srgbClr val="003399"/>
                </a:solidFill>
                <a:latin typeface="Calibri" pitchFamily="34" charset="0"/>
                <a:cs typeface="Arial" pitchFamily="34" charset="0"/>
              </a:rPr>
              <a:t>© EURADOS</a:t>
            </a:r>
          </a:p>
        </p:txBody>
      </p:sp>
      <p:sp>
        <p:nvSpPr>
          <p:cNvPr id="96" name="Titel 1"/>
          <p:cNvSpPr txBox="1">
            <a:spLocks/>
          </p:cNvSpPr>
          <p:nvPr/>
        </p:nvSpPr>
        <p:spPr>
          <a:xfrm>
            <a:off x="419100" y="206375"/>
            <a:ext cx="8229600" cy="701675"/>
          </a:xfrm>
          <a:prstGeom prst="rect">
            <a:avLst/>
          </a:prstGeom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tx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de-DE" altLang="de-DE" sz="2400" dirty="0" smtClean="0">
                <a:solidFill>
                  <a:srgbClr val="003399"/>
                </a:solidFill>
                <a:latin typeface="Arial" charset="0"/>
                <a:sym typeface="Symbol" pitchFamily="18" charset="2"/>
              </a:rPr>
              <a:t>EURADOS (</a:t>
            </a:r>
            <a:r>
              <a:rPr lang="de-DE" altLang="de-DE" sz="2400" dirty="0" err="1" smtClean="0">
                <a:solidFill>
                  <a:srgbClr val="003399"/>
                </a:solidFill>
                <a:latin typeface="Arial" charset="0"/>
                <a:sym typeface="Symbol" pitchFamily="18" charset="2"/>
              </a:rPr>
              <a:t>as</a:t>
            </a:r>
            <a:r>
              <a:rPr lang="de-DE" altLang="de-DE" sz="2400" dirty="0" smtClean="0">
                <a:solidFill>
                  <a:srgbClr val="003399"/>
                </a:solidFill>
                <a:latin typeface="Arial" charset="0"/>
                <a:sym typeface="Symbol" pitchFamily="18" charset="2"/>
              </a:rPr>
              <a:t> </a:t>
            </a:r>
            <a:r>
              <a:rPr lang="de-DE" altLang="de-DE" sz="2400" dirty="0" err="1" smtClean="0">
                <a:solidFill>
                  <a:srgbClr val="003399"/>
                </a:solidFill>
                <a:latin typeface="Arial" charset="0"/>
                <a:sym typeface="Symbol" pitchFamily="18" charset="2"/>
              </a:rPr>
              <a:t>of</a:t>
            </a:r>
            <a:r>
              <a:rPr lang="de-DE" altLang="de-DE" sz="2400" dirty="0" smtClean="0">
                <a:solidFill>
                  <a:srgbClr val="003399"/>
                </a:solidFill>
                <a:latin typeface="Arial" charset="0"/>
                <a:sym typeface="Symbol" pitchFamily="18" charset="2"/>
              </a:rPr>
              <a:t> 2019)</a:t>
            </a:r>
            <a:endParaRPr lang="en-US" altLang="de-DE" sz="2400" dirty="0">
              <a:solidFill>
                <a:srgbClr val="003399"/>
              </a:solidFill>
              <a:latin typeface="Arial" charset="0"/>
              <a:sym typeface="Symbol" pitchFamily="18" charset="2"/>
            </a:endParaRPr>
          </a:p>
        </p:txBody>
      </p:sp>
      <p:sp>
        <p:nvSpPr>
          <p:cNvPr id="97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453188"/>
            <a:ext cx="2818656" cy="268287"/>
          </a:xfrm>
        </p:spPr>
        <p:txBody>
          <a:bodyPr/>
          <a:lstStyle/>
          <a:p>
            <a:pPr>
              <a:defRPr/>
            </a:pPr>
            <a:r>
              <a:rPr lang="cs-CZ" dirty="0" smtClean="0"/>
              <a:t>ENGAGE, Bratislava</a:t>
            </a:r>
            <a:endParaRPr lang="en-GB" dirty="0"/>
          </a:p>
        </p:txBody>
      </p:sp>
      <p:sp>
        <p:nvSpPr>
          <p:cNvPr id="98" name="Textfeld 2"/>
          <p:cNvSpPr txBox="1">
            <a:spLocks noChangeArrowheads="1"/>
          </p:cNvSpPr>
          <p:nvPr/>
        </p:nvSpPr>
        <p:spPr bwMode="auto">
          <a:xfrm>
            <a:off x="350967" y="1149162"/>
            <a:ext cx="717060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algn="l" eaLnBrk="0" hangingPunct="0">
              <a:lnSpc>
                <a:spcPts val="2000"/>
              </a:lnSpc>
              <a:spcBef>
                <a:spcPct val="50000"/>
              </a:spcBef>
              <a:buClr>
                <a:srgbClr val="00589C"/>
              </a:buClr>
              <a:buFont typeface="Wingdings" pitchFamily="2" charset="2"/>
              <a:defRPr sz="16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algn="l" eaLnBrk="0" hangingPunct="0">
              <a:spcBef>
                <a:spcPct val="50000"/>
              </a:spcBef>
              <a:buClr>
                <a:schemeClr val="tx1"/>
              </a:buClr>
              <a:buFont typeface="Times" pitchFamily="1" charset="0"/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algn="l" eaLnBrk="0" hangingPunct="0">
              <a:spcBef>
                <a:spcPct val="50000"/>
              </a:spcBef>
              <a:buFont typeface="Times" pitchFamily="1" charset="0"/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Times" pitchFamily="1" charset="0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Times" pitchFamily="1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" pitchFamily="1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" pitchFamily="1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" pitchFamily="1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" pitchFamily="1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0"/>
              </a:spcBef>
              <a:buClrTx/>
              <a:buFont typeface="Arial" pitchFamily="34" charset="0"/>
              <a:buChar char="•"/>
            </a:pPr>
            <a:r>
              <a:rPr lang="de-DE" altLang="de-DE" b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Mission </a:t>
            </a:r>
            <a:r>
              <a:rPr lang="de-DE" altLang="de-DE" b="1" dirty="0" err="1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since</a:t>
            </a:r>
            <a:r>
              <a:rPr lang="de-DE" altLang="de-DE" b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 1982 </a:t>
            </a:r>
            <a:endParaRPr lang="de-DE" altLang="de-DE" dirty="0">
              <a:solidFill>
                <a:schemeClr val="bg1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ts val="0"/>
              </a:spcBef>
              <a:buClrTx/>
              <a:buFontTx/>
              <a:buNone/>
            </a:pPr>
            <a:r>
              <a:rPr lang="de-DE" altLang="de-DE" b="1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de-DE" dirty="0" smtClean="0">
                <a:solidFill>
                  <a:srgbClr val="003399"/>
                </a:solidFill>
                <a:latin typeface="Arial" charset="0"/>
              </a:rPr>
              <a:t>P</a:t>
            </a:r>
            <a:r>
              <a:rPr lang="en-US" altLang="en-US" dirty="0" smtClean="0">
                <a:solidFill>
                  <a:srgbClr val="003399"/>
                </a:solidFill>
                <a:latin typeface="Arial" charset="0"/>
              </a:rPr>
              <a:t>romote </a:t>
            </a:r>
            <a:r>
              <a:rPr lang="en-US" altLang="en-US" dirty="0">
                <a:solidFill>
                  <a:srgbClr val="003399"/>
                </a:solidFill>
                <a:latin typeface="Arial" charset="0"/>
              </a:rPr>
              <a:t>research and development in </a:t>
            </a:r>
            <a:r>
              <a:rPr lang="en-US" altLang="en-US" dirty="0" smtClean="0">
                <a:solidFill>
                  <a:srgbClr val="003399"/>
                </a:solidFill>
                <a:latin typeface="Arial" charset="0"/>
              </a:rPr>
              <a:t>dosimetry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buClrTx/>
              <a:buFontTx/>
              <a:buNone/>
            </a:pPr>
            <a:r>
              <a:rPr lang="en-US" altLang="en-US" dirty="0" smtClean="0">
                <a:solidFill>
                  <a:srgbClr val="003399"/>
                </a:solidFill>
                <a:latin typeface="Arial" charset="0"/>
              </a:rPr>
              <a:t>	Contribute </a:t>
            </a:r>
            <a:r>
              <a:rPr lang="en-US" altLang="en-US" dirty="0">
                <a:solidFill>
                  <a:srgbClr val="003399"/>
                </a:solidFill>
                <a:latin typeface="Arial" charset="0"/>
              </a:rPr>
              <a:t>to </a:t>
            </a:r>
            <a:r>
              <a:rPr lang="en-US" altLang="en-US" dirty="0" err="1" smtClean="0">
                <a:solidFill>
                  <a:srgbClr val="003399"/>
                </a:solidFill>
                <a:latin typeface="Arial" charset="0"/>
              </a:rPr>
              <a:t>harmonisation</a:t>
            </a:r>
            <a:r>
              <a:rPr lang="en-US" altLang="en-US" dirty="0" smtClean="0">
                <a:solidFill>
                  <a:srgbClr val="003399"/>
                </a:solidFill>
                <a:latin typeface="Arial" charset="0"/>
              </a:rPr>
              <a:t> in </a:t>
            </a:r>
            <a:r>
              <a:rPr lang="en-US" altLang="en-US" dirty="0" err="1" smtClean="0">
                <a:solidFill>
                  <a:srgbClr val="003399"/>
                </a:solidFill>
                <a:latin typeface="Arial" charset="0"/>
              </a:rPr>
              <a:t>dosimetric</a:t>
            </a:r>
            <a:r>
              <a:rPr lang="en-US" altLang="en-US" dirty="0" smtClean="0">
                <a:solidFill>
                  <a:srgbClr val="003399"/>
                </a:solidFill>
                <a:latin typeface="Arial" charset="0"/>
              </a:rPr>
              <a:t> practice</a:t>
            </a:r>
            <a:endParaRPr lang="de-DE" altLang="de-DE" dirty="0">
              <a:solidFill>
                <a:srgbClr val="003399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Gruppieren 2"/>
          <p:cNvGrpSpPr/>
          <p:nvPr/>
        </p:nvGrpSpPr>
        <p:grpSpPr>
          <a:xfrm>
            <a:off x="5508104" y="487363"/>
            <a:ext cx="3369196" cy="5677941"/>
            <a:chOff x="5508104" y="487363"/>
            <a:chExt cx="3369196" cy="5677941"/>
          </a:xfrm>
        </p:grpSpPr>
        <p:grpSp>
          <p:nvGrpSpPr>
            <p:cNvPr id="24" name="Gruppieren 23"/>
            <p:cNvGrpSpPr/>
            <p:nvPr/>
          </p:nvGrpSpPr>
          <p:grpSpPr>
            <a:xfrm>
              <a:off x="5508104" y="487363"/>
              <a:ext cx="3369196" cy="5677941"/>
              <a:chOff x="5508104" y="487363"/>
              <a:chExt cx="3369196" cy="5677941"/>
            </a:xfrm>
          </p:grpSpPr>
          <p:grpSp>
            <p:nvGrpSpPr>
              <p:cNvPr id="25" name="Group 10"/>
              <p:cNvGrpSpPr>
                <a:grpSpLocks/>
              </p:cNvGrpSpPr>
              <p:nvPr/>
            </p:nvGrpSpPr>
            <p:grpSpPr bwMode="auto">
              <a:xfrm>
                <a:off x="5635625" y="487363"/>
                <a:ext cx="3241675" cy="2708275"/>
                <a:chOff x="826265" y="0"/>
                <a:chExt cx="7491470" cy="6858000"/>
              </a:xfrm>
            </p:grpSpPr>
            <p:pic>
              <p:nvPicPr>
                <p:cNvPr id="28" name="Picture 11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6265" y="0"/>
                  <a:ext cx="7491470" cy="68580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9" name="Oval 12"/>
                <p:cNvSpPr/>
                <p:nvPr/>
              </p:nvSpPr>
              <p:spPr>
                <a:xfrm>
                  <a:off x="5184672" y="2275280"/>
                  <a:ext cx="69706" cy="72359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30" name="Oval 13"/>
                <p:cNvSpPr/>
                <p:nvPr/>
              </p:nvSpPr>
              <p:spPr>
                <a:xfrm>
                  <a:off x="5929417" y="2022023"/>
                  <a:ext cx="73374" cy="72359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31" name="Oval 14"/>
                <p:cNvSpPr/>
                <p:nvPr/>
              </p:nvSpPr>
              <p:spPr>
                <a:xfrm>
                  <a:off x="4902183" y="3907372"/>
                  <a:ext cx="69704" cy="72359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32" name="Oval 15"/>
                <p:cNvSpPr/>
                <p:nvPr/>
              </p:nvSpPr>
              <p:spPr>
                <a:xfrm>
                  <a:off x="6156876" y="3039067"/>
                  <a:ext cx="69704" cy="72359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33" name="Oval 16"/>
                <p:cNvSpPr/>
                <p:nvPr/>
              </p:nvSpPr>
              <p:spPr>
                <a:xfrm>
                  <a:off x="5298402" y="4442021"/>
                  <a:ext cx="69704" cy="72359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34" name="Oval 17"/>
                <p:cNvSpPr/>
                <p:nvPr/>
              </p:nvSpPr>
              <p:spPr>
                <a:xfrm>
                  <a:off x="6949314" y="3718434"/>
                  <a:ext cx="69704" cy="72359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35" name="Oval 18"/>
                <p:cNvSpPr/>
                <p:nvPr/>
              </p:nvSpPr>
              <p:spPr>
                <a:xfrm>
                  <a:off x="6630136" y="4868134"/>
                  <a:ext cx="73374" cy="72359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36" name="Oval 19"/>
                <p:cNvSpPr/>
                <p:nvPr/>
              </p:nvSpPr>
              <p:spPr>
                <a:xfrm>
                  <a:off x="5074611" y="4112387"/>
                  <a:ext cx="73374" cy="72359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37" name="Oval 20"/>
                <p:cNvSpPr/>
                <p:nvPr/>
              </p:nvSpPr>
              <p:spPr>
                <a:xfrm>
                  <a:off x="2700968" y="5732420"/>
                  <a:ext cx="69704" cy="72359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38" name="Oval 21"/>
                <p:cNvSpPr/>
                <p:nvPr/>
              </p:nvSpPr>
              <p:spPr>
                <a:xfrm>
                  <a:off x="3618141" y="4329463"/>
                  <a:ext cx="73374" cy="72359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39" name="Oval 22"/>
                <p:cNvSpPr/>
                <p:nvPr/>
              </p:nvSpPr>
              <p:spPr>
                <a:xfrm>
                  <a:off x="3640153" y="4257104"/>
                  <a:ext cx="73374" cy="72359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40" name="Oval 23"/>
                <p:cNvSpPr/>
                <p:nvPr/>
              </p:nvSpPr>
              <p:spPr>
                <a:xfrm>
                  <a:off x="5327752" y="4401822"/>
                  <a:ext cx="73374" cy="72359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41" name="Oval 24"/>
                <p:cNvSpPr/>
                <p:nvPr/>
              </p:nvSpPr>
              <p:spPr>
                <a:xfrm>
                  <a:off x="4172113" y="4739496"/>
                  <a:ext cx="73374" cy="72359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42" name="Oval 25"/>
                <p:cNvSpPr/>
                <p:nvPr/>
              </p:nvSpPr>
              <p:spPr>
                <a:xfrm>
                  <a:off x="5723971" y="4438002"/>
                  <a:ext cx="73374" cy="72359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43" name="Oval 26"/>
                <p:cNvSpPr/>
                <p:nvPr/>
              </p:nvSpPr>
              <p:spPr>
                <a:xfrm>
                  <a:off x="4645375" y="5326406"/>
                  <a:ext cx="69704" cy="72359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44" name="Oval 27"/>
                <p:cNvSpPr/>
                <p:nvPr/>
              </p:nvSpPr>
              <p:spPr>
                <a:xfrm>
                  <a:off x="4726086" y="5085210"/>
                  <a:ext cx="69704" cy="72359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45" name="Oval 28"/>
                <p:cNvSpPr/>
                <p:nvPr/>
              </p:nvSpPr>
              <p:spPr>
                <a:xfrm>
                  <a:off x="4931533" y="5587702"/>
                  <a:ext cx="73374" cy="72359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46" name="Oval 29"/>
                <p:cNvSpPr/>
                <p:nvPr/>
              </p:nvSpPr>
              <p:spPr>
                <a:xfrm>
                  <a:off x="5437813" y="4369662"/>
                  <a:ext cx="69704" cy="72359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47" name="Oval 30"/>
                <p:cNvSpPr/>
                <p:nvPr/>
              </p:nvSpPr>
              <p:spPr>
                <a:xfrm>
                  <a:off x="2763335" y="5756539"/>
                  <a:ext cx="73374" cy="72359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48" name="Oval 31"/>
                <p:cNvSpPr/>
                <p:nvPr/>
              </p:nvSpPr>
              <p:spPr>
                <a:xfrm>
                  <a:off x="3365000" y="5672119"/>
                  <a:ext cx="69706" cy="72359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49" name="Oval 32"/>
                <p:cNvSpPr/>
                <p:nvPr/>
              </p:nvSpPr>
              <p:spPr>
                <a:xfrm>
                  <a:off x="6586112" y="6166572"/>
                  <a:ext cx="73374" cy="72359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50" name="Oval 33"/>
                <p:cNvSpPr/>
                <p:nvPr/>
              </p:nvSpPr>
              <p:spPr>
                <a:xfrm>
                  <a:off x="4461940" y="4976673"/>
                  <a:ext cx="73374" cy="72359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51" name="Oval 34"/>
                <p:cNvSpPr/>
                <p:nvPr/>
              </p:nvSpPr>
              <p:spPr>
                <a:xfrm>
                  <a:off x="5111298" y="4112387"/>
                  <a:ext cx="73374" cy="72359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52" name="Oval 35"/>
                <p:cNvSpPr/>
                <p:nvPr/>
              </p:nvSpPr>
              <p:spPr>
                <a:xfrm>
                  <a:off x="5966104" y="4984713"/>
                  <a:ext cx="73374" cy="72359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53" name="Oval 36"/>
                <p:cNvSpPr/>
                <p:nvPr/>
              </p:nvSpPr>
              <p:spPr>
                <a:xfrm>
                  <a:off x="5085618" y="6379627"/>
                  <a:ext cx="69704" cy="72359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54" name="Oval 37"/>
                <p:cNvSpPr/>
                <p:nvPr/>
              </p:nvSpPr>
              <p:spPr>
                <a:xfrm>
                  <a:off x="2755997" y="5696239"/>
                  <a:ext cx="69706" cy="72359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55" name="Oval 38"/>
                <p:cNvSpPr/>
                <p:nvPr/>
              </p:nvSpPr>
              <p:spPr>
                <a:xfrm>
                  <a:off x="6164214" y="5515343"/>
                  <a:ext cx="73374" cy="72359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56" name="Oval 39"/>
                <p:cNvSpPr/>
                <p:nvPr/>
              </p:nvSpPr>
              <p:spPr>
                <a:xfrm>
                  <a:off x="5760658" y="4003850"/>
                  <a:ext cx="69704" cy="72359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57" name="Oval 40"/>
                <p:cNvSpPr/>
                <p:nvPr/>
              </p:nvSpPr>
              <p:spPr>
                <a:xfrm>
                  <a:off x="5357101" y="4868134"/>
                  <a:ext cx="69704" cy="72359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58" name="Oval 41"/>
                <p:cNvSpPr/>
                <p:nvPr/>
              </p:nvSpPr>
              <p:spPr>
                <a:xfrm>
                  <a:off x="4762773" y="4442021"/>
                  <a:ext cx="69704" cy="72359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59" name="Oval 42"/>
                <p:cNvSpPr/>
                <p:nvPr/>
              </p:nvSpPr>
              <p:spPr>
                <a:xfrm>
                  <a:off x="4616025" y="3754614"/>
                  <a:ext cx="73374" cy="72359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60" name="Oval 43"/>
                <p:cNvSpPr/>
                <p:nvPr/>
              </p:nvSpPr>
              <p:spPr>
                <a:xfrm>
                  <a:off x="2733985" y="3364680"/>
                  <a:ext cx="69706" cy="72359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61" name="Oval 44"/>
                <p:cNvSpPr/>
                <p:nvPr/>
              </p:nvSpPr>
              <p:spPr>
                <a:xfrm>
                  <a:off x="3357663" y="3754614"/>
                  <a:ext cx="73374" cy="72359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62" name="Oval 45"/>
                <p:cNvSpPr/>
                <p:nvPr/>
              </p:nvSpPr>
              <p:spPr>
                <a:xfrm>
                  <a:off x="3959328" y="3907372"/>
                  <a:ext cx="73374" cy="72359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63" name="Oval 46"/>
                <p:cNvSpPr/>
                <p:nvPr/>
              </p:nvSpPr>
              <p:spPr>
                <a:xfrm>
                  <a:off x="1798470" y="5909297"/>
                  <a:ext cx="73374" cy="72359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64" name="Oval 47"/>
                <p:cNvSpPr/>
                <p:nvPr/>
              </p:nvSpPr>
              <p:spPr>
                <a:xfrm>
                  <a:off x="4032702" y="4799796"/>
                  <a:ext cx="73374" cy="68338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65" name="Oval 48"/>
                <p:cNvSpPr/>
                <p:nvPr/>
              </p:nvSpPr>
              <p:spPr>
                <a:xfrm>
                  <a:off x="5588228" y="3714415"/>
                  <a:ext cx="73374" cy="72359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66" name="Oval 49"/>
                <p:cNvSpPr/>
                <p:nvPr/>
              </p:nvSpPr>
              <p:spPr>
                <a:xfrm>
                  <a:off x="3951991" y="3742553"/>
                  <a:ext cx="73374" cy="72359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67" name="Oval 50"/>
                <p:cNvSpPr/>
                <p:nvPr/>
              </p:nvSpPr>
              <p:spPr>
                <a:xfrm>
                  <a:off x="5760658" y="4462122"/>
                  <a:ext cx="73374" cy="72359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68" name="Oval 51"/>
                <p:cNvSpPr/>
                <p:nvPr/>
              </p:nvSpPr>
              <p:spPr>
                <a:xfrm>
                  <a:off x="5338757" y="4462122"/>
                  <a:ext cx="73374" cy="72359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69" name="Oval 52"/>
                <p:cNvSpPr/>
                <p:nvPr/>
              </p:nvSpPr>
              <p:spPr>
                <a:xfrm>
                  <a:off x="4960883" y="5623880"/>
                  <a:ext cx="73374" cy="68340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70" name="Oval 53"/>
                <p:cNvSpPr/>
                <p:nvPr/>
              </p:nvSpPr>
              <p:spPr>
                <a:xfrm>
                  <a:off x="4792123" y="4940492"/>
                  <a:ext cx="69704" cy="72359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71" name="Oval 54"/>
                <p:cNvSpPr/>
                <p:nvPr/>
              </p:nvSpPr>
              <p:spPr>
                <a:xfrm>
                  <a:off x="4040040" y="3839032"/>
                  <a:ext cx="69706" cy="72359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72" name="Oval 55"/>
                <p:cNvSpPr/>
                <p:nvPr/>
              </p:nvSpPr>
              <p:spPr>
                <a:xfrm>
                  <a:off x="5221359" y="2415976"/>
                  <a:ext cx="69706" cy="72359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73" name="Oval 56"/>
                <p:cNvSpPr/>
                <p:nvPr/>
              </p:nvSpPr>
              <p:spPr>
                <a:xfrm>
                  <a:off x="4388567" y="4582720"/>
                  <a:ext cx="73374" cy="72359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74" name="Oval 57"/>
                <p:cNvSpPr/>
                <p:nvPr/>
              </p:nvSpPr>
              <p:spPr>
                <a:xfrm>
                  <a:off x="5988116" y="2705411"/>
                  <a:ext cx="73374" cy="72359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75" name="Oval 58"/>
                <p:cNvSpPr/>
                <p:nvPr/>
              </p:nvSpPr>
              <p:spPr>
                <a:xfrm>
                  <a:off x="4755436" y="3111426"/>
                  <a:ext cx="73374" cy="72359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76" name="Oval 59"/>
                <p:cNvSpPr/>
                <p:nvPr/>
              </p:nvSpPr>
              <p:spPr>
                <a:xfrm>
                  <a:off x="4689399" y="3147604"/>
                  <a:ext cx="73374" cy="72359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77" name="Oval 60"/>
                <p:cNvSpPr/>
                <p:nvPr/>
              </p:nvSpPr>
              <p:spPr>
                <a:xfrm>
                  <a:off x="3203578" y="3863151"/>
                  <a:ext cx="73374" cy="72359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78" name="Oval 61"/>
                <p:cNvSpPr/>
                <p:nvPr/>
              </p:nvSpPr>
              <p:spPr>
                <a:xfrm>
                  <a:off x="6002791" y="5020891"/>
                  <a:ext cx="73374" cy="72359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79" name="Oval 62"/>
                <p:cNvSpPr/>
                <p:nvPr/>
              </p:nvSpPr>
              <p:spPr>
                <a:xfrm>
                  <a:off x="5147985" y="4844014"/>
                  <a:ext cx="73374" cy="72359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80" name="Oval 63"/>
                <p:cNvSpPr/>
                <p:nvPr/>
              </p:nvSpPr>
              <p:spPr>
                <a:xfrm>
                  <a:off x="7705065" y="2773751"/>
                  <a:ext cx="69704" cy="68338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81" name="Oval 64"/>
                <p:cNvSpPr/>
                <p:nvPr/>
              </p:nvSpPr>
              <p:spPr>
                <a:xfrm>
                  <a:off x="4256494" y="4671158"/>
                  <a:ext cx="73374" cy="72359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82" name="Oval 65"/>
                <p:cNvSpPr/>
                <p:nvPr/>
              </p:nvSpPr>
              <p:spPr>
                <a:xfrm>
                  <a:off x="3243934" y="3702354"/>
                  <a:ext cx="69704" cy="72359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83" name="Oval 66"/>
                <p:cNvSpPr/>
                <p:nvPr/>
              </p:nvSpPr>
              <p:spPr>
                <a:xfrm>
                  <a:off x="4729754" y="4405843"/>
                  <a:ext cx="69706" cy="72359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84" name="Oval 67"/>
                <p:cNvSpPr/>
                <p:nvPr/>
              </p:nvSpPr>
              <p:spPr>
                <a:xfrm>
                  <a:off x="3130204" y="3702354"/>
                  <a:ext cx="73374" cy="72359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85" name="Oval 68"/>
                <p:cNvSpPr/>
                <p:nvPr/>
              </p:nvSpPr>
              <p:spPr>
                <a:xfrm>
                  <a:off x="4425253" y="4341524"/>
                  <a:ext cx="73374" cy="68338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86" name="Oval 69"/>
                <p:cNvSpPr/>
                <p:nvPr/>
              </p:nvSpPr>
              <p:spPr>
                <a:xfrm>
                  <a:off x="5815687" y="3601857"/>
                  <a:ext cx="73374" cy="72359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87" name="Oval 70"/>
                <p:cNvSpPr/>
                <p:nvPr/>
              </p:nvSpPr>
              <p:spPr>
                <a:xfrm>
                  <a:off x="5624915" y="3742553"/>
                  <a:ext cx="73374" cy="72359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88" name="TextBox 71"/>
                <p:cNvSpPr txBox="1">
                  <a:spLocks noChangeArrowheads="1"/>
                </p:cNvSpPr>
                <p:nvPr/>
              </p:nvSpPr>
              <p:spPr bwMode="auto">
                <a:xfrm>
                  <a:off x="7209790" y="6596703"/>
                  <a:ext cx="1060253" cy="2612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pitchFamily="34" charset="0"/>
                    <a:defRPr sz="2400" b="1">
                      <a:solidFill>
                        <a:schemeClr val="tx1"/>
                      </a:solidFill>
                      <a:latin typeface="Calibri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Blip>
                      <a:blip r:embed="rId3"/>
                    </a:buBlip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itchFamily="34" charset="0"/>
                    <a:buChar char="–"/>
                    <a:defRPr sz="1600">
                      <a:solidFill>
                        <a:schemeClr val="tx1"/>
                      </a:solidFill>
                      <a:latin typeface="Calibri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itchFamily="34" charset="0"/>
                    <a:buChar char="»"/>
                    <a:defRPr sz="1600">
                      <a:solidFill>
                        <a:schemeClr val="tx1"/>
                      </a:solidFill>
                      <a:latin typeface="Calibri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itchFamily="34" charset="0"/>
                    <a:buChar char="»"/>
                    <a:defRPr sz="1600">
                      <a:solidFill>
                        <a:schemeClr val="tx1"/>
                      </a:solidFill>
                      <a:latin typeface="Calibri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itchFamily="34" charset="0"/>
                    <a:buChar char="»"/>
                    <a:defRPr sz="1600">
                      <a:solidFill>
                        <a:schemeClr val="tx1"/>
                      </a:solidFill>
                      <a:latin typeface="Calibri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itchFamily="34" charset="0"/>
                    <a:buChar char="»"/>
                    <a:defRPr sz="1600">
                      <a:solidFill>
                        <a:schemeClr val="tx1"/>
                      </a:solidFill>
                      <a:latin typeface="Calibri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itchFamily="34" charset="0"/>
                    <a:buChar char="»"/>
                    <a:defRPr sz="1600">
                      <a:solidFill>
                        <a:schemeClr val="tx1"/>
                      </a:solidFill>
                      <a:latin typeface="Calibri" pitchFamily="34" charset="0"/>
                    </a:defRPr>
                  </a:lvl9pPr>
                </a:lstStyle>
                <a:p>
                  <a:pPr algn="l" eaLnBrk="1" fontAlgn="auto" hangingPunct="1">
                    <a:spcBef>
                      <a:spcPct val="0"/>
                    </a:spcBef>
                    <a:spcAft>
                      <a:spcPts val="0"/>
                    </a:spcAft>
                    <a:buFontTx/>
                    <a:buNone/>
                    <a:defRPr/>
                  </a:pPr>
                  <a:r>
                    <a:rPr lang="en-US" altLang="de-DE" sz="1100" b="0" kern="0" smtClean="0">
                      <a:solidFill>
                        <a:srgbClr val="EEECE1"/>
                      </a:solidFill>
                      <a:latin typeface="Arial" pitchFamily="34" charset="0"/>
                      <a:cs typeface="Arial" pitchFamily="34" charset="0"/>
                    </a:rPr>
                    <a:t>© EURADOS</a:t>
                  </a:r>
                </a:p>
              </p:txBody>
            </p:sp>
          </p:grpSp>
          <p:sp>
            <p:nvSpPr>
              <p:cNvPr id="26" name="Rechteck 25"/>
              <p:cNvSpPr/>
              <p:nvPr/>
            </p:nvSpPr>
            <p:spPr>
              <a:xfrm>
                <a:off x="5508104" y="557212"/>
                <a:ext cx="476201" cy="560809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7" name="Textfeld 1"/>
              <p:cNvSpPr txBox="1">
                <a:spLocks noChangeArrowheads="1"/>
              </p:cNvSpPr>
              <p:nvPr/>
            </p:nvSpPr>
            <p:spPr bwMode="auto">
              <a:xfrm>
                <a:off x="7164388" y="1236663"/>
                <a:ext cx="255587" cy="2762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algn="l" eaLnBrk="0" hangingPunct="0">
                  <a:lnSpc>
                    <a:spcPts val="2000"/>
                  </a:lnSpc>
                  <a:spcBef>
                    <a:spcPct val="50000"/>
                  </a:spcBef>
                  <a:buClr>
                    <a:srgbClr val="00589C"/>
                  </a:buClr>
                  <a:buFont typeface="Wingdings" pitchFamily="2" charset="2"/>
                  <a:defRPr sz="1600"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 algn="l" eaLnBrk="0" hangingPunct="0">
                  <a:spcBef>
                    <a:spcPct val="50000"/>
                  </a:spcBef>
                  <a:buClr>
                    <a:schemeClr val="tx1"/>
                  </a:buClr>
                  <a:buFont typeface="Times" pitchFamily="1" charset="0"/>
                  <a:buChar char="•"/>
                  <a:defRPr sz="1600">
                    <a:solidFill>
                      <a:schemeClr val="tx1"/>
                    </a:solidFill>
                    <a:latin typeface="Verdana" pitchFamily="34" charset="0"/>
                  </a:defRPr>
                </a:lvl2pPr>
                <a:lvl3pPr marL="1143000" indent="-228600" algn="l" eaLnBrk="0" hangingPunct="0">
                  <a:spcBef>
                    <a:spcPct val="50000"/>
                  </a:spcBef>
                  <a:buFont typeface="Times" pitchFamily="1" charset="0"/>
                  <a:buChar char="•"/>
                  <a:defRPr sz="1600">
                    <a:solidFill>
                      <a:schemeClr val="tx1"/>
                    </a:solidFill>
                    <a:latin typeface="Verdana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Times" pitchFamily="1" charset="0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Times" pitchFamily="1" charset="0"/>
                  <a:buChar char="•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imes" pitchFamily="1" charset="0"/>
                  <a:buChar char="•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imes" pitchFamily="1" charset="0"/>
                  <a:buChar char="•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imes" pitchFamily="1" charset="0"/>
                  <a:buChar char="•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imes" pitchFamily="1" charset="0"/>
                  <a:buChar char="•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de-DE" altLang="de-DE" sz="1200" dirty="0">
                    <a:solidFill>
                      <a:srgbClr val="003399"/>
                    </a:solidFill>
                    <a:latin typeface="Arial" pitchFamily="34" charset="0"/>
                    <a:cs typeface="Arial" pitchFamily="34" charset="0"/>
                    <a:sym typeface="Symbol" pitchFamily="18" charset="2"/>
                  </a:rPr>
                  <a:t></a:t>
                </a:r>
                <a:endParaRPr lang="de-DE" altLang="de-DE" sz="1200" dirty="0">
                  <a:solidFill>
                    <a:srgbClr val="003399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9" name="Textfeld 98"/>
                <p:cNvSpPr txBox="1"/>
                <p:nvPr/>
              </p:nvSpPr>
              <p:spPr>
                <a:xfrm>
                  <a:off x="5979424" y="2412177"/>
                  <a:ext cx="24876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sz="3200" i="1" smtClean="0">
                            <a:latin typeface="Cambria Math"/>
                          </a:rPr>
                          <m:t>·</m:t>
                        </m:r>
                      </m:oMath>
                    </m:oMathPara>
                  </a14:m>
                  <a:endParaRPr lang="de-DE" sz="3200" dirty="0"/>
                </a:p>
              </p:txBody>
            </p:sp>
          </mc:Choice>
          <mc:Fallback xmlns="">
            <p:sp>
              <p:nvSpPr>
                <p:cNvPr id="99" name="Textfeld 9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79424" y="2412177"/>
                  <a:ext cx="248760" cy="584775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de-DE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94" name="Textfeld 5"/>
          <p:cNvSpPr txBox="1">
            <a:spLocks noChangeArrowheads="1"/>
          </p:cNvSpPr>
          <p:nvPr/>
        </p:nvSpPr>
        <p:spPr bwMode="auto">
          <a:xfrm>
            <a:off x="351290" y="4356968"/>
            <a:ext cx="651986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algn="l" eaLnBrk="0" hangingPunct="0">
              <a:lnSpc>
                <a:spcPts val="2000"/>
              </a:lnSpc>
              <a:spcBef>
                <a:spcPct val="50000"/>
              </a:spcBef>
              <a:buClr>
                <a:srgbClr val="00589C"/>
              </a:buClr>
              <a:buFont typeface="Wingdings" pitchFamily="2" charset="2"/>
              <a:defRPr sz="16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algn="l" eaLnBrk="0" hangingPunct="0">
              <a:spcBef>
                <a:spcPct val="50000"/>
              </a:spcBef>
              <a:buClr>
                <a:schemeClr val="tx1"/>
              </a:buClr>
              <a:buFont typeface="Times" pitchFamily="1" charset="0"/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algn="l" eaLnBrk="0" hangingPunct="0">
              <a:spcBef>
                <a:spcPct val="50000"/>
              </a:spcBef>
              <a:buFont typeface="Times" pitchFamily="1" charset="0"/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Times" pitchFamily="1" charset="0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Times" pitchFamily="1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" pitchFamily="1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" pitchFamily="1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" pitchFamily="1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" pitchFamily="1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lvl="0" eaLnBrk="1" hangingPunct="1">
              <a:lnSpc>
                <a:spcPct val="100000"/>
              </a:lnSpc>
              <a:spcBef>
                <a:spcPts val="600"/>
              </a:spcBef>
              <a:buClrTx/>
              <a:buFont typeface="Arial" charset="0"/>
              <a:buChar char="•"/>
            </a:pPr>
            <a:r>
              <a:rPr lang="de-DE" altLang="de-DE" b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EURADOS Office</a:t>
            </a:r>
            <a:endParaRPr lang="de-DE" altLang="de-DE" b="1" dirty="0">
              <a:solidFill>
                <a:srgbClr val="003399"/>
              </a:solidFill>
              <a:latin typeface="Arial" charset="0"/>
            </a:endParaRPr>
          </a:p>
          <a:p>
            <a:pPr lvl="0" eaLnBrk="1" hangingPunct="1">
              <a:lnSpc>
                <a:spcPct val="100000"/>
              </a:lnSpc>
              <a:spcBef>
                <a:spcPct val="0"/>
              </a:spcBef>
              <a:buClrTx/>
            </a:pPr>
            <a:r>
              <a:rPr lang="de-DE" altLang="de-DE" dirty="0">
                <a:solidFill>
                  <a:srgbClr val="003399"/>
                </a:solidFill>
                <a:latin typeface="Arial" charset="0"/>
              </a:rPr>
              <a:t>	</a:t>
            </a:r>
            <a:r>
              <a:rPr lang="de-DE" altLang="de-DE" dirty="0" err="1">
                <a:solidFill>
                  <a:srgbClr val="003399"/>
                </a:solidFill>
                <a:latin typeface="Arial" charset="0"/>
              </a:rPr>
              <a:t>operated</a:t>
            </a:r>
            <a:r>
              <a:rPr lang="de-DE" altLang="de-DE" dirty="0">
                <a:solidFill>
                  <a:srgbClr val="003399"/>
                </a:solidFill>
                <a:latin typeface="Arial" charset="0"/>
              </a:rPr>
              <a:t> </a:t>
            </a:r>
            <a:r>
              <a:rPr lang="de-DE" altLang="de-DE" dirty="0" err="1">
                <a:solidFill>
                  <a:srgbClr val="003399"/>
                </a:solidFill>
                <a:latin typeface="Arial" charset="0"/>
              </a:rPr>
              <a:t>by</a:t>
            </a:r>
            <a:r>
              <a:rPr lang="de-DE" altLang="de-DE" dirty="0">
                <a:solidFill>
                  <a:srgbClr val="003399"/>
                </a:solidFill>
                <a:latin typeface="Arial" charset="0"/>
              </a:rPr>
              <a:t> HMGU (W. Rühm, </a:t>
            </a:r>
            <a:r>
              <a:rPr lang="de-DE" altLang="de-DE" dirty="0" smtClean="0">
                <a:solidFill>
                  <a:srgbClr val="003399"/>
                </a:solidFill>
                <a:latin typeface="Arial" charset="0"/>
              </a:rPr>
              <a:t>K. Hürkamp, </a:t>
            </a:r>
            <a:r>
              <a:rPr lang="de-DE" altLang="de-DE" dirty="0">
                <a:solidFill>
                  <a:srgbClr val="003399"/>
                </a:solidFill>
                <a:latin typeface="Arial" charset="0"/>
              </a:rPr>
              <a:t>(H. Schuhmacher</a:t>
            </a:r>
            <a:r>
              <a:rPr lang="de-DE" altLang="de-DE" dirty="0" smtClean="0">
                <a:solidFill>
                  <a:srgbClr val="003399"/>
                </a:solidFill>
                <a:latin typeface="Arial" charset="0"/>
              </a:rPr>
              <a:t>))</a:t>
            </a:r>
            <a:endParaRPr lang="de-DE" altLang="de-DE" dirty="0">
              <a:solidFill>
                <a:srgbClr val="003399"/>
              </a:solidFill>
              <a:latin typeface="Arial" charset="0"/>
            </a:endParaRPr>
          </a:p>
        </p:txBody>
      </p:sp>
      <p:sp>
        <p:nvSpPr>
          <p:cNvPr id="92" name="Textfeld 5"/>
          <p:cNvSpPr txBox="1">
            <a:spLocks noChangeArrowheads="1"/>
          </p:cNvSpPr>
          <p:nvPr/>
        </p:nvSpPr>
        <p:spPr bwMode="auto">
          <a:xfrm>
            <a:off x="322263" y="5087391"/>
            <a:ext cx="5666358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algn="l" eaLnBrk="0" hangingPunct="0">
              <a:lnSpc>
                <a:spcPts val="2000"/>
              </a:lnSpc>
              <a:spcBef>
                <a:spcPct val="50000"/>
              </a:spcBef>
              <a:buClr>
                <a:srgbClr val="00589C"/>
              </a:buClr>
              <a:buFont typeface="Wingdings" pitchFamily="2" charset="2"/>
              <a:defRPr sz="16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algn="l" eaLnBrk="0" hangingPunct="0">
              <a:spcBef>
                <a:spcPct val="50000"/>
              </a:spcBef>
              <a:buClr>
                <a:schemeClr val="tx1"/>
              </a:buClr>
              <a:buFont typeface="Times" pitchFamily="1" charset="0"/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algn="l" eaLnBrk="0" hangingPunct="0">
              <a:spcBef>
                <a:spcPct val="50000"/>
              </a:spcBef>
              <a:buFont typeface="Times" pitchFamily="1" charset="0"/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Times" pitchFamily="1" charset="0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Times" pitchFamily="1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" pitchFamily="1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" pitchFamily="1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" pitchFamily="1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" pitchFamily="1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lvl="0" eaLnBrk="1" hangingPunct="1">
              <a:lnSpc>
                <a:spcPct val="100000"/>
              </a:lnSpc>
              <a:spcBef>
                <a:spcPts val="600"/>
              </a:spcBef>
              <a:buClrTx/>
              <a:buFont typeface="Arial" charset="0"/>
              <a:buChar char="•"/>
            </a:pPr>
            <a:r>
              <a:rPr lang="de-DE" altLang="de-DE" b="1" dirty="0">
                <a:solidFill>
                  <a:srgbClr val="003399"/>
                </a:solidFill>
                <a:latin typeface="Arial" charset="0"/>
              </a:rPr>
              <a:t>EURADOS Council</a:t>
            </a:r>
          </a:p>
          <a:p>
            <a:pPr lvl="0" eaLnBrk="1" hangingPunct="1">
              <a:lnSpc>
                <a:spcPct val="100000"/>
              </a:lnSpc>
              <a:spcBef>
                <a:spcPct val="0"/>
              </a:spcBef>
              <a:buClrTx/>
            </a:pPr>
            <a:r>
              <a:rPr lang="de-DE" altLang="de-DE" dirty="0">
                <a:solidFill>
                  <a:srgbClr val="003399"/>
                </a:solidFill>
                <a:latin typeface="Arial" charset="0"/>
              </a:rPr>
              <a:t>	J.F. Bottollier, I. Clairand, E. Fantuzzi, P. Fattibene, </a:t>
            </a:r>
            <a:r>
              <a:rPr lang="cs-CZ" altLang="de-DE" dirty="0" smtClean="0">
                <a:solidFill>
                  <a:srgbClr val="003399"/>
                </a:solidFill>
                <a:latin typeface="Arial" charset="0"/>
              </a:rPr>
              <a:t/>
            </a:r>
            <a:br>
              <a:rPr lang="cs-CZ" altLang="de-DE" dirty="0" smtClean="0">
                <a:solidFill>
                  <a:srgbClr val="003399"/>
                </a:solidFill>
                <a:latin typeface="Arial" charset="0"/>
              </a:rPr>
            </a:br>
            <a:r>
              <a:rPr lang="de-DE" altLang="de-DE" dirty="0" smtClean="0">
                <a:solidFill>
                  <a:srgbClr val="003399"/>
                </a:solidFill>
                <a:latin typeface="Arial" charset="0"/>
              </a:rPr>
              <a:t>R</a:t>
            </a:r>
            <a:r>
              <a:rPr lang="de-DE" altLang="de-DE" dirty="0">
                <a:solidFill>
                  <a:srgbClr val="003399"/>
                </a:solidFill>
                <a:latin typeface="Arial" charset="0"/>
              </a:rPr>
              <a:t>. Harrison, O. Hupe, M.A. Lopez, P. Olko, </a:t>
            </a:r>
            <a:r>
              <a:rPr lang="cs-CZ" altLang="de-DE" dirty="0" smtClean="0">
                <a:solidFill>
                  <a:srgbClr val="003399"/>
                </a:solidFill>
                <a:latin typeface="Arial" charset="0"/>
              </a:rPr>
              <a:t/>
            </a:r>
            <a:br>
              <a:rPr lang="cs-CZ" altLang="de-DE" dirty="0" smtClean="0">
                <a:solidFill>
                  <a:srgbClr val="003399"/>
                </a:solidFill>
                <a:latin typeface="Arial" charset="0"/>
              </a:rPr>
            </a:br>
            <a:r>
              <a:rPr lang="de-DE" altLang="de-DE" dirty="0" smtClean="0">
                <a:solidFill>
                  <a:srgbClr val="003399"/>
                </a:solidFill>
                <a:latin typeface="Arial" charset="0"/>
              </a:rPr>
              <a:t>V</a:t>
            </a:r>
            <a:r>
              <a:rPr lang="de-DE" altLang="de-DE" dirty="0">
                <a:solidFill>
                  <a:srgbClr val="003399"/>
                </a:solidFill>
                <a:latin typeface="Arial" charset="0"/>
              </a:rPr>
              <a:t>. Olsovcova, W. Rühm, H. Schuhmacher, F. Vanhavere</a:t>
            </a:r>
          </a:p>
        </p:txBody>
      </p:sp>
    </p:spTree>
    <p:extLst>
      <p:ext uri="{BB962C8B-B14F-4D97-AF65-F5344CB8AC3E}">
        <p14:creationId xmlns:p14="http://schemas.microsoft.com/office/powerpoint/2010/main" val="4211719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ieren 5"/>
          <p:cNvGrpSpPr/>
          <p:nvPr/>
        </p:nvGrpSpPr>
        <p:grpSpPr>
          <a:xfrm>
            <a:off x="5730592" y="1568415"/>
            <a:ext cx="3638673" cy="3280559"/>
            <a:chOff x="5724128" y="1557338"/>
            <a:chExt cx="3638673" cy="3280559"/>
          </a:xfrm>
        </p:grpSpPr>
        <p:grpSp>
          <p:nvGrpSpPr>
            <p:cNvPr id="7" name="Gruppieren 6"/>
            <p:cNvGrpSpPr>
              <a:grpSpLocks noChangeAspect="1"/>
            </p:cNvGrpSpPr>
            <p:nvPr/>
          </p:nvGrpSpPr>
          <p:grpSpPr>
            <a:xfrm>
              <a:off x="5796136" y="1557338"/>
              <a:ext cx="3566665" cy="3280559"/>
              <a:chOff x="5757863" y="1557338"/>
              <a:chExt cx="3225800" cy="2967037"/>
            </a:xfrm>
          </p:grpSpPr>
          <p:grpSp>
            <p:nvGrpSpPr>
              <p:cNvPr id="9" name="Gruppieren 66"/>
              <p:cNvGrpSpPr>
                <a:grpSpLocks/>
              </p:cNvGrpSpPr>
              <p:nvPr/>
            </p:nvGrpSpPr>
            <p:grpSpPr bwMode="auto">
              <a:xfrm>
                <a:off x="5757863" y="1557338"/>
                <a:ext cx="3225800" cy="2967037"/>
                <a:chOff x="2653868" y="1360231"/>
                <a:chExt cx="4385383" cy="3408100"/>
              </a:xfrm>
            </p:grpSpPr>
            <p:pic>
              <p:nvPicPr>
                <p:cNvPr id="11" name="Picture 3"/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53868" y="1360231"/>
                  <a:ext cx="3905813" cy="33663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2" name="Oval 5"/>
                <p:cNvSpPr/>
                <p:nvPr/>
              </p:nvSpPr>
              <p:spPr>
                <a:xfrm>
                  <a:off x="4775340" y="2851845"/>
                  <a:ext cx="36689" cy="36470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13" name="Oval 6"/>
                <p:cNvSpPr/>
                <p:nvPr/>
              </p:nvSpPr>
              <p:spPr>
                <a:xfrm>
                  <a:off x="4311336" y="3309540"/>
                  <a:ext cx="38847" cy="34647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14" name="Oval 7"/>
                <p:cNvSpPr/>
                <p:nvPr/>
              </p:nvSpPr>
              <p:spPr>
                <a:xfrm>
                  <a:off x="5994701" y="4037113"/>
                  <a:ext cx="38847" cy="34646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15" name="Oval 8"/>
                <p:cNvSpPr/>
                <p:nvPr/>
              </p:nvSpPr>
              <p:spPr>
                <a:xfrm>
                  <a:off x="4130050" y="3555712"/>
                  <a:ext cx="36688" cy="36470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16" name="Oval 9"/>
                <p:cNvSpPr/>
                <p:nvPr/>
              </p:nvSpPr>
              <p:spPr>
                <a:xfrm>
                  <a:off x="3866754" y="2906550"/>
                  <a:ext cx="36688" cy="32823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17" name="Oval 11"/>
                <p:cNvSpPr/>
                <p:nvPr/>
              </p:nvSpPr>
              <p:spPr>
                <a:xfrm>
                  <a:off x="4417085" y="3681532"/>
                  <a:ext cx="36689" cy="36470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18" name="Oval 12"/>
                <p:cNvSpPr/>
                <p:nvPr/>
              </p:nvSpPr>
              <p:spPr>
                <a:xfrm>
                  <a:off x="5658028" y="3718001"/>
                  <a:ext cx="36688" cy="36470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19" name="Oval 13"/>
                <p:cNvSpPr/>
                <p:nvPr/>
              </p:nvSpPr>
              <p:spPr>
                <a:xfrm>
                  <a:off x="5826365" y="3147250"/>
                  <a:ext cx="36688" cy="36470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20" name="Oval 14"/>
                <p:cNvSpPr/>
                <p:nvPr/>
              </p:nvSpPr>
              <p:spPr>
                <a:xfrm>
                  <a:off x="4496937" y="3533830"/>
                  <a:ext cx="36688" cy="36470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21" name="Oval 15"/>
                <p:cNvSpPr/>
                <p:nvPr/>
              </p:nvSpPr>
              <p:spPr>
                <a:xfrm>
                  <a:off x="4445142" y="3311364"/>
                  <a:ext cx="36688" cy="36470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22" name="Oval 16"/>
                <p:cNvSpPr/>
                <p:nvPr/>
              </p:nvSpPr>
              <p:spPr>
                <a:xfrm>
                  <a:off x="4607003" y="3076133"/>
                  <a:ext cx="38847" cy="34647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23" name="Oval 17"/>
                <p:cNvSpPr/>
                <p:nvPr/>
              </p:nvSpPr>
              <p:spPr>
                <a:xfrm>
                  <a:off x="4263856" y="3294952"/>
                  <a:ext cx="36688" cy="34647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24" name="Oval 18"/>
                <p:cNvSpPr/>
                <p:nvPr/>
              </p:nvSpPr>
              <p:spPr>
                <a:xfrm>
                  <a:off x="3918550" y="3200131"/>
                  <a:ext cx="36688" cy="34647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25" name="Oval 19"/>
                <p:cNvSpPr/>
                <p:nvPr/>
              </p:nvSpPr>
              <p:spPr>
                <a:xfrm>
                  <a:off x="5282508" y="2374091"/>
                  <a:ext cx="36688" cy="34646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26" name="Oval 20"/>
                <p:cNvSpPr/>
                <p:nvPr/>
              </p:nvSpPr>
              <p:spPr>
                <a:xfrm>
                  <a:off x="3918550" y="3094368"/>
                  <a:ext cx="38847" cy="34647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27" name="Oval 21"/>
                <p:cNvSpPr/>
                <p:nvPr/>
              </p:nvSpPr>
              <p:spPr>
                <a:xfrm>
                  <a:off x="5206972" y="3612239"/>
                  <a:ext cx="38847" cy="34647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28" name="Oval 22"/>
                <p:cNvSpPr/>
                <p:nvPr/>
              </p:nvSpPr>
              <p:spPr>
                <a:xfrm>
                  <a:off x="3918550" y="3223837"/>
                  <a:ext cx="36688" cy="34646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29" name="Oval 23"/>
                <p:cNvSpPr/>
                <p:nvPr/>
              </p:nvSpPr>
              <p:spPr>
                <a:xfrm>
                  <a:off x="4343707" y="3408008"/>
                  <a:ext cx="38847" cy="34647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30" name="Oval 24"/>
                <p:cNvSpPr/>
                <p:nvPr/>
              </p:nvSpPr>
              <p:spPr>
                <a:xfrm>
                  <a:off x="4479672" y="3470007"/>
                  <a:ext cx="36688" cy="36470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31" name="Oval 25"/>
                <p:cNvSpPr/>
                <p:nvPr/>
              </p:nvSpPr>
              <p:spPr>
                <a:xfrm>
                  <a:off x="4570315" y="3823764"/>
                  <a:ext cx="36688" cy="34647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32" name="Oval 26"/>
                <p:cNvSpPr/>
                <p:nvPr/>
              </p:nvSpPr>
              <p:spPr>
                <a:xfrm>
                  <a:off x="3648780" y="3008665"/>
                  <a:ext cx="36689" cy="34646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33" name="Oval 27"/>
                <p:cNvSpPr/>
                <p:nvPr/>
              </p:nvSpPr>
              <p:spPr>
                <a:xfrm>
                  <a:off x="4529309" y="3470007"/>
                  <a:ext cx="38847" cy="36470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34" name="Oval 28"/>
                <p:cNvSpPr/>
                <p:nvPr/>
              </p:nvSpPr>
              <p:spPr>
                <a:xfrm>
                  <a:off x="4343707" y="3169132"/>
                  <a:ext cx="36689" cy="36470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35" name="Oval 29"/>
                <p:cNvSpPr/>
                <p:nvPr/>
              </p:nvSpPr>
              <p:spPr>
                <a:xfrm>
                  <a:off x="4343707" y="3223837"/>
                  <a:ext cx="36689" cy="34646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36" name="Oval 30"/>
                <p:cNvSpPr/>
                <p:nvPr/>
              </p:nvSpPr>
              <p:spPr>
                <a:xfrm>
                  <a:off x="4701962" y="2888315"/>
                  <a:ext cx="38847" cy="34646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37" name="Oval 31"/>
                <p:cNvSpPr/>
                <p:nvPr/>
              </p:nvSpPr>
              <p:spPr>
                <a:xfrm>
                  <a:off x="5206972" y="3333246"/>
                  <a:ext cx="38847" cy="36470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38" name="Oval 32"/>
                <p:cNvSpPr/>
                <p:nvPr/>
              </p:nvSpPr>
              <p:spPr>
                <a:xfrm>
                  <a:off x="4768866" y="4122816"/>
                  <a:ext cx="38847" cy="36470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39" name="Oval 33"/>
                <p:cNvSpPr/>
                <p:nvPr/>
              </p:nvSpPr>
              <p:spPr>
                <a:xfrm>
                  <a:off x="4682539" y="3894880"/>
                  <a:ext cx="36688" cy="36470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40" name="Oval 34"/>
                <p:cNvSpPr/>
                <p:nvPr/>
              </p:nvSpPr>
              <p:spPr>
                <a:xfrm>
                  <a:off x="4494779" y="3373363"/>
                  <a:ext cx="38847" cy="34646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41" name="Oval 35"/>
                <p:cNvSpPr/>
                <p:nvPr/>
              </p:nvSpPr>
              <p:spPr>
                <a:xfrm>
                  <a:off x="3864596" y="3181896"/>
                  <a:ext cx="36689" cy="34647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42" name="Oval 36"/>
                <p:cNvSpPr/>
                <p:nvPr/>
              </p:nvSpPr>
              <p:spPr>
                <a:xfrm>
                  <a:off x="4682539" y="3552065"/>
                  <a:ext cx="36688" cy="34646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43" name="Oval 37"/>
                <p:cNvSpPr/>
                <p:nvPr/>
              </p:nvSpPr>
              <p:spPr>
                <a:xfrm>
                  <a:off x="6257997" y="2622085"/>
                  <a:ext cx="36688" cy="34646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44" name="Oval 38"/>
                <p:cNvSpPr/>
                <p:nvPr/>
              </p:nvSpPr>
              <p:spPr>
                <a:xfrm>
                  <a:off x="4906988" y="3743530"/>
                  <a:ext cx="38847" cy="36470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45" name="Oval 39"/>
                <p:cNvSpPr/>
                <p:nvPr/>
              </p:nvSpPr>
              <p:spPr>
                <a:xfrm>
                  <a:off x="3871071" y="3158191"/>
                  <a:ext cx="36688" cy="36470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46" name="Oval 40"/>
                <p:cNvSpPr/>
                <p:nvPr/>
              </p:nvSpPr>
              <p:spPr>
                <a:xfrm>
                  <a:off x="5845787" y="3747177"/>
                  <a:ext cx="36689" cy="36470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47" name="Oval 41"/>
                <p:cNvSpPr/>
                <p:nvPr/>
              </p:nvSpPr>
              <p:spPr>
                <a:xfrm>
                  <a:off x="4134366" y="3532006"/>
                  <a:ext cx="36688" cy="36470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48" name="Oval 42"/>
                <p:cNvSpPr/>
                <p:nvPr/>
              </p:nvSpPr>
              <p:spPr>
                <a:xfrm>
                  <a:off x="3968187" y="3216543"/>
                  <a:ext cx="36689" cy="36470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49" name="Oval 43"/>
                <p:cNvSpPr/>
                <p:nvPr/>
              </p:nvSpPr>
              <p:spPr>
                <a:xfrm>
                  <a:off x="4965258" y="3630474"/>
                  <a:ext cx="38847" cy="36470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50" name="Oval 44"/>
                <p:cNvSpPr/>
                <p:nvPr/>
              </p:nvSpPr>
              <p:spPr>
                <a:xfrm>
                  <a:off x="4132208" y="3515595"/>
                  <a:ext cx="36689" cy="36470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51" name="Oval 45"/>
                <p:cNvSpPr/>
                <p:nvPr/>
              </p:nvSpPr>
              <p:spPr>
                <a:xfrm>
                  <a:off x="4609162" y="3163661"/>
                  <a:ext cx="36688" cy="36470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52" name="Oval 46"/>
                <p:cNvSpPr/>
                <p:nvPr/>
              </p:nvSpPr>
              <p:spPr>
                <a:xfrm>
                  <a:off x="5338620" y="3840176"/>
                  <a:ext cx="38847" cy="36470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53" name="Oval 47"/>
                <p:cNvSpPr/>
                <p:nvPr/>
              </p:nvSpPr>
              <p:spPr>
                <a:xfrm>
                  <a:off x="3957397" y="3229306"/>
                  <a:ext cx="36688" cy="36470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54" name="Oval 48"/>
                <p:cNvSpPr/>
                <p:nvPr/>
              </p:nvSpPr>
              <p:spPr>
                <a:xfrm>
                  <a:off x="3592667" y="4213990"/>
                  <a:ext cx="38847" cy="34647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55" name="Oval 49"/>
                <p:cNvSpPr/>
                <p:nvPr/>
              </p:nvSpPr>
              <p:spPr>
                <a:xfrm>
                  <a:off x="5470267" y="3612239"/>
                  <a:ext cx="38847" cy="34647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56" name="Oval 50"/>
                <p:cNvSpPr/>
                <p:nvPr/>
              </p:nvSpPr>
              <p:spPr>
                <a:xfrm>
                  <a:off x="4069622" y="3561181"/>
                  <a:ext cx="38847" cy="34647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57" name="Oval 51"/>
                <p:cNvSpPr/>
                <p:nvPr/>
              </p:nvSpPr>
              <p:spPr>
                <a:xfrm>
                  <a:off x="3948765" y="3725295"/>
                  <a:ext cx="38847" cy="36470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58" name="Oval 52"/>
                <p:cNvSpPr/>
                <p:nvPr/>
              </p:nvSpPr>
              <p:spPr>
                <a:xfrm>
                  <a:off x="4095519" y="3541124"/>
                  <a:ext cx="36688" cy="34646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59" name="Oval 53"/>
                <p:cNvSpPr/>
                <p:nvPr/>
              </p:nvSpPr>
              <p:spPr>
                <a:xfrm>
                  <a:off x="3989769" y="4141051"/>
                  <a:ext cx="36689" cy="36470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60" name="Oval 54"/>
                <p:cNvSpPr/>
                <p:nvPr/>
              </p:nvSpPr>
              <p:spPr>
                <a:xfrm>
                  <a:off x="4749442" y="3129015"/>
                  <a:ext cx="36689" cy="34646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61" name="Oval 55"/>
                <p:cNvSpPr/>
                <p:nvPr/>
              </p:nvSpPr>
              <p:spPr>
                <a:xfrm>
                  <a:off x="5058059" y="3541124"/>
                  <a:ext cx="36688" cy="34646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62" name="Oval 56"/>
                <p:cNvSpPr/>
                <p:nvPr/>
              </p:nvSpPr>
              <p:spPr>
                <a:xfrm>
                  <a:off x="5163808" y="3176426"/>
                  <a:ext cx="38847" cy="34646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63" name="Oval 57"/>
                <p:cNvSpPr/>
                <p:nvPr/>
              </p:nvSpPr>
              <p:spPr>
                <a:xfrm>
                  <a:off x="5731405" y="3754471"/>
                  <a:ext cx="38847" cy="34647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64" name="Oval 58"/>
                <p:cNvSpPr/>
                <p:nvPr/>
              </p:nvSpPr>
              <p:spPr>
                <a:xfrm>
                  <a:off x="4153789" y="3515595"/>
                  <a:ext cx="36689" cy="36470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65" name="Oval 59"/>
                <p:cNvSpPr/>
                <p:nvPr/>
              </p:nvSpPr>
              <p:spPr>
                <a:xfrm>
                  <a:off x="4296228" y="3665121"/>
                  <a:ext cx="38847" cy="34646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66" name="Oval 60"/>
                <p:cNvSpPr/>
                <p:nvPr/>
              </p:nvSpPr>
              <p:spPr>
                <a:xfrm>
                  <a:off x="4831452" y="3258482"/>
                  <a:ext cx="36689" cy="36470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67" name="Oval 61"/>
                <p:cNvSpPr/>
                <p:nvPr/>
              </p:nvSpPr>
              <p:spPr>
                <a:xfrm>
                  <a:off x="4281121" y="3209249"/>
                  <a:ext cx="38847" cy="34646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68" name="Oval 62"/>
                <p:cNvSpPr/>
                <p:nvPr/>
              </p:nvSpPr>
              <p:spPr>
                <a:xfrm>
                  <a:off x="4337234" y="3725295"/>
                  <a:ext cx="36688" cy="36470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69" name="Oval 63"/>
                <p:cNvSpPr/>
                <p:nvPr/>
              </p:nvSpPr>
              <p:spPr>
                <a:xfrm>
                  <a:off x="4719227" y="3792765"/>
                  <a:ext cx="36689" cy="34646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70" name="TextBox 2"/>
                <p:cNvSpPr txBox="1">
                  <a:spLocks noChangeArrowheads="1"/>
                </p:cNvSpPr>
                <p:nvPr/>
              </p:nvSpPr>
              <p:spPr bwMode="auto">
                <a:xfrm>
                  <a:off x="5319196" y="4467456"/>
                  <a:ext cx="1720055" cy="3008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pitchFamily="34" charset="0"/>
                    <a:defRPr sz="2400" b="1">
                      <a:solidFill>
                        <a:schemeClr val="tx1"/>
                      </a:solidFill>
                      <a:latin typeface="Calibri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Blip>
                      <a:blip r:embed="rId3"/>
                    </a:buBlip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itchFamily="34" charset="0"/>
                    <a:buChar char="–"/>
                    <a:defRPr sz="1600">
                      <a:solidFill>
                        <a:schemeClr val="tx1"/>
                      </a:solidFill>
                      <a:latin typeface="Calibri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itchFamily="34" charset="0"/>
                    <a:buChar char="»"/>
                    <a:defRPr sz="1600">
                      <a:solidFill>
                        <a:schemeClr val="tx1"/>
                      </a:solidFill>
                      <a:latin typeface="Calibri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itchFamily="34" charset="0"/>
                    <a:buChar char="»"/>
                    <a:defRPr sz="1600">
                      <a:solidFill>
                        <a:schemeClr val="tx1"/>
                      </a:solidFill>
                      <a:latin typeface="Calibri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itchFamily="34" charset="0"/>
                    <a:buChar char="»"/>
                    <a:defRPr sz="1600">
                      <a:solidFill>
                        <a:schemeClr val="tx1"/>
                      </a:solidFill>
                      <a:latin typeface="Calibri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itchFamily="34" charset="0"/>
                    <a:buChar char="»"/>
                    <a:defRPr sz="1600">
                      <a:solidFill>
                        <a:schemeClr val="tx1"/>
                      </a:solidFill>
                      <a:latin typeface="Calibri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itchFamily="34" charset="0"/>
                    <a:buChar char="»"/>
                    <a:defRPr sz="1600">
                      <a:solidFill>
                        <a:schemeClr val="tx1"/>
                      </a:solidFill>
                      <a:latin typeface="Calibri" pitchFamily="34" charset="0"/>
                    </a:defRPr>
                  </a:lvl9pPr>
                </a:lstStyle>
                <a:p>
                  <a:pPr algn="l" eaLnBrk="1" fontAlgn="auto" hangingPunct="1">
                    <a:spcBef>
                      <a:spcPct val="0"/>
                    </a:spcBef>
                    <a:spcAft>
                      <a:spcPts val="0"/>
                    </a:spcAft>
                    <a:buFontTx/>
                    <a:buNone/>
                    <a:defRPr/>
                  </a:pPr>
                  <a:r>
                    <a:rPr lang="en-US" altLang="de-DE" sz="1100" b="0" kern="0" smtClean="0">
                      <a:solidFill>
                        <a:srgbClr val="003399"/>
                      </a:solidFill>
                      <a:cs typeface="Arial" pitchFamily="34" charset="0"/>
                    </a:rPr>
                    <a:t>© EURADOS</a:t>
                  </a:r>
                </a:p>
              </p:txBody>
            </p:sp>
            <p:sp>
              <p:nvSpPr>
                <p:cNvPr id="71" name="Oval 8"/>
                <p:cNvSpPr/>
                <p:nvPr/>
              </p:nvSpPr>
              <p:spPr>
                <a:xfrm>
                  <a:off x="4363131" y="3690650"/>
                  <a:ext cx="36688" cy="34646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72" name="Oval 58"/>
                <p:cNvSpPr/>
                <p:nvPr/>
              </p:nvSpPr>
              <p:spPr>
                <a:xfrm>
                  <a:off x="4626427" y="3947761"/>
                  <a:ext cx="38847" cy="34647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73" name="Oval 58"/>
                <p:cNvSpPr/>
                <p:nvPr/>
              </p:nvSpPr>
              <p:spPr>
                <a:xfrm>
                  <a:off x="6445756" y="4478397"/>
                  <a:ext cx="38847" cy="34646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74" name="Oval 58"/>
                <p:cNvSpPr/>
                <p:nvPr/>
              </p:nvSpPr>
              <p:spPr>
                <a:xfrm>
                  <a:off x="4853033" y="4496632"/>
                  <a:ext cx="36689" cy="34646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75" name="Oval 58"/>
                <p:cNvSpPr/>
                <p:nvPr/>
              </p:nvSpPr>
              <p:spPr>
                <a:xfrm>
                  <a:off x="4755917" y="3767236"/>
                  <a:ext cx="38847" cy="34646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76" name="Oval 58"/>
                <p:cNvSpPr/>
                <p:nvPr/>
              </p:nvSpPr>
              <p:spPr>
                <a:xfrm>
                  <a:off x="5237186" y="3200131"/>
                  <a:ext cx="34531" cy="36470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77" name="Oval 58"/>
                <p:cNvSpPr/>
                <p:nvPr/>
              </p:nvSpPr>
              <p:spPr>
                <a:xfrm>
                  <a:off x="3929340" y="3150897"/>
                  <a:ext cx="36689" cy="36470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78" name="Oval 58"/>
                <p:cNvSpPr/>
                <p:nvPr/>
              </p:nvSpPr>
              <p:spPr>
                <a:xfrm>
                  <a:off x="4108468" y="3573946"/>
                  <a:ext cx="36688" cy="34646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79" name="Oval 58"/>
                <p:cNvSpPr/>
                <p:nvPr/>
              </p:nvSpPr>
              <p:spPr>
                <a:xfrm>
                  <a:off x="4378238" y="3964173"/>
                  <a:ext cx="38847" cy="36470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80" name="Oval 58"/>
                <p:cNvSpPr/>
                <p:nvPr/>
              </p:nvSpPr>
              <p:spPr>
                <a:xfrm>
                  <a:off x="3141612" y="4248637"/>
                  <a:ext cx="38847" cy="34646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81" name="Oval 58"/>
                <p:cNvSpPr/>
                <p:nvPr/>
              </p:nvSpPr>
              <p:spPr>
                <a:xfrm>
                  <a:off x="4708437" y="2857315"/>
                  <a:ext cx="38847" cy="36470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82" name="Oval 58"/>
                <p:cNvSpPr/>
                <p:nvPr/>
              </p:nvSpPr>
              <p:spPr>
                <a:xfrm>
                  <a:off x="4751600" y="4106405"/>
                  <a:ext cx="36688" cy="34646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83" name="Oval 58"/>
                <p:cNvSpPr/>
                <p:nvPr/>
              </p:nvSpPr>
              <p:spPr>
                <a:xfrm>
                  <a:off x="4872457" y="3386126"/>
                  <a:ext cx="36688" cy="34647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84" name="Oval 58"/>
                <p:cNvSpPr/>
                <p:nvPr/>
              </p:nvSpPr>
              <p:spPr>
                <a:xfrm>
                  <a:off x="4460248" y="3672415"/>
                  <a:ext cx="36689" cy="36470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85" name="Oval 58"/>
                <p:cNvSpPr/>
                <p:nvPr/>
              </p:nvSpPr>
              <p:spPr>
                <a:xfrm>
                  <a:off x="3612091" y="4203049"/>
                  <a:ext cx="36688" cy="36470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86" name="Oval 58"/>
                <p:cNvSpPr/>
                <p:nvPr/>
              </p:nvSpPr>
              <p:spPr>
                <a:xfrm>
                  <a:off x="4809870" y="3594004"/>
                  <a:ext cx="38847" cy="36470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87" name="Oval 58"/>
                <p:cNvSpPr/>
                <p:nvPr/>
              </p:nvSpPr>
              <p:spPr>
                <a:xfrm>
                  <a:off x="4317809" y="3982408"/>
                  <a:ext cx="36689" cy="36470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88" name="Oval 58"/>
                <p:cNvSpPr/>
                <p:nvPr/>
              </p:nvSpPr>
              <p:spPr>
                <a:xfrm>
                  <a:off x="3957397" y="3191014"/>
                  <a:ext cx="36688" cy="36470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89" name="Oval 58"/>
                <p:cNvSpPr/>
                <p:nvPr/>
              </p:nvSpPr>
              <p:spPr>
                <a:xfrm>
                  <a:off x="5582492" y="3982408"/>
                  <a:ext cx="38847" cy="34646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90" name="Oval 58"/>
                <p:cNvSpPr/>
                <p:nvPr/>
              </p:nvSpPr>
              <p:spPr>
                <a:xfrm>
                  <a:off x="5008421" y="3566652"/>
                  <a:ext cx="38847" cy="36470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91" name="Oval 58"/>
                <p:cNvSpPr/>
                <p:nvPr/>
              </p:nvSpPr>
              <p:spPr>
                <a:xfrm>
                  <a:off x="3853805" y="2769787"/>
                  <a:ext cx="36688" cy="36470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92" name="Oval 58"/>
                <p:cNvSpPr/>
                <p:nvPr/>
              </p:nvSpPr>
              <p:spPr>
                <a:xfrm>
                  <a:off x="5019212" y="3763589"/>
                  <a:ext cx="36688" cy="34646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93" name="Oval 58"/>
                <p:cNvSpPr/>
                <p:nvPr/>
              </p:nvSpPr>
              <p:spPr>
                <a:xfrm>
                  <a:off x="5545804" y="4177521"/>
                  <a:ext cx="36688" cy="36470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94" name="Oval 58"/>
                <p:cNvSpPr/>
                <p:nvPr/>
              </p:nvSpPr>
              <p:spPr>
                <a:xfrm>
                  <a:off x="4988998" y="2481676"/>
                  <a:ext cx="38847" cy="34647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95" name="Oval 58"/>
                <p:cNvSpPr/>
                <p:nvPr/>
              </p:nvSpPr>
              <p:spPr>
                <a:xfrm>
                  <a:off x="4969574" y="2445206"/>
                  <a:ext cx="34531" cy="36470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96" name="Oval 58"/>
                <p:cNvSpPr/>
                <p:nvPr/>
              </p:nvSpPr>
              <p:spPr>
                <a:xfrm>
                  <a:off x="3994085" y="3929526"/>
                  <a:ext cx="36689" cy="34647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97" name="Oval 58"/>
                <p:cNvSpPr/>
                <p:nvPr/>
              </p:nvSpPr>
              <p:spPr>
                <a:xfrm>
                  <a:off x="4537942" y="3541124"/>
                  <a:ext cx="38847" cy="36470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98" name="Oval 58"/>
                <p:cNvSpPr/>
                <p:nvPr/>
              </p:nvSpPr>
              <p:spPr>
                <a:xfrm>
                  <a:off x="5004105" y="3546594"/>
                  <a:ext cx="36689" cy="36470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99" name="Oval 58"/>
                <p:cNvSpPr/>
                <p:nvPr/>
              </p:nvSpPr>
              <p:spPr>
                <a:xfrm>
                  <a:off x="5202655" y="3176426"/>
                  <a:ext cx="38847" cy="34646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100" name="Oval 58"/>
                <p:cNvSpPr/>
                <p:nvPr/>
              </p:nvSpPr>
              <p:spPr>
                <a:xfrm>
                  <a:off x="5394732" y="2870080"/>
                  <a:ext cx="36688" cy="36470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</p:grpSp>
          <p:sp>
            <p:nvSpPr>
              <p:cNvPr id="10" name="Textfeld 96"/>
              <p:cNvSpPr txBox="1">
                <a:spLocks noChangeArrowheads="1"/>
              </p:cNvSpPr>
              <p:nvPr/>
            </p:nvSpPr>
            <p:spPr bwMode="auto">
              <a:xfrm>
                <a:off x="7107238" y="2387600"/>
                <a:ext cx="254000" cy="2778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algn="l" eaLnBrk="0" hangingPunct="0">
                  <a:lnSpc>
                    <a:spcPts val="2000"/>
                  </a:lnSpc>
                  <a:spcBef>
                    <a:spcPct val="50000"/>
                  </a:spcBef>
                  <a:buClr>
                    <a:srgbClr val="00589C"/>
                  </a:buClr>
                  <a:buFont typeface="Wingdings" pitchFamily="2" charset="2"/>
                  <a:defRPr sz="1600"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 algn="l" eaLnBrk="0" hangingPunct="0">
                  <a:spcBef>
                    <a:spcPct val="50000"/>
                  </a:spcBef>
                  <a:buClr>
                    <a:schemeClr val="tx1"/>
                  </a:buClr>
                  <a:buFont typeface="Times" pitchFamily="1" charset="0"/>
                  <a:buChar char="•"/>
                  <a:defRPr sz="1600">
                    <a:solidFill>
                      <a:schemeClr val="tx1"/>
                    </a:solidFill>
                    <a:latin typeface="Verdana" pitchFamily="34" charset="0"/>
                  </a:defRPr>
                </a:lvl2pPr>
                <a:lvl3pPr marL="1143000" indent="-228600" algn="l" eaLnBrk="0" hangingPunct="0">
                  <a:spcBef>
                    <a:spcPct val="50000"/>
                  </a:spcBef>
                  <a:buFont typeface="Times" pitchFamily="1" charset="0"/>
                  <a:buChar char="•"/>
                  <a:defRPr sz="1600">
                    <a:solidFill>
                      <a:schemeClr val="tx1"/>
                    </a:solidFill>
                    <a:latin typeface="Verdana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Times" pitchFamily="1" charset="0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Times" pitchFamily="1" charset="0"/>
                  <a:buChar char="•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imes" pitchFamily="1" charset="0"/>
                  <a:buChar char="•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imes" pitchFamily="1" charset="0"/>
                  <a:buChar char="•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imes" pitchFamily="1" charset="0"/>
                  <a:buChar char="•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imes" pitchFamily="1" charset="0"/>
                  <a:buChar char="•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de-DE" altLang="de-DE" sz="1200" dirty="0">
                    <a:solidFill>
                      <a:srgbClr val="003399"/>
                    </a:solidFill>
                    <a:latin typeface="Arial" pitchFamily="34" charset="0"/>
                    <a:cs typeface="Arial" pitchFamily="34" charset="0"/>
                    <a:sym typeface="Symbol" pitchFamily="18" charset="2"/>
                  </a:rPr>
                  <a:t></a:t>
                </a:r>
                <a:endParaRPr lang="de-DE" altLang="de-DE" sz="1200" dirty="0">
                  <a:solidFill>
                    <a:srgbClr val="003399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" name="Rechteck 7"/>
            <p:cNvSpPr/>
            <p:nvPr/>
          </p:nvSpPr>
          <p:spPr>
            <a:xfrm>
              <a:off x="5724128" y="1772816"/>
              <a:ext cx="360040" cy="302488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101" name="Foliennummernplatzhalter 4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453188"/>
            <a:ext cx="2133600" cy="268287"/>
          </a:xfrm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55C1CCF-0EB1-421A-BD2E-D2D69AF84012}" type="slidenum">
              <a:rPr lang="en-GB" altLang="de-DE" smtClean="0">
                <a:solidFill>
                  <a:srgbClr val="003399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GB" altLang="de-DE" dirty="0" smtClean="0">
              <a:solidFill>
                <a:srgbClr val="003399"/>
              </a:solidFill>
            </a:endParaRPr>
          </a:p>
        </p:txBody>
      </p:sp>
      <p:sp>
        <p:nvSpPr>
          <p:cNvPr id="102" name="Rechteck 101"/>
          <p:cNvSpPr/>
          <p:nvPr/>
        </p:nvSpPr>
        <p:spPr>
          <a:xfrm>
            <a:off x="395536" y="370187"/>
            <a:ext cx="759778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altLang="de-DE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pitchFamily="34" charset="0"/>
                <a:sym typeface="Symbol" pitchFamily="18" charset="2"/>
              </a:rPr>
              <a:t>Scien</a:t>
            </a:r>
            <a:r>
              <a:rPr lang="cs-CZ" altLang="de-DE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pitchFamily="34" charset="0"/>
                <a:sym typeface="Symbol" pitchFamily="18" charset="2"/>
              </a:rPr>
              <a:t>c</a:t>
            </a:r>
            <a:r>
              <a:rPr lang="de-DE" altLang="de-DE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pitchFamily="34" charset="0"/>
                <a:sym typeface="Symbol" pitchFamily="18" charset="2"/>
              </a:rPr>
              <a:t>e in </a:t>
            </a:r>
            <a:r>
              <a:rPr lang="de-DE" altLang="de-DE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pitchFamily="34" charset="0"/>
                <a:sym typeface="Symbol" pitchFamily="18" charset="2"/>
              </a:rPr>
              <a:t>Dosimetry</a:t>
            </a:r>
            <a:r>
              <a:rPr lang="de-DE" altLang="de-DE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pitchFamily="34" charset="0"/>
                <a:sym typeface="Symbol" pitchFamily="18" charset="2"/>
              </a:rPr>
              <a:t> - EURADOS Working Groups</a:t>
            </a:r>
            <a:endParaRPr lang="de-DE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03" name="Datumsplatzhalter 3"/>
          <p:cNvSpPr txBox="1">
            <a:spLocks/>
          </p:cNvSpPr>
          <p:nvPr/>
        </p:nvSpPr>
        <p:spPr>
          <a:xfrm>
            <a:off x="6588224" y="6453336"/>
            <a:ext cx="2602632" cy="2682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l" rtl="0" fontAlgn="auto">
              <a:spcBef>
                <a:spcPts val="0"/>
              </a:spcBef>
              <a:spcAft>
                <a:spcPts val="0"/>
              </a:spcAft>
              <a:defRPr sz="1200" kern="1200" baseline="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endParaRPr lang="en-GB" dirty="0"/>
          </a:p>
        </p:txBody>
      </p:sp>
      <p:sp>
        <p:nvSpPr>
          <p:cNvPr id="104" name="Inhaltsplatzhalter 2"/>
          <p:cNvSpPr txBox="1">
            <a:spLocks/>
          </p:cNvSpPr>
          <p:nvPr/>
        </p:nvSpPr>
        <p:spPr>
          <a:xfrm>
            <a:off x="133350" y="1358900"/>
            <a:ext cx="8442325" cy="3789363"/>
          </a:xfrm>
          <a:prstGeom prst="rect">
            <a:avLst/>
          </a:prstGeom>
        </p:spPr>
        <p:txBody>
          <a:bodyPr/>
          <a:lstStyle/>
          <a:p>
            <a:pPr algn="l" eaLnBrk="0" fontAlgn="auto" hangingPunct="0">
              <a:spcBef>
                <a:spcPts val="0"/>
              </a:spcBef>
              <a:spcAft>
                <a:spcPts val="0"/>
              </a:spcAft>
              <a:buClr>
                <a:srgbClr val="00589C"/>
              </a:buClr>
              <a:defRPr/>
            </a:pPr>
            <a:r>
              <a:rPr lang="en-US" b="1" kern="0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Eight EURADOS Working Groups</a:t>
            </a:r>
          </a:p>
          <a:p>
            <a:pPr marL="342900" indent="-342900" algn="l" eaLnBrk="0" fontAlgn="auto" hangingPunct="0">
              <a:spcBef>
                <a:spcPts val="0"/>
              </a:spcBef>
              <a:spcAft>
                <a:spcPts val="0"/>
              </a:spcAft>
              <a:buClr>
                <a:srgbClr val="00589C"/>
              </a:buClr>
              <a:buFont typeface="Wingdings" pitchFamily="2" charset="2"/>
              <a:buNone/>
              <a:defRPr/>
            </a:pPr>
            <a:r>
              <a:rPr lang="en-US" sz="800" kern="0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44500" lvl="1" indent="-265113" algn="l" eaLnBrk="0" fontAlgn="auto" hangingPunct="0">
              <a:spcBef>
                <a:spcPts val="0"/>
              </a:spcBef>
              <a:spcAft>
                <a:spcPts val="0"/>
              </a:spcAft>
              <a:buClr>
                <a:srgbClr val="003399"/>
              </a:buClr>
              <a:buFont typeface="Times" pitchFamily="1" charset="0"/>
              <a:buChar char="•"/>
              <a:defRPr/>
            </a:pPr>
            <a:r>
              <a:rPr lang="en-US" kern="0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Harmonization of Individual Monitoring (P. </a:t>
            </a:r>
            <a:r>
              <a:rPr lang="en-US" kern="0" dirty="0" err="1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Gilvin</a:t>
            </a:r>
            <a:r>
              <a:rPr lang="en-US" kern="0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UK)</a:t>
            </a:r>
          </a:p>
          <a:p>
            <a:pPr marL="444500" lvl="1" indent="-265113" algn="l" eaLnBrk="0" fontAlgn="auto" hangingPunct="0">
              <a:spcBef>
                <a:spcPts val="0"/>
              </a:spcBef>
              <a:spcAft>
                <a:spcPts val="0"/>
              </a:spcAft>
              <a:buClr>
                <a:srgbClr val="003399"/>
              </a:buClr>
              <a:defRPr/>
            </a:pPr>
            <a:r>
              <a:rPr lang="en-US" sz="900" kern="0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44500" lvl="1" indent="-265113" algn="l" eaLnBrk="0" fontAlgn="auto" hangingPunct="0">
              <a:spcBef>
                <a:spcPts val="0"/>
              </a:spcBef>
              <a:spcAft>
                <a:spcPts val="0"/>
              </a:spcAft>
              <a:buClr>
                <a:srgbClr val="003399"/>
              </a:buClr>
              <a:buFont typeface="Times" pitchFamily="1" charset="0"/>
              <a:buChar char="•"/>
              <a:defRPr/>
            </a:pPr>
            <a:r>
              <a:rPr lang="en-US" kern="0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Environmental Dosimetry (A. Vargas, Spain)</a:t>
            </a:r>
          </a:p>
          <a:p>
            <a:pPr marL="444500" lvl="1" indent="-265113" algn="l" eaLnBrk="0" fontAlgn="auto" hangingPunct="0">
              <a:spcBef>
                <a:spcPts val="0"/>
              </a:spcBef>
              <a:spcAft>
                <a:spcPts val="0"/>
              </a:spcAft>
              <a:buClr>
                <a:srgbClr val="003399"/>
              </a:buClr>
              <a:defRPr/>
            </a:pPr>
            <a:r>
              <a:rPr lang="en-US" sz="800" kern="0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444500" lvl="1" indent="-265113" algn="l" eaLnBrk="0" fontAlgn="auto" hangingPunct="0">
              <a:spcBef>
                <a:spcPts val="0"/>
              </a:spcBef>
              <a:spcAft>
                <a:spcPts val="0"/>
              </a:spcAft>
              <a:buClr>
                <a:srgbClr val="003399"/>
              </a:buClr>
              <a:buFont typeface="Times" pitchFamily="1" charset="0"/>
              <a:buChar char="•"/>
              <a:defRPr/>
            </a:pPr>
            <a:r>
              <a:rPr lang="en-US" kern="0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Computational Dosimetry </a:t>
            </a:r>
            <a:r>
              <a:rPr lang="en-US" kern="0" dirty="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(H. </a:t>
            </a:r>
            <a:r>
              <a:rPr lang="en-US" kern="0" dirty="0" err="1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Rabus</a:t>
            </a:r>
            <a:r>
              <a:rPr lang="en-US" kern="0" dirty="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Germany)</a:t>
            </a:r>
            <a:endParaRPr lang="en-US" kern="0" dirty="0">
              <a:solidFill>
                <a:srgbClr val="00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44500" lvl="1" indent="-265113" algn="l" eaLnBrk="0" fontAlgn="auto" hangingPunct="0">
              <a:spcBef>
                <a:spcPts val="0"/>
              </a:spcBef>
              <a:spcAft>
                <a:spcPts val="0"/>
              </a:spcAft>
              <a:buClr>
                <a:srgbClr val="003399"/>
              </a:buClr>
              <a:defRPr/>
            </a:pPr>
            <a:r>
              <a:rPr lang="en-US" sz="800" kern="0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44500" lvl="1" indent="-265113" algn="l" eaLnBrk="0" fontAlgn="auto" hangingPunct="0">
              <a:spcBef>
                <a:spcPts val="0"/>
              </a:spcBef>
              <a:spcAft>
                <a:spcPts val="0"/>
              </a:spcAft>
              <a:buClr>
                <a:srgbClr val="003399"/>
              </a:buClr>
              <a:buFont typeface="Times" pitchFamily="1" charset="0"/>
              <a:buChar char="•"/>
              <a:defRPr/>
            </a:pPr>
            <a:r>
              <a:rPr lang="en-US" kern="0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Internal Dosimetry </a:t>
            </a:r>
            <a:r>
              <a:rPr lang="en-US" kern="0" dirty="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(B. Breustedt, Germany)</a:t>
            </a:r>
            <a:endParaRPr lang="en-US" kern="0" dirty="0">
              <a:solidFill>
                <a:srgbClr val="00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44500" lvl="1" indent="-265113" algn="l" eaLnBrk="0" fontAlgn="auto" hangingPunct="0">
              <a:spcBef>
                <a:spcPts val="0"/>
              </a:spcBef>
              <a:spcAft>
                <a:spcPts val="0"/>
              </a:spcAft>
              <a:buClr>
                <a:srgbClr val="003399"/>
              </a:buClr>
              <a:defRPr/>
            </a:pPr>
            <a:r>
              <a:rPr lang="en-US" sz="800" kern="0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44500" lvl="1" indent="-265113" eaLnBrk="0" fontAlgn="auto" hangingPunct="0">
              <a:spcBef>
                <a:spcPts val="0"/>
              </a:spcBef>
              <a:spcAft>
                <a:spcPts val="0"/>
              </a:spcAft>
              <a:buClr>
                <a:srgbClr val="003399"/>
              </a:buClr>
              <a:buFont typeface="Times" pitchFamily="1" charset="0"/>
              <a:buChar char="•"/>
              <a:defRPr/>
            </a:pPr>
            <a:r>
              <a:rPr lang="en-US" kern="0" dirty="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Dosimetry </a:t>
            </a:r>
            <a:r>
              <a:rPr lang="en-US" kern="0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Radiotherapy </a:t>
            </a:r>
            <a:r>
              <a:rPr lang="en-US" kern="0" dirty="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kern="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L. Stolarczyk, Poland</a:t>
            </a:r>
            <a:r>
              <a:rPr lang="en-US" kern="0" dirty="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kern="0" dirty="0">
              <a:solidFill>
                <a:srgbClr val="00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44500" lvl="1" indent="-265113" algn="l" eaLnBrk="0" fontAlgn="auto" hangingPunct="0">
              <a:spcBef>
                <a:spcPts val="0"/>
              </a:spcBef>
              <a:spcAft>
                <a:spcPts val="0"/>
              </a:spcAft>
              <a:buClr>
                <a:srgbClr val="003399"/>
              </a:buClr>
              <a:defRPr/>
            </a:pPr>
            <a:r>
              <a:rPr lang="en-US" sz="800" kern="0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44500" lvl="1" indent="-265113" algn="l" eaLnBrk="0" fontAlgn="auto" hangingPunct="0">
              <a:spcBef>
                <a:spcPts val="0"/>
              </a:spcBef>
              <a:spcAft>
                <a:spcPts val="0"/>
              </a:spcAft>
              <a:buClr>
                <a:srgbClr val="003399"/>
              </a:buClr>
              <a:buFont typeface="Times" pitchFamily="1" charset="0"/>
              <a:buChar char="•"/>
              <a:defRPr/>
            </a:pPr>
            <a:r>
              <a:rPr lang="en-US" kern="0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Retrospective </a:t>
            </a:r>
            <a:r>
              <a:rPr lang="en-US" kern="0" dirty="0" err="1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Dosimetry</a:t>
            </a:r>
            <a:r>
              <a:rPr lang="en-US" kern="0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(C. </a:t>
            </a:r>
            <a:r>
              <a:rPr lang="en-US" kern="0" dirty="0" err="1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Woda</a:t>
            </a:r>
            <a:r>
              <a:rPr lang="en-US" kern="0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Germany)</a:t>
            </a:r>
          </a:p>
          <a:p>
            <a:pPr marL="444500" lvl="1" indent="-265113" algn="l" eaLnBrk="0" fontAlgn="auto" hangingPunct="0">
              <a:spcBef>
                <a:spcPts val="0"/>
              </a:spcBef>
              <a:spcAft>
                <a:spcPts val="0"/>
              </a:spcAft>
              <a:buClr>
                <a:srgbClr val="003399"/>
              </a:buClr>
              <a:defRPr/>
            </a:pPr>
            <a:r>
              <a:rPr lang="en-US" sz="800" kern="0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44500" lvl="1" indent="-265113" algn="l" eaLnBrk="0" fontAlgn="auto" hangingPunct="0">
              <a:spcBef>
                <a:spcPts val="0"/>
              </a:spcBef>
              <a:spcAft>
                <a:spcPts val="0"/>
              </a:spcAft>
              <a:buClr>
                <a:srgbClr val="003399"/>
              </a:buClr>
              <a:buFont typeface="Times" pitchFamily="1" charset="0"/>
              <a:buChar char="•"/>
              <a:defRPr/>
            </a:pPr>
            <a:r>
              <a:rPr lang="en-US" kern="0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High-Energy Radiation Fields </a:t>
            </a:r>
            <a:r>
              <a:rPr lang="en-US" kern="0" dirty="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(M. Caresana, Italy)</a:t>
            </a:r>
            <a:endParaRPr lang="en-US" kern="0" dirty="0">
              <a:solidFill>
                <a:srgbClr val="00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9387" lvl="1" algn="l" eaLnBrk="0" fontAlgn="auto" hangingPunct="0">
              <a:spcBef>
                <a:spcPts val="0"/>
              </a:spcBef>
              <a:spcAft>
                <a:spcPts val="0"/>
              </a:spcAft>
              <a:buClr>
                <a:srgbClr val="003399"/>
              </a:buClr>
              <a:defRPr/>
            </a:pPr>
            <a:r>
              <a:rPr lang="en-US" sz="800" kern="0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44500" lvl="1" indent="-265113" algn="l" eaLnBrk="0" fontAlgn="auto" hangingPunct="0">
              <a:spcBef>
                <a:spcPts val="0"/>
              </a:spcBef>
              <a:spcAft>
                <a:spcPts val="0"/>
              </a:spcAft>
              <a:buClr>
                <a:srgbClr val="003399"/>
              </a:buClr>
              <a:buFont typeface="Times" pitchFamily="1" charset="0"/>
              <a:buChar char="•"/>
              <a:defRPr/>
            </a:pPr>
            <a:r>
              <a:rPr lang="en-US" kern="0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Dosimetry in Medical Imaging (Z. Knezevic, Croatia)</a:t>
            </a:r>
          </a:p>
          <a:p>
            <a:pPr marL="444500" lvl="1" indent="-265113" algn="l" eaLnBrk="0" fontAlgn="auto" hangingPunct="0">
              <a:spcBef>
                <a:spcPts val="0"/>
              </a:spcBef>
              <a:spcAft>
                <a:spcPts val="0"/>
              </a:spcAft>
              <a:buClr>
                <a:srgbClr val="003399"/>
              </a:buClr>
              <a:buFont typeface="Times" pitchFamily="1" charset="0"/>
              <a:buChar char="•"/>
              <a:defRPr/>
            </a:pPr>
            <a:endParaRPr lang="en-US" kern="0" dirty="0">
              <a:solidFill>
                <a:srgbClr val="003399"/>
              </a:solidFill>
              <a:cs typeface="Arial" pitchFamily="34" charset="0"/>
            </a:endParaRPr>
          </a:p>
        </p:txBody>
      </p:sp>
      <p:sp>
        <p:nvSpPr>
          <p:cNvPr id="105" name="Textfeld 6"/>
          <p:cNvSpPr txBox="1">
            <a:spLocks noChangeArrowheads="1"/>
          </p:cNvSpPr>
          <p:nvPr/>
        </p:nvSpPr>
        <p:spPr bwMode="auto">
          <a:xfrm>
            <a:off x="323850" y="5102894"/>
            <a:ext cx="7712075" cy="846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ts val="600"/>
              </a:spcBef>
              <a:defRPr/>
            </a:pPr>
            <a:r>
              <a:rPr lang="de-DE" altLang="de-DE" b="1" dirty="0" err="1">
                <a:solidFill>
                  <a:srgbClr val="003399"/>
                </a:solidFill>
                <a:latin typeface="Arial" charset="0"/>
                <a:cs typeface="Arial" charset="0"/>
              </a:rPr>
              <a:t>Associate</a:t>
            </a:r>
            <a:r>
              <a:rPr lang="de-DE" altLang="de-DE" b="1" dirty="0">
                <a:solidFill>
                  <a:srgbClr val="003399"/>
                </a:solidFill>
                <a:latin typeface="Arial" charset="0"/>
                <a:cs typeface="Arial" charset="0"/>
              </a:rPr>
              <a:t> Members</a:t>
            </a:r>
          </a:p>
          <a:p>
            <a:pPr algn="l">
              <a:spcBef>
                <a:spcPts val="600"/>
              </a:spcBef>
              <a:defRPr/>
            </a:pPr>
            <a:r>
              <a:rPr lang="de-DE" altLang="de-DE" sz="800" b="1" dirty="0">
                <a:solidFill>
                  <a:srgbClr val="003399"/>
                </a:solidFill>
                <a:latin typeface="Arial" charset="0"/>
                <a:cs typeface="Arial" charset="0"/>
              </a:rPr>
              <a:t> </a:t>
            </a:r>
          </a:p>
          <a:p>
            <a:pPr marL="285750" indent="-285750" algn="l">
              <a:spcBef>
                <a:spcPts val="0"/>
              </a:spcBef>
              <a:defRPr/>
            </a:pPr>
            <a:r>
              <a:rPr lang="de-DE" altLang="de-DE" dirty="0" err="1">
                <a:solidFill>
                  <a:srgbClr val="003399"/>
                </a:solidFill>
                <a:latin typeface="Arial" charset="0"/>
                <a:cs typeface="Arial" charset="0"/>
              </a:rPr>
              <a:t>Almost</a:t>
            </a:r>
            <a:r>
              <a:rPr lang="de-DE" altLang="de-DE" dirty="0">
                <a:solidFill>
                  <a:srgbClr val="003399"/>
                </a:solidFill>
                <a:latin typeface="Arial" charset="0"/>
                <a:cs typeface="Arial" charset="0"/>
              </a:rPr>
              <a:t> </a:t>
            </a:r>
            <a:r>
              <a:rPr lang="de-DE" altLang="de-DE" dirty="0" smtClean="0">
                <a:solidFill>
                  <a:srgbClr val="003399"/>
                </a:solidFill>
                <a:latin typeface="Arial" charset="0"/>
                <a:cs typeface="Arial" charset="0"/>
              </a:rPr>
              <a:t>600 </a:t>
            </a:r>
            <a:r>
              <a:rPr lang="de-DE" altLang="de-DE" dirty="0" err="1">
                <a:solidFill>
                  <a:srgbClr val="003399"/>
                </a:solidFill>
                <a:latin typeface="Arial" charset="0"/>
                <a:cs typeface="Arial" charset="0"/>
              </a:rPr>
              <a:t>scientists</a:t>
            </a:r>
            <a:r>
              <a:rPr lang="de-DE" altLang="de-DE" dirty="0">
                <a:solidFill>
                  <a:srgbClr val="003399"/>
                </a:solidFill>
                <a:latin typeface="Arial" charset="0"/>
                <a:cs typeface="Arial" charset="0"/>
              </a:rPr>
              <a:t> </a:t>
            </a:r>
            <a:r>
              <a:rPr lang="de-DE" altLang="de-DE" dirty="0" err="1">
                <a:solidFill>
                  <a:srgbClr val="003399"/>
                </a:solidFill>
                <a:latin typeface="Arial" charset="0"/>
                <a:cs typeface="Arial" charset="0"/>
              </a:rPr>
              <a:t>contributing</a:t>
            </a:r>
            <a:r>
              <a:rPr lang="de-DE" altLang="de-DE" dirty="0">
                <a:solidFill>
                  <a:srgbClr val="003399"/>
                </a:solidFill>
                <a:latin typeface="Arial" charset="0"/>
                <a:cs typeface="Arial" charset="0"/>
              </a:rPr>
              <a:t> </a:t>
            </a:r>
            <a:r>
              <a:rPr lang="de-DE" altLang="de-DE" dirty="0" err="1">
                <a:solidFill>
                  <a:srgbClr val="003399"/>
                </a:solidFill>
                <a:latin typeface="Arial" charset="0"/>
                <a:cs typeface="Arial" charset="0"/>
              </a:rPr>
              <a:t>to</a:t>
            </a:r>
            <a:r>
              <a:rPr lang="de-DE" altLang="de-DE" dirty="0">
                <a:solidFill>
                  <a:srgbClr val="003399"/>
                </a:solidFill>
                <a:latin typeface="Arial" charset="0"/>
                <a:cs typeface="Arial" charset="0"/>
              </a:rPr>
              <a:t> </a:t>
            </a:r>
            <a:r>
              <a:rPr lang="de-DE" altLang="de-DE" dirty="0" err="1">
                <a:solidFill>
                  <a:srgbClr val="003399"/>
                </a:solidFill>
                <a:latin typeface="Arial" charset="0"/>
                <a:cs typeface="Arial" charset="0"/>
              </a:rPr>
              <a:t>the</a:t>
            </a:r>
            <a:r>
              <a:rPr lang="de-DE" altLang="de-DE" dirty="0">
                <a:solidFill>
                  <a:srgbClr val="003399"/>
                </a:solidFill>
                <a:latin typeface="Arial" charset="0"/>
                <a:cs typeface="Arial" charset="0"/>
              </a:rPr>
              <a:t> </a:t>
            </a:r>
            <a:r>
              <a:rPr lang="de-DE" altLang="de-DE" dirty="0" err="1">
                <a:solidFill>
                  <a:srgbClr val="003399"/>
                </a:solidFill>
                <a:latin typeface="Arial" charset="0"/>
                <a:cs typeface="Arial" charset="0"/>
              </a:rPr>
              <a:t>overall</a:t>
            </a:r>
            <a:r>
              <a:rPr lang="de-DE" altLang="de-DE" dirty="0">
                <a:solidFill>
                  <a:srgbClr val="003399"/>
                </a:solidFill>
                <a:latin typeface="Arial" charset="0"/>
                <a:cs typeface="Arial" charset="0"/>
              </a:rPr>
              <a:t> EURADOS </a:t>
            </a:r>
            <a:r>
              <a:rPr lang="de-DE" altLang="de-DE" dirty="0" err="1" smtClean="0">
                <a:solidFill>
                  <a:srgbClr val="003399"/>
                </a:solidFill>
                <a:latin typeface="Arial" charset="0"/>
                <a:cs typeface="Arial" charset="0"/>
              </a:rPr>
              <a:t>mission</a:t>
            </a:r>
            <a:r>
              <a:rPr lang="de-DE" altLang="de-DE" dirty="0" smtClean="0">
                <a:solidFill>
                  <a:srgbClr val="003399"/>
                </a:solidFill>
                <a:latin typeface="Arial" charset="0"/>
                <a:cs typeface="Arial" charset="0"/>
              </a:rPr>
              <a:t> </a:t>
            </a:r>
            <a:endParaRPr lang="de-DE" altLang="de-DE" dirty="0">
              <a:solidFill>
                <a:srgbClr val="003399"/>
              </a:solidFill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7" name="Textfeld 106"/>
              <p:cNvSpPr txBox="1"/>
              <p:nvPr/>
            </p:nvSpPr>
            <p:spPr>
              <a:xfrm>
                <a:off x="6145418" y="3882564"/>
                <a:ext cx="24876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3200" i="1" smtClean="0">
                          <a:latin typeface="Cambria Math"/>
                        </a:rPr>
                        <m:t>·</m:t>
                      </m:r>
                    </m:oMath>
                  </m:oMathPara>
                </a14:m>
                <a:endParaRPr lang="de-DE" sz="3200" dirty="0"/>
              </a:p>
            </p:txBody>
          </p:sp>
        </mc:Choice>
        <mc:Fallback xmlns="">
          <p:sp>
            <p:nvSpPr>
              <p:cNvPr id="107" name="Textfeld 10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5418" y="3882564"/>
                <a:ext cx="248760" cy="58477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6" name="Datumsplatzhalter 3"/>
          <p:cNvSpPr txBox="1">
            <a:spLocks/>
          </p:cNvSpPr>
          <p:nvPr/>
        </p:nvSpPr>
        <p:spPr>
          <a:xfrm>
            <a:off x="457200" y="6453336"/>
            <a:ext cx="2818656" cy="2682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l" rtl="0" fontAlgn="auto">
              <a:spcBef>
                <a:spcPts val="0"/>
              </a:spcBef>
              <a:spcAft>
                <a:spcPts val="0"/>
              </a:spcAft>
              <a:defRPr sz="1200" kern="1200" baseline="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r>
              <a:rPr lang="cs-CZ" dirty="0" smtClean="0"/>
              <a:t>ENGAGE, Bratislava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72412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000" dirty="0" err="1"/>
              <a:t>Contribution</a:t>
            </a:r>
            <a:r>
              <a:rPr lang="cs-CZ" sz="3000" dirty="0"/>
              <a:t> </a:t>
            </a:r>
            <a:r>
              <a:rPr lang="cs-CZ" sz="3000" dirty="0" err="1"/>
              <a:t>of</a:t>
            </a:r>
            <a:r>
              <a:rPr lang="cs-CZ" sz="3000" dirty="0"/>
              <a:t> EURADOS to </a:t>
            </a:r>
            <a:r>
              <a:rPr lang="cs-CZ" sz="3000" dirty="0" err="1"/>
              <a:t>the</a:t>
            </a:r>
            <a:r>
              <a:rPr lang="cs-CZ" sz="3000" dirty="0"/>
              <a:t> </a:t>
            </a:r>
            <a:r>
              <a:rPr lang="cs-CZ" sz="3000" dirty="0" err="1"/>
              <a:t>goals</a:t>
            </a:r>
            <a:r>
              <a:rPr lang="cs-CZ" sz="3000" dirty="0"/>
              <a:t> </a:t>
            </a:r>
            <a:r>
              <a:rPr lang="cs-CZ" sz="3000" dirty="0" err="1"/>
              <a:t>of</a:t>
            </a:r>
            <a:r>
              <a:rPr lang="cs-CZ" sz="3000" dirty="0"/>
              <a:t> </a:t>
            </a:r>
            <a:r>
              <a:rPr lang="cs-CZ" sz="3000" dirty="0" smtClean="0"/>
              <a:t>ENHANCE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ENhancinG</a:t>
            </a:r>
            <a:r>
              <a:rPr lang="cs-CZ" dirty="0"/>
              <a:t> </a:t>
            </a:r>
            <a:r>
              <a:rPr lang="en-US" dirty="0" err="1"/>
              <a:t>stAkeholder</a:t>
            </a:r>
            <a:r>
              <a:rPr lang="cs-CZ" dirty="0"/>
              <a:t> </a:t>
            </a:r>
            <a:r>
              <a:rPr lang="en-US" dirty="0"/>
              <a:t>participation in the </a:t>
            </a:r>
            <a:r>
              <a:rPr lang="en-US" dirty="0" err="1"/>
              <a:t>GovernancE</a:t>
            </a:r>
            <a:r>
              <a:rPr lang="cs-CZ" dirty="0"/>
              <a:t> </a:t>
            </a:r>
            <a:r>
              <a:rPr lang="en-US" dirty="0"/>
              <a:t>of radiological risks</a:t>
            </a:r>
            <a:r>
              <a:rPr lang="cs-CZ" dirty="0"/>
              <a:t> </a:t>
            </a:r>
            <a:r>
              <a:rPr lang="en-US" dirty="0"/>
              <a:t>for improved radiation protection and informed </a:t>
            </a:r>
            <a:r>
              <a:rPr lang="en-US" dirty="0" smtClean="0"/>
              <a:t>decision-making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dirty="0"/>
          </a:p>
          <a:p>
            <a:pPr marL="809625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I</a:t>
            </a:r>
            <a:r>
              <a:rPr lang="cs-CZ" sz="2400" dirty="0" smtClean="0"/>
              <a:t>n </a:t>
            </a:r>
            <a:r>
              <a:rPr lang="cs-CZ" sz="2400" dirty="0" err="1"/>
              <a:t>the</a:t>
            </a:r>
            <a:r>
              <a:rPr lang="cs-CZ" sz="2400" dirty="0"/>
              <a:t> </a:t>
            </a:r>
            <a:r>
              <a:rPr lang="cs-CZ" sz="2400" dirty="0" err="1"/>
              <a:t>areas</a:t>
            </a:r>
            <a:r>
              <a:rPr lang="cs-CZ" sz="2400" dirty="0"/>
              <a:t> </a:t>
            </a:r>
            <a:r>
              <a:rPr lang="cs-CZ" sz="2400" dirty="0" err="1"/>
              <a:t>of</a:t>
            </a:r>
            <a:r>
              <a:rPr lang="cs-CZ" sz="2400" dirty="0"/>
              <a:t> </a:t>
            </a:r>
            <a:r>
              <a:rPr lang="cs-CZ" sz="2400" dirty="0" err="1"/>
              <a:t>interest</a:t>
            </a:r>
            <a:r>
              <a:rPr lang="cs-CZ" sz="2400" dirty="0"/>
              <a:t> </a:t>
            </a:r>
            <a:r>
              <a:rPr lang="cs-CZ" sz="2400" dirty="0" err="1"/>
              <a:t>of</a:t>
            </a:r>
            <a:r>
              <a:rPr lang="cs-CZ" sz="2400" dirty="0"/>
              <a:t> ENGANGE, </a:t>
            </a:r>
            <a:r>
              <a:rPr lang="cs-CZ" sz="2400" dirty="0" err="1"/>
              <a:t>ie</a:t>
            </a:r>
            <a:r>
              <a:rPr lang="cs-CZ" sz="2400" dirty="0"/>
              <a:t>.</a:t>
            </a:r>
          </a:p>
          <a:p>
            <a:pPr marL="1133475" lvl="2" indent="-342900">
              <a:buFont typeface="Arial" panose="020B0604020202020204" pitchFamily="34" charset="0"/>
              <a:buChar char="•"/>
            </a:pPr>
            <a:r>
              <a:rPr lang="en-US" sz="2000" dirty="0"/>
              <a:t>Medical</a:t>
            </a:r>
            <a:r>
              <a:rPr lang="cs-CZ" sz="2000" dirty="0"/>
              <a:t> </a:t>
            </a:r>
            <a:r>
              <a:rPr lang="en-US" sz="2000" dirty="0"/>
              <a:t>field</a:t>
            </a:r>
            <a:endParaRPr lang="cs-CZ" sz="2000" dirty="0"/>
          </a:p>
          <a:p>
            <a:pPr marL="1133475" lvl="2" indent="-342900">
              <a:buFont typeface="Arial" panose="020B0604020202020204" pitchFamily="34" charset="0"/>
              <a:buChar char="•"/>
            </a:pPr>
            <a:r>
              <a:rPr lang="cs-CZ" sz="2000" dirty="0"/>
              <a:t>E</a:t>
            </a:r>
            <a:r>
              <a:rPr lang="en-US" sz="2000" dirty="0" err="1"/>
              <a:t>mergency</a:t>
            </a:r>
            <a:r>
              <a:rPr lang="en-US" sz="2000" dirty="0"/>
              <a:t> and Post-accident situations</a:t>
            </a:r>
            <a:endParaRPr lang="cs-CZ" sz="2000" dirty="0"/>
          </a:p>
          <a:p>
            <a:pPr marL="1133475" lvl="2" indent="-342900">
              <a:buFont typeface="Arial" panose="020B0604020202020204" pitchFamily="34" charset="0"/>
              <a:buChar char="•"/>
            </a:pPr>
            <a:r>
              <a:rPr lang="cs-CZ" sz="2000" dirty="0"/>
              <a:t>R</a:t>
            </a:r>
            <a:r>
              <a:rPr lang="en-US" sz="2000" dirty="0" err="1"/>
              <a:t>adon</a:t>
            </a:r>
            <a:r>
              <a:rPr lang="cs-CZ" sz="2000" dirty="0"/>
              <a:t> </a:t>
            </a:r>
            <a:r>
              <a:rPr lang="en-US" sz="2000" dirty="0"/>
              <a:t>in </a:t>
            </a:r>
            <a:r>
              <a:rPr lang="en-US" sz="2000" dirty="0" smtClean="0"/>
              <a:t>dwellings</a:t>
            </a:r>
          </a:p>
          <a:p>
            <a:pPr marL="1133475" lvl="2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809625" lvl="1" indent="-342900">
              <a:buFont typeface="Arial" panose="020B0604020202020204" pitchFamily="34" charset="0"/>
              <a:buChar char="•"/>
            </a:pPr>
            <a:r>
              <a:rPr lang="en-US" sz="2200" dirty="0" smtClean="0"/>
              <a:t>EURADOS community more focused on </a:t>
            </a:r>
            <a:r>
              <a:rPr lang="en-US" sz="2200" b="1" dirty="0" smtClean="0"/>
              <a:t>dosimetry aspects </a:t>
            </a:r>
            <a:r>
              <a:rPr lang="en-US" sz="2200" dirty="0" smtClean="0"/>
              <a:t>of Radioprotection</a:t>
            </a:r>
            <a:endParaRPr lang="en-US" sz="2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52421C-EC91-4AE8-A02E-FB14CF0C1ABC}" type="slidenum">
              <a:rPr lang="en-GB" smtClean="0"/>
              <a:pPr>
                <a:defRPr/>
              </a:pPr>
              <a:t>5</a:t>
            </a:fld>
            <a:endParaRPr lang="en-GB" dirty="0"/>
          </a:p>
        </p:txBody>
      </p:sp>
      <p:sp>
        <p:nvSpPr>
          <p:cNvPr id="6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453188"/>
            <a:ext cx="2818656" cy="268287"/>
          </a:xfrm>
        </p:spPr>
        <p:txBody>
          <a:bodyPr/>
          <a:lstStyle/>
          <a:p>
            <a:pPr>
              <a:defRPr/>
            </a:pPr>
            <a:r>
              <a:rPr lang="cs-CZ" dirty="0" smtClean="0"/>
              <a:t>ENGAGE, Bratislava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0652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Tools used by EURADOS to involve stakeholders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pt-PT" dirty="0" smtClean="0"/>
              <a:t>Offering and E</a:t>
            </a:r>
            <a:r>
              <a:rPr lang="cs-CZ" altLang="pt-PT" dirty="0" err="1" smtClean="0"/>
              <a:t>nabling</a:t>
            </a:r>
            <a:r>
              <a:rPr lang="cs-CZ" altLang="pt-PT" dirty="0" smtClean="0"/>
              <a:t> </a:t>
            </a:r>
            <a:r>
              <a:rPr lang="cs-CZ" altLang="pt-PT" dirty="0"/>
              <a:t>to </a:t>
            </a:r>
            <a:r>
              <a:rPr lang="cs-CZ" altLang="pt-PT" dirty="0" err="1"/>
              <a:t>take</a:t>
            </a:r>
            <a:r>
              <a:rPr lang="cs-CZ" altLang="pt-PT" dirty="0"/>
              <a:t> </a:t>
            </a:r>
            <a:r>
              <a:rPr lang="cs-CZ" altLang="pt-PT" dirty="0" err="1"/>
              <a:t>active</a:t>
            </a:r>
            <a:r>
              <a:rPr lang="cs-CZ" altLang="pt-PT" dirty="0"/>
              <a:t> </a:t>
            </a:r>
            <a:r>
              <a:rPr lang="cs-CZ" altLang="pt-PT" dirty="0" smtClean="0"/>
              <a:t>role</a:t>
            </a:r>
            <a:endParaRPr lang="en-US" altLang="pt-PT" dirty="0" smtClean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en-US" altLang="pt-PT" dirty="0" smtClean="0"/>
          </a:p>
          <a:p>
            <a:pPr marL="809625" lvl="1" indent="-342900">
              <a:buFont typeface="Arial" panose="020B0604020202020204" pitchFamily="34" charset="0"/>
              <a:buChar char="•"/>
              <a:defRPr/>
            </a:pPr>
            <a:r>
              <a:rPr lang="cs-CZ" altLang="pt-PT" dirty="0" err="1" smtClean="0"/>
              <a:t>Scientific</a:t>
            </a:r>
            <a:r>
              <a:rPr lang="cs-CZ" altLang="pt-PT" dirty="0" smtClean="0"/>
              <a:t> </a:t>
            </a:r>
            <a:r>
              <a:rPr lang="cs-CZ" altLang="pt-PT" dirty="0" err="1"/>
              <a:t>workshops</a:t>
            </a:r>
            <a:r>
              <a:rPr lang="cs-CZ" altLang="pt-PT" dirty="0"/>
              <a:t>, </a:t>
            </a:r>
            <a:r>
              <a:rPr lang="cs-CZ" altLang="pt-PT" dirty="0" err="1"/>
              <a:t>Working</a:t>
            </a:r>
            <a:r>
              <a:rPr lang="cs-CZ" altLang="pt-PT" dirty="0"/>
              <a:t> </a:t>
            </a:r>
            <a:r>
              <a:rPr lang="cs-CZ" altLang="pt-PT" dirty="0" err="1" smtClean="0"/>
              <a:t>groups</a:t>
            </a:r>
            <a:endParaRPr lang="en-US" altLang="pt-PT" dirty="0" smtClean="0"/>
          </a:p>
          <a:p>
            <a:pPr marL="1133475" lvl="2" indent="-342900">
              <a:buFont typeface="Arial" panose="020B0604020202020204" pitchFamily="34" charset="0"/>
              <a:buChar char="•"/>
              <a:defRPr/>
            </a:pPr>
            <a:r>
              <a:rPr lang="en-US" altLang="pt-PT" dirty="0" err="1"/>
              <a:t>C</a:t>
            </a:r>
            <a:r>
              <a:rPr lang="cs-CZ" altLang="pt-PT" dirty="0" err="1" smtClean="0"/>
              <a:t>ommon</a:t>
            </a:r>
            <a:r>
              <a:rPr lang="cs-CZ" altLang="pt-PT" dirty="0" smtClean="0"/>
              <a:t> </a:t>
            </a:r>
            <a:r>
              <a:rPr lang="cs-CZ" altLang="pt-PT" dirty="0" err="1"/>
              <a:t>work</a:t>
            </a:r>
            <a:r>
              <a:rPr lang="cs-CZ" altLang="pt-PT" dirty="0"/>
              <a:t> and </a:t>
            </a:r>
            <a:r>
              <a:rPr lang="cs-CZ" altLang="pt-PT" dirty="0" err="1"/>
              <a:t>research</a:t>
            </a:r>
            <a:endParaRPr lang="cs-CZ" altLang="pt-PT" dirty="0"/>
          </a:p>
          <a:p>
            <a:pPr marL="809625" lvl="1" indent="-342900">
              <a:buFont typeface="Arial" panose="020B0604020202020204" pitchFamily="34" charset="0"/>
              <a:buChar char="•"/>
              <a:defRPr/>
            </a:pPr>
            <a:r>
              <a:rPr lang="cs-CZ" altLang="pt-PT" dirty="0"/>
              <a:t>Winter </a:t>
            </a:r>
            <a:r>
              <a:rPr lang="cs-CZ" altLang="pt-PT" dirty="0" err="1"/>
              <a:t>schools</a:t>
            </a:r>
            <a:r>
              <a:rPr lang="cs-CZ" altLang="pt-PT" dirty="0"/>
              <a:t>, </a:t>
            </a:r>
            <a:r>
              <a:rPr lang="cs-CZ" altLang="pt-PT" dirty="0" err="1"/>
              <a:t>Training</a:t>
            </a:r>
            <a:r>
              <a:rPr lang="cs-CZ" altLang="pt-PT" dirty="0"/>
              <a:t> </a:t>
            </a:r>
            <a:r>
              <a:rPr lang="cs-CZ" altLang="pt-PT" dirty="0" err="1" smtClean="0"/>
              <a:t>courses</a:t>
            </a:r>
            <a:endParaRPr lang="en-US" altLang="pt-PT" dirty="0" smtClean="0"/>
          </a:p>
          <a:p>
            <a:pPr marL="1133475" lvl="2" indent="-342900">
              <a:buFont typeface="Arial" panose="020B0604020202020204" pitchFamily="34" charset="0"/>
              <a:buChar char="•"/>
              <a:defRPr/>
            </a:pPr>
            <a:r>
              <a:rPr lang="cs-CZ" altLang="pt-PT" dirty="0" err="1" smtClean="0"/>
              <a:t>Dissimination</a:t>
            </a:r>
            <a:r>
              <a:rPr lang="cs-CZ" altLang="pt-PT" dirty="0" smtClean="0"/>
              <a:t> </a:t>
            </a:r>
            <a:r>
              <a:rPr lang="cs-CZ" altLang="pt-PT" dirty="0" err="1"/>
              <a:t>of</a:t>
            </a:r>
            <a:r>
              <a:rPr lang="cs-CZ" altLang="pt-PT" dirty="0"/>
              <a:t> </a:t>
            </a:r>
            <a:r>
              <a:rPr lang="cs-CZ" altLang="pt-PT" dirty="0" err="1"/>
              <a:t>information</a:t>
            </a:r>
            <a:r>
              <a:rPr lang="cs-CZ" altLang="pt-PT" dirty="0"/>
              <a:t>, </a:t>
            </a:r>
            <a:r>
              <a:rPr lang="cs-CZ" altLang="pt-PT" dirty="0" err="1"/>
              <a:t>education</a:t>
            </a:r>
            <a:endParaRPr lang="cs-CZ" altLang="pt-PT" dirty="0"/>
          </a:p>
          <a:p>
            <a:pPr marL="809625" lvl="1" indent="-342900">
              <a:buFont typeface="Arial" panose="020B0604020202020204" pitchFamily="34" charset="0"/>
              <a:buChar char="•"/>
              <a:defRPr/>
            </a:pPr>
            <a:r>
              <a:rPr lang="cs-CZ" altLang="pt-PT" dirty="0" err="1"/>
              <a:t>Learning</a:t>
            </a:r>
            <a:r>
              <a:rPr lang="cs-CZ" altLang="pt-PT" dirty="0"/>
              <a:t> network</a:t>
            </a:r>
          </a:p>
          <a:p>
            <a:pPr marL="809625" lvl="1" indent="-342900">
              <a:buFont typeface="Arial" panose="020B0604020202020204" pitchFamily="34" charset="0"/>
              <a:buChar char="•"/>
              <a:defRPr/>
            </a:pPr>
            <a:r>
              <a:rPr lang="cs-CZ" altLang="pt-PT" dirty="0" err="1" smtClean="0"/>
              <a:t>Intercomparisons</a:t>
            </a:r>
            <a:endParaRPr lang="en-US" altLang="pt-PT" dirty="0" smtClean="0"/>
          </a:p>
          <a:p>
            <a:pPr marL="1133475" lvl="2" indent="-342900">
              <a:buFont typeface="Arial" panose="020B0604020202020204" pitchFamily="34" charset="0"/>
              <a:buChar char="•"/>
              <a:defRPr/>
            </a:pPr>
            <a:r>
              <a:rPr lang="cs-CZ" altLang="pt-PT" dirty="0" err="1" smtClean="0"/>
              <a:t>Harmonizing</a:t>
            </a:r>
            <a:r>
              <a:rPr lang="cs-CZ" altLang="pt-PT" dirty="0" smtClean="0"/>
              <a:t> </a:t>
            </a:r>
            <a:r>
              <a:rPr lang="cs-CZ" altLang="pt-PT" dirty="0"/>
              <a:t>in dosimetry, </a:t>
            </a:r>
            <a:r>
              <a:rPr lang="cs-CZ" altLang="pt-PT" dirty="0" err="1"/>
              <a:t>Keeping</a:t>
            </a:r>
            <a:r>
              <a:rPr lang="cs-CZ" altLang="pt-PT" dirty="0"/>
              <a:t> </a:t>
            </a:r>
            <a:r>
              <a:rPr lang="cs-CZ" altLang="pt-PT" dirty="0" err="1"/>
              <a:t>high</a:t>
            </a:r>
            <a:r>
              <a:rPr lang="cs-CZ" altLang="pt-PT" dirty="0"/>
              <a:t> </a:t>
            </a:r>
            <a:r>
              <a:rPr lang="cs-CZ" altLang="pt-PT" dirty="0" err="1"/>
              <a:t>standards</a:t>
            </a:r>
            <a:r>
              <a:rPr lang="cs-CZ" altLang="pt-PT" dirty="0"/>
              <a:t>, </a:t>
            </a:r>
            <a:r>
              <a:rPr lang="cs-CZ" altLang="pt-PT" dirty="0" err="1"/>
              <a:t>Enhancing</a:t>
            </a:r>
            <a:r>
              <a:rPr lang="cs-CZ" altLang="pt-PT" dirty="0"/>
              <a:t> </a:t>
            </a:r>
            <a:r>
              <a:rPr lang="cs-CZ" altLang="pt-PT" dirty="0" err="1"/>
              <a:t>methodologies</a:t>
            </a:r>
            <a:r>
              <a:rPr lang="cs-CZ" altLang="pt-PT" dirty="0"/>
              <a:t> </a:t>
            </a:r>
          </a:p>
          <a:p>
            <a:pPr marL="1133475" lvl="2" indent="-342900">
              <a:buFont typeface="Arial" panose="020B0604020202020204" pitchFamily="34" charset="0"/>
              <a:buChar char="•"/>
              <a:defRPr/>
            </a:pPr>
            <a:r>
              <a:rPr lang="cs-CZ" altLang="pt-PT" dirty="0"/>
              <a:t>Feedback: participant </a:t>
            </a:r>
            <a:r>
              <a:rPr lang="cs-CZ" altLang="pt-PT" dirty="0" err="1"/>
              <a:t>sessions</a:t>
            </a:r>
            <a:endParaRPr lang="cs-CZ" altLang="pt-PT" dirty="0"/>
          </a:p>
          <a:p>
            <a:pPr marL="809625" lvl="1" indent="-342900">
              <a:buFont typeface="Arial" panose="020B0604020202020204" pitchFamily="34" charset="0"/>
              <a:buChar char="•"/>
              <a:defRPr/>
            </a:pPr>
            <a:r>
              <a:rPr lang="cs-CZ" altLang="pt-PT" dirty="0" err="1"/>
              <a:t>Webpage</a:t>
            </a:r>
            <a:r>
              <a:rPr lang="cs-CZ" altLang="pt-PT" dirty="0"/>
              <a:t>, </a:t>
            </a:r>
            <a:r>
              <a:rPr lang="cs-CZ" altLang="pt-PT" dirty="0" err="1" smtClean="0"/>
              <a:t>publications</a:t>
            </a:r>
            <a:endParaRPr lang="en-US" altLang="pt-PT" dirty="0"/>
          </a:p>
          <a:p>
            <a:pPr marL="1133475" lvl="2" indent="-342900">
              <a:buFont typeface="Arial" panose="020B0604020202020204" pitchFamily="34" charset="0"/>
              <a:buChar char="•"/>
              <a:defRPr/>
            </a:pPr>
            <a:r>
              <a:rPr lang="en-US" altLang="pt-PT" dirty="0" smtClean="0"/>
              <a:t>Exchange of information</a:t>
            </a:r>
            <a:endParaRPr lang="cs-CZ" altLang="pt-PT" dirty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52421C-EC91-4AE8-A02E-FB14CF0C1ABC}" type="slidenum">
              <a:rPr lang="en-GB" smtClean="0"/>
              <a:pPr>
                <a:defRPr/>
              </a:pPr>
              <a:t>6</a:t>
            </a:fld>
            <a:endParaRPr lang="en-GB" dirty="0"/>
          </a:p>
        </p:txBody>
      </p:sp>
      <p:sp>
        <p:nvSpPr>
          <p:cNvPr id="6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453188"/>
            <a:ext cx="2818656" cy="268287"/>
          </a:xfrm>
        </p:spPr>
        <p:txBody>
          <a:bodyPr/>
          <a:lstStyle/>
          <a:p>
            <a:pPr>
              <a:defRPr/>
            </a:pPr>
            <a:r>
              <a:rPr lang="cs-CZ" dirty="0" smtClean="0"/>
              <a:t>ENGAGE, Bratislava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1720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ieren 5"/>
          <p:cNvGrpSpPr/>
          <p:nvPr/>
        </p:nvGrpSpPr>
        <p:grpSpPr>
          <a:xfrm>
            <a:off x="5730592" y="1568415"/>
            <a:ext cx="3638673" cy="3280559"/>
            <a:chOff x="5724128" y="1557338"/>
            <a:chExt cx="3638673" cy="3280559"/>
          </a:xfrm>
        </p:grpSpPr>
        <p:grpSp>
          <p:nvGrpSpPr>
            <p:cNvPr id="7" name="Gruppieren 6"/>
            <p:cNvGrpSpPr>
              <a:grpSpLocks noChangeAspect="1"/>
            </p:cNvGrpSpPr>
            <p:nvPr/>
          </p:nvGrpSpPr>
          <p:grpSpPr>
            <a:xfrm>
              <a:off x="5796136" y="1557338"/>
              <a:ext cx="3566665" cy="3280559"/>
              <a:chOff x="5757863" y="1557338"/>
              <a:chExt cx="3225800" cy="2967037"/>
            </a:xfrm>
          </p:grpSpPr>
          <p:grpSp>
            <p:nvGrpSpPr>
              <p:cNvPr id="9" name="Gruppieren 66"/>
              <p:cNvGrpSpPr>
                <a:grpSpLocks/>
              </p:cNvGrpSpPr>
              <p:nvPr/>
            </p:nvGrpSpPr>
            <p:grpSpPr bwMode="auto">
              <a:xfrm>
                <a:off x="5757863" y="1557338"/>
                <a:ext cx="3225800" cy="2967037"/>
                <a:chOff x="2653868" y="1360231"/>
                <a:chExt cx="4385383" cy="3408100"/>
              </a:xfrm>
            </p:grpSpPr>
            <p:pic>
              <p:nvPicPr>
                <p:cNvPr id="11" name="Picture 3"/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53868" y="1360231"/>
                  <a:ext cx="3905813" cy="33663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2" name="Oval 5"/>
                <p:cNvSpPr/>
                <p:nvPr/>
              </p:nvSpPr>
              <p:spPr>
                <a:xfrm>
                  <a:off x="4775340" y="2851845"/>
                  <a:ext cx="36689" cy="36470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13" name="Oval 6"/>
                <p:cNvSpPr/>
                <p:nvPr/>
              </p:nvSpPr>
              <p:spPr>
                <a:xfrm>
                  <a:off x="4311336" y="3309540"/>
                  <a:ext cx="38847" cy="34647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14" name="Oval 7"/>
                <p:cNvSpPr/>
                <p:nvPr/>
              </p:nvSpPr>
              <p:spPr>
                <a:xfrm>
                  <a:off x="5994701" y="4037113"/>
                  <a:ext cx="38847" cy="34646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15" name="Oval 8"/>
                <p:cNvSpPr/>
                <p:nvPr/>
              </p:nvSpPr>
              <p:spPr>
                <a:xfrm>
                  <a:off x="4130050" y="3555712"/>
                  <a:ext cx="36688" cy="36470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16" name="Oval 9"/>
                <p:cNvSpPr/>
                <p:nvPr/>
              </p:nvSpPr>
              <p:spPr>
                <a:xfrm>
                  <a:off x="3866754" y="2906550"/>
                  <a:ext cx="36688" cy="32823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17" name="Oval 11"/>
                <p:cNvSpPr/>
                <p:nvPr/>
              </p:nvSpPr>
              <p:spPr>
                <a:xfrm>
                  <a:off x="4417085" y="3681532"/>
                  <a:ext cx="36689" cy="36470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18" name="Oval 12"/>
                <p:cNvSpPr/>
                <p:nvPr/>
              </p:nvSpPr>
              <p:spPr>
                <a:xfrm>
                  <a:off x="5658028" y="3718001"/>
                  <a:ext cx="36688" cy="36470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19" name="Oval 13"/>
                <p:cNvSpPr/>
                <p:nvPr/>
              </p:nvSpPr>
              <p:spPr>
                <a:xfrm>
                  <a:off x="5826365" y="3147250"/>
                  <a:ext cx="36688" cy="36470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20" name="Oval 14"/>
                <p:cNvSpPr/>
                <p:nvPr/>
              </p:nvSpPr>
              <p:spPr>
                <a:xfrm>
                  <a:off x="4496937" y="3533830"/>
                  <a:ext cx="36688" cy="36470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21" name="Oval 15"/>
                <p:cNvSpPr/>
                <p:nvPr/>
              </p:nvSpPr>
              <p:spPr>
                <a:xfrm>
                  <a:off x="4445142" y="3311364"/>
                  <a:ext cx="36688" cy="36470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22" name="Oval 16"/>
                <p:cNvSpPr/>
                <p:nvPr/>
              </p:nvSpPr>
              <p:spPr>
                <a:xfrm>
                  <a:off x="4607003" y="3076133"/>
                  <a:ext cx="38847" cy="34647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23" name="Oval 17"/>
                <p:cNvSpPr/>
                <p:nvPr/>
              </p:nvSpPr>
              <p:spPr>
                <a:xfrm>
                  <a:off x="4263856" y="3294952"/>
                  <a:ext cx="36688" cy="34647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24" name="Oval 18"/>
                <p:cNvSpPr/>
                <p:nvPr/>
              </p:nvSpPr>
              <p:spPr>
                <a:xfrm>
                  <a:off x="3918550" y="3200131"/>
                  <a:ext cx="36688" cy="34647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25" name="Oval 19"/>
                <p:cNvSpPr/>
                <p:nvPr/>
              </p:nvSpPr>
              <p:spPr>
                <a:xfrm>
                  <a:off x="5282508" y="2374091"/>
                  <a:ext cx="36688" cy="34646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26" name="Oval 20"/>
                <p:cNvSpPr/>
                <p:nvPr/>
              </p:nvSpPr>
              <p:spPr>
                <a:xfrm>
                  <a:off x="3918550" y="3094368"/>
                  <a:ext cx="38847" cy="34647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27" name="Oval 21"/>
                <p:cNvSpPr/>
                <p:nvPr/>
              </p:nvSpPr>
              <p:spPr>
                <a:xfrm>
                  <a:off x="5206972" y="3612239"/>
                  <a:ext cx="38847" cy="34647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28" name="Oval 22"/>
                <p:cNvSpPr/>
                <p:nvPr/>
              </p:nvSpPr>
              <p:spPr>
                <a:xfrm>
                  <a:off x="3918550" y="3223837"/>
                  <a:ext cx="36688" cy="34646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29" name="Oval 23"/>
                <p:cNvSpPr/>
                <p:nvPr/>
              </p:nvSpPr>
              <p:spPr>
                <a:xfrm>
                  <a:off x="4343707" y="3408008"/>
                  <a:ext cx="38847" cy="34647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30" name="Oval 24"/>
                <p:cNvSpPr/>
                <p:nvPr/>
              </p:nvSpPr>
              <p:spPr>
                <a:xfrm>
                  <a:off x="4479672" y="3470007"/>
                  <a:ext cx="36688" cy="36470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31" name="Oval 25"/>
                <p:cNvSpPr/>
                <p:nvPr/>
              </p:nvSpPr>
              <p:spPr>
                <a:xfrm>
                  <a:off x="4570315" y="3823764"/>
                  <a:ext cx="36688" cy="34647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32" name="Oval 26"/>
                <p:cNvSpPr/>
                <p:nvPr/>
              </p:nvSpPr>
              <p:spPr>
                <a:xfrm>
                  <a:off x="3648780" y="3008665"/>
                  <a:ext cx="36689" cy="34646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33" name="Oval 27"/>
                <p:cNvSpPr/>
                <p:nvPr/>
              </p:nvSpPr>
              <p:spPr>
                <a:xfrm>
                  <a:off x="4529309" y="3470007"/>
                  <a:ext cx="38847" cy="36470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34" name="Oval 28"/>
                <p:cNvSpPr/>
                <p:nvPr/>
              </p:nvSpPr>
              <p:spPr>
                <a:xfrm>
                  <a:off x="4343707" y="3169132"/>
                  <a:ext cx="36689" cy="36470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35" name="Oval 29"/>
                <p:cNvSpPr/>
                <p:nvPr/>
              </p:nvSpPr>
              <p:spPr>
                <a:xfrm>
                  <a:off x="4343707" y="3223837"/>
                  <a:ext cx="36689" cy="34646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36" name="Oval 30"/>
                <p:cNvSpPr/>
                <p:nvPr/>
              </p:nvSpPr>
              <p:spPr>
                <a:xfrm>
                  <a:off x="4701962" y="2888315"/>
                  <a:ext cx="38847" cy="34646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37" name="Oval 31"/>
                <p:cNvSpPr/>
                <p:nvPr/>
              </p:nvSpPr>
              <p:spPr>
                <a:xfrm>
                  <a:off x="5206972" y="3333246"/>
                  <a:ext cx="38847" cy="36470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38" name="Oval 32"/>
                <p:cNvSpPr/>
                <p:nvPr/>
              </p:nvSpPr>
              <p:spPr>
                <a:xfrm>
                  <a:off x="4768866" y="4122816"/>
                  <a:ext cx="38847" cy="36470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39" name="Oval 33"/>
                <p:cNvSpPr/>
                <p:nvPr/>
              </p:nvSpPr>
              <p:spPr>
                <a:xfrm>
                  <a:off x="4682539" y="3894880"/>
                  <a:ext cx="36688" cy="36470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40" name="Oval 34"/>
                <p:cNvSpPr/>
                <p:nvPr/>
              </p:nvSpPr>
              <p:spPr>
                <a:xfrm>
                  <a:off x="4494779" y="3373363"/>
                  <a:ext cx="38847" cy="34646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41" name="Oval 35"/>
                <p:cNvSpPr/>
                <p:nvPr/>
              </p:nvSpPr>
              <p:spPr>
                <a:xfrm>
                  <a:off x="3864596" y="3181896"/>
                  <a:ext cx="36689" cy="34647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42" name="Oval 36"/>
                <p:cNvSpPr/>
                <p:nvPr/>
              </p:nvSpPr>
              <p:spPr>
                <a:xfrm>
                  <a:off x="4682539" y="3552065"/>
                  <a:ext cx="36688" cy="34646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43" name="Oval 37"/>
                <p:cNvSpPr/>
                <p:nvPr/>
              </p:nvSpPr>
              <p:spPr>
                <a:xfrm>
                  <a:off x="6257997" y="2622085"/>
                  <a:ext cx="36688" cy="34646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44" name="Oval 38"/>
                <p:cNvSpPr/>
                <p:nvPr/>
              </p:nvSpPr>
              <p:spPr>
                <a:xfrm>
                  <a:off x="4906988" y="3743530"/>
                  <a:ext cx="38847" cy="36470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45" name="Oval 39"/>
                <p:cNvSpPr/>
                <p:nvPr/>
              </p:nvSpPr>
              <p:spPr>
                <a:xfrm>
                  <a:off x="3871071" y="3158191"/>
                  <a:ext cx="36688" cy="36470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46" name="Oval 40"/>
                <p:cNvSpPr/>
                <p:nvPr/>
              </p:nvSpPr>
              <p:spPr>
                <a:xfrm>
                  <a:off x="5845787" y="3747177"/>
                  <a:ext cx="36689" cy="36470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47" name="Oval 41"/>
                <p:cNvSpPr/>
                <p:nvPr/>
              </p:nvSpPr>
              <p:spPr>
                <a:xfrm>
                  <a:off x="4134366" y="3532006"/>
                  <a:ext cx="36688" cy="36470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48" name="Oval 42"/>
                <p:cNvSpPr/>
                <p:nvPr/>
              </p:nvSpPr>
              <p:spPr>
                <a:xfrm>
                  <a:off x="3968187" y="3216543"/>
                  <a:ext cx="36689" cy="36470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49" name="Oval 43"/>
                <p:cNvSpPr/>
                <p:nvPr/>
              </p:nvSpPr>
              <p:spPr>
                <a:xfrm>
                  <a:off x="4965258" y="3630474"/>
                  <a:ext cx="38847" cy="36470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50" name="Oval 44"/>
                <p:cNvSpPr/>
                <p:nvPr/>
              </p:nvSpPr>
              <p:spPr>
                <a:xfrm>
                  <a:off x="4132208" y="3515595"/>
                  <a:ext cx="36689" cy="36470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51" name="Oval 45"/>
                <p:cNvSpPr/>
                <p:nvPr/>
              </p:nvSpPr>
              <p:spPr>
                <a:xfrm>
                  <a:off x="4609162" y="3163661"/>
                  <a:ext cx="36688" cy="36470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52" name="Oval 46"/>
                <p:cNvSpPr/>
                <p:nvPr/>
              </p:nvSpPr>
              <p:spPr>
                <a:xfrm>
                  <a:off x="5338620" y="3840176"/>
                  <a:ext cx="38847" cy="36470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53" name="Oval 47"/>
                <p:cNvSpPr/>
                <p:nvPr/>
              </p:nvSpPr>
              <p:spPr>
                <a:xfrm>
                  <a:off x="3957397" y="3229306"/>
                  <a:ext cx="36688" cy="36470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54" name="Oval 48"/>
                <p:cNvSpPr/>
                <p:nvPr/>
              </p:nvSpPr>
              <p:spPr>
                <a:xfrm>
                  <a:off x="3592667" y="4213990"/>
                  <a:ext cx="38847" cy="34647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55" name="Oval 49"/>
                <p:cNvSpPr/>
                <p:nvPr/>
              </p:nvSpPr>
              <p:spPr>
                <a:xfrm>
                  <a:off x="5470267" y="3612239"/>
                  <a:ext cx="38847" cy="34647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56" name="Oval 50"/>
                <p:cNvSpPr/>
                <p:nvPr/>
              </p:nvSpPr>
              <p:spPr>
                <a:xfrm>
                  <a:off x="4069622" y="3561181"/>
                  <a:ext cx="38847" cy="34647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57" name="Oval 51"/>
                <p:cNvSpPr/>
                <p:nvPr/>
              </p:nvSpPr>
              <p:spPr>
                <a:xfrm>
                  <a:off x="3948765" y="3725295"/>
                  <a:ext cx="38847" cy="36470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58" name="Oval 52"/>
                <p:cNvSpPr/>
                <p:nvPr/>
              </p:nvSpPr>
              <p:spPr>
                <a:xfrm>
                  <a:off x="4095519" y="3541124"/>
                  <a:ext cx="36688" cy="34646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59" name="Oval 53"/>
                <p:cNvSpPr/>
                <p:nvPr/>
              </p:nvSpPr>
              <p:spPr>
                <a:xfrm>
                  <a:off x="3989769" y="4141051"/>
                  <a:ext cx="36689" cy="36470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60" name="Oval 54"/>
                <p:cNvSpPr/>
                <p:nvPr/>
              </p:nvSpPr>
              <p:spPr>
                <a:xfrm>
                  <a:off x="4749442" y="3129015"/>
                  <a:ext cx="36689" cy="34646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61" name="Oval 55"/>
                <p:cNvSpPr/>
                <p:nvPr/>
              </p:nvSpPr>
              <p:spPr>
                <a:xfrm>
                  <a:off x="5058059" y="3541124"/>
                  <a:ext cx="36688" cy="34646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62" name="Oval 56"/>
                <p:cNvSpPr/>
                <p:nvPr/>
              </p:nvSpPr>
              <p:spPr>
                <a:xfrm>
                  <a:off x="5163808" y="3176426"/>
                  <a:ext cx="38847" cy="34646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63" name="Oval 57"/>
                <p:cNvSpPr/>
                <p:nvPr/>
              </p:nvSpPr>
              <p:spPr>
                <a:xfrm>
                  <a:off x="5731405" y="3754471"/>
                  <a:ext cx="38847" cy="34647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64" name="Oval 58"/>
                <p:cNvSpPr/>
                <p:nvPr/>
              </p:nvSpPr>
              <p:spPr>
                <a:xfrm>
                  <a:off x="4153789" y="3515595"/>
                  <a:ext cx="36689" cy="36470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65" name="Oval 59"/>
                <p:cNvSpPr/>
                <p:nvPr/>
              </p:nvSpPr>
              <p:spPr>
                <a:xfrm>
                  <a:off x="4296228" y="3665121"/>
                  <a:ext cx="38847" cy="34646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66" name="Oval 60"/>
                <p:cNvSpPr/>
                <p:nvPr/>
              </p:nvSpPr>
              <p:spPr>
                <a:xfrm>
                  <a:off x="4831452" y="3258482"/>
                  <a:ext cx="36689" cy="36470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67" name="Oval 61"/>
                <p:cNvSpPr/>
                <p:nvPr/>
              </p:nvSpPr>
              <p:spPr>
                <a:xfrm>
                  <a:off x="4281121" y="3209249"/>
                  <a:ext cx="38847" cy="34646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68" name="Oval 62"/>
                <p:cNvSpPr/>
                <p:nvPr/>
              </p:nvSpPr>
              <p:spPr>
                <a:xfrm>
                  <a:off x="4337234" y="3725295"/>
                  <a:ext cx="36688" cy="36470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69" name="Oval 63"/>
                <p:cNvSpPr/>
                <p:nvPr/>
              </p:nvSpPr>
              <p:spPr>
                <a:xfrm>
                  <a:off x="4719227" y="3792765"/>
                  <a:ext cx="36689" cy="34646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70" name="TextBox 2"/>
                <p:cNvSpPr txBox="1">
                  <a:spLocks noChangeArrowheads="1"/>
                </p:cNvSpPr>
                <p:nvPr/>
              </p:nvSpPr>
              <p:spPr bwMode="auto">
                <a:xfrm>
                  <a:off x="5319196" y="4467456"/>
                  <a:ext cx="1720055" cy="3008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pitchFamily="34" charset="0"/>
                    <a:defRPr sz="2400" b="1">
                      <a:solidFill>
                        <a:schemeClr val="tx1"/>
                      </a:solidFill>
                      <a:latin typeface="Calibri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Blip>
                      <a:blip r:embed="rId3"/>
                    </a:buBlip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itchFamily="34" charset="0"/>
                    <a:buChar char="–"/>
                    <a:defRPr sz="1600">
                      <a:solidFill>
                        <a:schemeClr val="tx1"/>
                      </a:solidFill>
                      <a:latin typeface="Calibri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itchFamily="34" charset="0"/>
                    <a:buChar char="»"/>
                    <a:defRPr sz="1600">
                      <a:solidFill>
                        <a:schemeClr val="tx1"/>
                      </a:solidFill>
                      <a:latin typeface="Calibri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itchFamily="34" charset="0"/>
                    <a:buChar char="»"/>
                    <a:defRPr sz="1600">
                      <a:solidFill>
                        <a:schemeClr val="tx1"/>
                      </a:solidFill>
                      <a:latin typeface="Calibri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itchFamily="34" charset="0"/>
                    <a:buChar char="»"/>
                    <a:defRPr sz="1600">
                      <a:solidFill>
                        <a:schemeClr val="tx1"/>
                      </a:solidFill>
                      <a:latin typeface="Calibri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itchFamily="34" charset="0"/>
                    <a:buChar char="»"/>
                    <a:defRPr sz="1600">
                      <a:solidFill>
                        <a:schemeClr val="tx1"/>
                      </a:solidFill>
                      <a:latin typeface="Calibri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itchFamily="34" charset="0"/>
                    <a:buChar char="»"/>
                    <a:defRPr sz="1600">
                      <a:solidFill>
                        <a:schemeClr val="tx1"/>
                      </a:solidFill>
                      <a:latin typeface="Calibri" pitchFamily="34" charset="0"/>
                    </a:defRPr>
                  </a:lvl9pPr>
                </a:lstStyle>
                <a:p>
                  <a:pPr algn="l" eaLnBrk="1" fontAlgn="auto" hangingPunct="1">
                    <a:spcBef>
                      <a:spcPct val="0"/>
                    </a:spcBef>
                    <a:spcAft>
                      <a:spcPts val="0"/>
                    </a:spcAft>
                    <a:buFontTx/>
                    <a:buNone/>
                    <a:defRPr/>
                  </a:pPr>
                  <a:r>
                    <a:rPr lang="en-US" altLang="de-DE" sz="1100" b="0" kern="0" smtClean="0">
                      <a:solidFill>
                        <a:srgbClr val="003399"/>
                      </a:solidFill>
                      <a:cs typeface="Arial" pitchFamily="34" charset="0"/>
                    </a:rPr>
                    <a:t>© EURADOS</a:t>
                  </a:r>
                </a:p>
              </p:txBody>
            </p:sp>
            <p:sp>
              <p:nvSpPr>
                <p:cNvPr id="71" name="Oval 8"/>
                <p:cNvSpPr/>
                <p:nvPr/>
              </p:nvSpPr>
              <p:spPr>
                <a:xfrm>
                  <a:off x="4363131" y="3690650"/>
                  <a:ext cx="36688" cy="34646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72" name="Oval 58"/>
                <p:cNvSpPr/>
                <p:nvPr/>
              </p:nvSpPr>
              <p:spPr>
                <a:xfrm>
                  <a:off x="4626427" y="3947761"/>
                  <a:ext cx="38847" cy="34647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73" name="Oval 58"/>
                <p:cNvSpPr/>
                <p:nvPr/>
              </p:nvSpPr>
              <p:spPr>
                <a:xfrm>
                  <a:off x="6445756" y="4478397"/>
                  <a:ext cx="38847" cy="34646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74" name="Oval 58"/>
                <p:cNvSpPr/>
                <p:nvPr/>
              </p:nvSpPr>
              <p:spPr>
                <a:xfrm>
                  <a:off x="4853033" y="4496632"/>
                  <a:ext cx="36689" cy="34646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75" name="Oval 58"/>
                <p:cNvSpPr/>
                <p:nvPr/>
              </p:nvSpPr>
              <p:spPr>
                <a:xfrm>
                  <a:off x="4755917" y="3767236"/>
                  <a:ext cx="38847" cy="34646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76" name="Oval 58"/>
                <p:cNvSpPr/>
                <p:nvPr/>
              </p:nvSpPr>
              <p:spPr>
                <a:xfrm>
                  <a:off x="5237186" y="3200131"/>
                  <a:ext cx="34531" cy="36470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77" name="Oval 58"/>
                <p:cNvSpPr/>
                <p:nvPr/>
              </p:nvSpPr>
              <p:spPr>
                <a:xfrm>
                  <a:off x="3929340" y="3150897"/>
                  <a:ext cx="36689" cy="36470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78" name="Oval 58"/>
                <p:cNvSpPr/>
                <p:nvPr/>
              </p:nvSpPr>
              <p:spPr>
                <a:xfrm>
                  <a:off x="4108468" y="3573946"/>
                  <a:ext cx="36688" cy="34646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79" name="Oval 58"/>
                <p:cNvSpPr/>
                <p:nvPr/>
              </p:nvSpPr>
              <p:spPr>
                <a:xfrm>
                  <a:off x="4378238" y="3964173"/>
                  <a:ext cx="38847" cy="36470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80" name="Oval 58"/>
                <p:cNvSpPr/>
                <p:nvPr/>
              </p:nvSpPr>
              <p:spPr>
                <a:xfrm>
                  <a:off x="3141612" y="4248637"/>
                  <a:ext cx="38847" cy="34646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81" name="Oval 58"/>
                <p:cNvSpPr/>
                <p:nvPr/>
              </p:nvSpPr>
              <p:spPr>
                <a:xfrm>
                  <a:off x="4708437" y="2857315"/>
                  <a:ext cx="38847" cy="36470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82" name="Oval 58"/>
                <p:cNvSpPr/>
                <p:nvPr/>
              </p:nvSpPr>
              <p:spPr>
                <a:xfrm>
                  <a:off x="4751600" y="4106405"/>
                  <a:ext cx="36688" cy="34646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83" name="Oval 58"/>
                <p:cNvSpPr/>
                <p:nvPr/>
              </p:nvSpPr>
              <p:spPr>
                <a:xfrm>
                  <a:off x="4872457" y="3386126"/>
                  <a:ext cx="36688" cy="34647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84" name="Oval 58"/>
                <p:cNvSpPr/>
                <p:nvPr/>
              </p:nvSpPr>
              <p:spPr>
                <a:xfrm>
                  <a:off x="4460248" y="3672415"/>
                  <a:ext cx="36689" cy="36470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85" name="Oval 58"/>
                <p:cNvSpPr/>
                <p:nvPr/>
              </p:nvSpPr>
              <p:spPr>
                <a:xfrm>
                  <a:off x="3612091" y="4203049"/>
                  <a:ext cx="36688" cy="36470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86" name="Oval 58"/>
                <p:cNvSpPr/>
                <p:nvPr/>
              </p:nvSpPr>
              <p:spPr>
                <a:xfrm>
                  <a:off x="4809870" y="3594004"/>
                  <a:ext cx="38847" cy="36470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87" name="Oval 58"/>
                <p:cNvSpPr/>
                <p:nvPr/>
              </p:nvSpPr>
              <p:spPr>
                <a:xfrm>
                  <a:off x="4317809" y="3982408"/>
                  <a:ext cx="36689" cy="36470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88" name="Oval 58"/>
                <p:cNvSpPr/>
                <p:nvPr/>
              </p:nvSpPr>
              <p:spPr>
                <a:xfrm>
                  <a:off x="3957397" y="3191014"/>
                  <a:ext cx="36688" cy="36470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89" name="Oval 58"/>
                <p:cNvSpPr/>
                <p:nvPr/>
              </p:nvSpPr>
              <p:spPr>
                <a:xfrm>
                  <a:off x="5582492" y="3982408"/>
                  <a:ext cx="38847" cy="34646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90" name="Oval 58"/>
                <p:cNvSpPr/>
                <p:nvPr/>
              </p:nvSpPr>
              <p:spPr>
                <a:xfrm>
                  <a:off x="5008421" y="3566652"/>
                  <a:ext cx="38847" cy="36470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91" name="Oval 58"/>
                <p:cNvSpPr/>
                <p:nvPr/>
              </p:nvSpPr>
              <p:spPr>
                <a:xfrm>
                  <a:off x="3853805" y="2769787"/>
                  <a:ext cx="36688" cy="36470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92" name="Oval 58"/>
                <p:cNvSpPr/>
                <p:nvPr/>
              </p:nvSpPr>
              <p:spPr>
                <a:xfrm>
                  <a:off x="5019212" y="3763589"/>
                  <a:ext cx="36688" cy="34646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93" name="Oval 58"/>
                <p:cNvSpPr/>
                <p:nvPr/>
              </p:nvSpPr>
              <p:spPr>
                <a:xfrm>
                  <a:off x="5545804" y="4177521"/>
                  <a:ext cx="36688" cy="36470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94" name="Oval 58"/>
                <p:cNvSpPr/>
                <p:nvPr/>
              </p:nvSpPr>
              <p:spPr>
                <a:xfrm>
                  <a:off x="4988998" y="2481676"/>
                  <a:ext cx="38847" cy="34647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95" name="Oval 58"/>
                <p:cNvSpPr/>
                <p:nvPr/>
              </p:nvSpPr>
              <p:spPr>
                <a:xfrm>
                  <a:off x="4969574" y="2445206"/>
                  <a:ext cx="34531" cy="36470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96" name="Oval 58"/>
                <p:cNvSpPr/>
                <p:nvPr/>
              </p:nvSpPr>
              <p:spPr>
                <a:xfrm>
                  <a:off x="3994085" y="3929526"/>
                  <a:ext cx="36689" cy="34647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97" name="Oval 58"/>
                <p:cNvSpPr/>
                <p:nvPr/>
              </p:nvSpPr>
              <p:spPr>
                <a:xfrm>
                  <a:off x="4537942" y="3541124"/>
                  <a:ext cx="38847" cy="36470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98" name="Oval 58"/>
                <p:cNvSpPr/>
                <p:nvPr/>
              </p:nvSpPr>
              <p:spPr>
                <a:xfrm>
                  <a:off x="5004105" y="3546594"/>
                  <a:ext cx="36689" cy="36470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99" name="Oval 58"/>
                <p:cNvSpPr/>
                <p:nvPr/>
              </p:nvSpPr>
              <p:spPr>
                <a:xfrm>
                  <a:off x="5202655" y="3176426"/>
                  <a:ext cx="38847" cy="34646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  <p:sp>
              <p:nvSpPr>
                <p:cNvPr id="100" name="Oval 58"/>
                <p:cNvSpPr/>
                <p:nvPr/>
              </p:nvSpPr>
              <p:spPr>
                <a:xfrm>
                  <a:off x="5394732" y="2870080"/>
                  <a:ext cx="36688" cy="36470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 cmpd="sng" algn="ctr">
                  <a:solidFill>
                    <a:srgbClr val="003399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>
                    <a:solidFill>
                      <a:srgbClr val="EEECE1"/>
                    </a:solidFill>
                    <a:latin typeface="Calibri"/>
                  </a:endParaRPr>
                </a:p>
              </p:txBody>
            </p:sp>
          </p:grpSp>
          <p:sp>
            <p:nvSpPr>
              <p:cNvPr id="10" name="Textfeld 96"/>
              <p:cNvSpPr txBox="1">
                <a:spLocks noChangeArrowheads="1"/>
              </p:cNvSpPr>
              <p:nvPr/>
            </p:nvSpPr>
            <p:spPr bwMode="auto">
              <a:xfrm>
                <a:off x="7107238" y="2387600"/>
                <a:ext cx="254000" cy="2778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algn="l" eaLnBrk="0" hangingPunct="0">
                  <a:lnSpc>
                    <a:spcPts val="2000"/>
                  </a:lnSpc>
                  <a:spcBef>
                    <a:spcPct val="50000"/>
                  </a:spcBef>
                  <a:buClr>
                    <a:srgbClr val="00589C"/>
                  </a:buClr>
                  <a:buFont typeface="Wingdings" pitchFamily="2" charset="2"/>
                  <a:defRPr sz="1600"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 algn="l" eaLnBrk="0" hangingPunct="0">
                  <a:spcBef>
                    <a:spcPct val="50000"/>
                  </a:spcBef>
                  <a:buClr>
                    <a:schemeClr val="tx1"/>
                  </a:buClr>
                  <a:buFont typeface="Times" pitchFamily="1" charset="0"/>
                  <a:buChar char="•"/>
                  <a:defRPr sz="1600">
                    <a:solidFill>
                      <a:schemeClr val="tx1"/>
                    </a:solidFill>
                    <a:latin typeface="Verdana" pitchFamily="34" charset="0"/>
                  </a:defRPr>
                </a:lvl2pPr>
                <a:lvl3pPr marL="1143000" indent="-228600" algn="l" eaLnBrk="0" hangingPunct="0">
                  <a:spcBef>
                    <a:spcPct val="50000"/>
                  </a:spcBef>
                  <a:buFont typeface="Times" pitchFamily="1" charset="0"/>
                  <a:buChar char="•"/>
                  <a:defRPr sz="1600">
                    <a:solidFill>
                      <a:schemeClr val="tx1"/>
                    </a:solidFill>
                    <a:latin typeface="Verdana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Times" pitchFamily="1" charset="0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Times" pitchFamily="1" charset="0"/>
                  <a:buChar char="•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imes" pitchFamily="1" charset="0"/>
                  <a:buChar char="•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imes" pitchFamily="1" charset="0"/>
                  <a:buChar char="•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imes" pitchFamily="1" charset="0"/>
                  <a:buChar char="•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Times" pitchFamily="1" charset="0"/>
                  <a:buChar char="•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de-DE" altLang="de-DE" sz="1200" dirty="0">
                    <a:solidFill>
                      <a:srgbClr val="003399"/>
                    </a:solidFill>
                    <a:latin typeface="Arial" pitchFamily="34" charset="0"/>
                    <a:cs typeface="Arial" pitchFamily="34" charset="0"/>
                    <a:sym typeface="Symbol" pitchFamily="18" charset="2"/>
                  </a:rPr>
                  <a:t></a:t>
                </a:r>
                <a:endParaRPr lang="de-DE" altLang="de-DE" sz="1200" dirty="0">
                  <a:solidFill>
                    <a:srgbClr val="003399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" name="Rechteck 7"/>
            <p:cNvSpPr/>
            <p:nvPr/>
          </p:nvSpPr>
          <p:spPr>
            <a:xfrm>
              <a:off x="5724128" y="1772816"/>
              <a:ext cx="360040" cy="302488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101" name="Foliennummernplatzhalter 4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453188"/>
            <a:ext cx="2133600" cy="268287"/>
          </a:xfrm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55C1CCF-0EB1-421A-BD2E-D2D69AF84012}" type="slidenum">
              <a:rPr lang="en-GB" altLang="de-DE" smtClean="0">
                <a:solidFill>
                  <a:srgbClr val="003399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GB" altLang="de-DE" dirty="0" smtClean="0">
              <a:solidFill>
                <a:srgbClr val="003399"/>
              </a:solidFill>
            </a:endParaRPr>
          </a:p>
        </p:txBody>
      </p:sp>
      <p:sp>
        <p:nvSpPr>
          <p:cNvPr id="102" name="Rechteck 101"/>
          <p:cNvSpPr/>
          <p:nvPr/>
        </p:nvSpPr>
        <p:spPr>
          <a:xfrm>
            <a:off x="395536" y="370187"/>
            <a:ext cx="42122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altLang="de-DE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pitchFamily="34" charset="0"/>
                <a:sym typeface="Symbol" pitchFamily="18" charset="2"/>
              </a:rPr>
              <a:t>EURADOS Working Groups</a:t>
            </a:r>
            <a:endParaRPr lang="de-DE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03" name="Datumsplatzhalter 3"/>
          <p:cNvSpPr txBox="1">
            <a:spLocks/>
          </p:cNvSpPr>
          <p:nvPr/>
        </p:nvSpPr>
        <p:spPr>
          <a:xfrm>
            <a:off x="6588224" y="6453336"/>
            <a:ext cx="2602632" cy="2682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l" rtl="0" fontAlgn="auto">
              <a:spcBef>
                <a:spcPts val="0"/>
              </a:spcBef>
              <a:spcAft>
                <a:spcPts val="0"/>
              </a:spcAft>
              <a:defRPr sz="1200" kern="1200" baseline="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endParaRPr lang="en-GB" dirty="0"/>
          </a:p>
        </p:txBody>
      </p:sp>
      <p:sp>
        <p:nvSpPr>
          <p:cNvPr id="104" name="Inhaltsplatzhalter 2"/>
          <p:cNvSpPr txBox="1">
            <a:spLocks/>
          </p:cNvSpPr>
          <p:nvPr/>
        </p:nvSpPr>
        <p:spPr>
          <a:xfrm>
            <a:off x="133350" y="1358900"/>
            <a:ext cx="8442325" cy="3789363"/>
          </a:xfrm>
          <a:prstGeom prst="rect">
            <a:avLst/>
          </a:prstGeom>
        </p:spPr>
        <p:txBody>
          <a:bodyPr/>
          <a:lstStyle/>
          <a:p>
            <a:pPr algn="l" eaLnBrk="0" fontAlgn="auto" hangingPunct="0">
              <a:spcBef>
                <a:spcPts val="0"/>
              </a:spcBef>
              <a:spcAft>
                <a:spcPts val="0"/>
              </a:spcAft>
              <a:buClr>
                <a:srgbClr val="00589C"/>
              </a:buClr>
              <a:defRPr/>
            </a:pPr>
            <a:r>
              <a:rPr lang="en-US" b="1" kern="0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Eight EURADOS Working Groups</a:t>
            </a:r>
          </a:p>
          <a:p>
            <a:pPr marL="342900" indent="-342900" algn="l" eaLnBrk="0" fontAlgn="auto" hangingPunct="0">
              <a:spcBef>
                <a:spcPts val="0"/>
              </a:spcBef>
              <a:spcAft>
                <a:spcPts val="0"/>
              </a:spcAft>
              <a:buClr>
                <a:srgbClr val="00589C"/>
              </a:buClr>
              <a:buFont typeface="Wingdings" pitchFamily="2" charset="2"/>
              <a:buNone/>
              <a:defRPr/>
            </a:pPr>
            <a:r>
              <a:rPr lang="en-US" sz="800" kern="0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44500" lvl="1" indent="-265113" algn="l" eaLnBrk="0" fontAlgn="auto" hangingPunct="0">
              <a:spcBef>
                <a:spcPts val="0"/>
              </a:spcBef>
              <a:spcAft>
                <a:spcPts val="0"/>
              </a:spcAft>
              <a:buClr>
                <a:srgbClr val="003399"/>
              </a:buClr>
              <a:buFont typeface="Times" pitchFamily="1" charset="0"/>
              <a:buChar char="•"/>
              <a:defRPr/>
            </a:pPr>
            <a:r>
              <a:rPr lang="en-US" kern="0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Harmonization of Individual Monitoring (P. </a:t>
            </a:r>
            <a:r>
              <a:rPr lang="en-US" kern="0" dirty="0" err="1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Gilvin</a:t>
            </a:r>
            <a:r>
              <a:rPr lang="en-US" kern="0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UK)</a:t>
            </a:r>
          </a:p>
          <a:p>
            <a:pPr marL="444500" lvl="1" indent="-265113" algn="l" eaLnBrk="0" fontAlgn="auto" hangingPunct="0">
              <a:spcBef>
                <a:spcPts val="0"/>
              </a:spcBef>
              <a:spcAft>
                <a:spcPts val="0"/>
              </a:spcAft>
              <a:buClr>
                <a:srgbClr val="003399"/>
              </a:buClr>
              <a:defRPr/>
            </a:pPr>
            <a:r>
              <a:rPr lang="en-US" sz="900" kern="0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44500" lvl="1" indent="-265113" algn="l" eaLnBrk="0" fontAlgn="auto" hangingPunct="0">
              <a:spcBef>
                <a:spcPts val="0"/>
              </a:spcBef>
              <a:spcAft>
                <a:spcPts val="0"/>
              </a:spcAft>
              <a:buClr>
                <a:srgbClr val="003399"/>
              </a:buClr>
              <a:buFont typeface="Times" pitchFamily="1" charset="0"/>
              <a:buChar char="•"/>
              <a:defRPr/>
            </a:pPr>
            <a:r>
              <a:rPr lang="en-US" b="1" kern="0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Environmental Dosimetry (A. Vargas, Spain)</a:t>
            </a:r>
          </a:p>
          <a:p>
            <a:pPr marL="444500" lvl="1" indent="-265113" algn="l" eaLnBrk="0" fontAlgn="auto" hangingPunct="0">
              <a:spcBef>
                <a:spcPts val="0"/>
              </a:spcBef>
              <a:spcAft>
                <a:spcPts val="0"/>
              </a:spcAft>
              <a:buClr>
                <a:srgbClr val="003399"/>
              </a:buClr>
              <a:defRPr/>
            </a:pPr>
            <a:r>
              <a:rPr lang="en-US" sz="800" kern="0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444500" lvl="1" indent="-265113" algn="l" eaLnBrk="0" fontAlgn="auto" hangingPunct="0">
              <a:spcBef>
                <a:spcPts val="0"/>
              </a:spcBef>
              <a:spcAft>
                <a:spcPts val="0"/>
              </a:spcAft>
              <a:buClr>
                <a:srgbClr val="003399"/>
              </a:buClr>
              <a:buFont typeface="Times" pitchFamily="1" charset="0"/>
              <a:buChar char="•"/>
              <a:defRPr/>
            </a:pPr>
            <a:r>
              <a:rPr lang="en-US" kern="0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Computational Dosimetry </a:t>
            </a:r>
            <a:r>
              <a:rPr lang="en-US" kern="0" dirty="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(H. </a:t>
            </a:r>
            <a:r>
              <a:rPr lang="en-US" kern="0" dirty="0" err="1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Rabus</a:t>
            </a:r>
            <a:r>
              <a:rPr lang="en-US" kern="0" dirty="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Germany)</a:t>
            </a:r>
            <a:endParaRPr lang="en-US" kern="0" dirty="0">
              <a:solidFill>
                <a:srgbClr val="00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44500" lvl="1" indent="-265113" algn="l" eaLnBrk="0" fontAlgn="auto" hangingPunct="0">
              <a:spcBef>
                <a:spcPts val="0"/>
              </a:spcBef>
              <a:spcAft>
                <a:spcPts val="0"/>
              </a:spcAft>
              <a:buClr>
                <a:srgbClr val="003399"/>
              </a:buClr>
              <a:defRPr/>
            </a:pPr>
            <a:r>
              <a:rPr lang="en-US" sz="800" kern="0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44500" lvl="1" indent="-265113" algn="l" eaLnBrk="0" fontAlgn="auto" hangingPunct="0">
              <a:spcBef>
                <a:spcPts val="0"/>
              </a:spcBef>
              <a:spcAft>
                <a:spcPts val="0"/>
              </a:spcAft>
              <a:buClr>
                <a:srgbClr val="003399"/>
              </a:buClr>
              <a:buFont typeface="Times" pitchFamily="1" charset="0"/>
              <a:buChar char="•"/>
              <a:defRPr/>
            </a:pPr>
            <a:r>
              <a:rPr lang="en-US" b="1" kern="0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Internal Dosimetry </a:t>
            </a:r>
            <a:r>
              <a:rPr lang="en-US" b="1" kern="0" dirty="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(B. Breustedt, Germany)</a:t>
            </a:r>
            <a:endParaRPr lang="en-US" b="1" kern="0" dirty="0">
              <a:solidFill>
                <a:srgbClr val="00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44500" lvl="1" indent="-265113" algn="l" eaLnBrk="0" fontAlgn="auto" hangingPunct="0">
              <a:spcBef>
                <a:spcPts val="0"/>
              </a:spcBef>
              <a:spcAft>
                <a:spcPts val="0"/>
              </a:spcAft>
              <a:buClr>
                <a:srgbClr val="003399"/>
              </a:buClr>
              <a:defRPr/>
            </a:pPr>
            <a:r>
              <a:rPr lang="en-US" sz="800" kern="0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44500" lvl="1" indent="-265113" eaLnBrk="0" fontAlgn="auto" hangingPunct="0">
              <a:spcBef>
                <a:spcPts val="0"/>
              </a:spcBef>
              <a:spcAft>
                <a:spcPts val="0"/>
              </a:spcAft>
              <a:buClr>
                <a:srgbClr val="003399"/>
              </a:buClr>
              <a:buFont typeface="Times" pitchFamily="1" charset="0"/>
              <a:buChar char="•"/>
              <a:defRPr/>
            </a:pPr>
            <a:r>
              <a:rPr lang="en-US" b="1" kern="0" dirty="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Dosimetry </a:t>
            </a:r>
            <a:r>
              <a:rPr lang="en-US" b="1" kern="0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Radiotherapy </a:t>
            </a:r>
            <a:r>
              <a:rPr lang="en-US" b="1" kern="0" dirty="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b="1" kern="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L. Stolarczyk, Poland</a:t>
            </a:r>
            <a:r>
              <a:rPr lang="en-US" b="1" kern="0" dirty="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b="1" kern="0" dirty="0">
              <a:solidFill>
                <a:srgbClr val="00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44500" lvl="1" indent="-265113" algn="l" eaLnBrk="0" fontAlgn="auto" hangingPunct="0">
              <a:spcBef>
                <a:spcPts val="0"/>
              </a:spcBef>
              <a:spcAft>
                <a:spcPts val="0"/>
              </a:spcAft>
              <a:buClr>
                <a:srgbClr val="003399"/>
              </a:buClr>
              <a:defRPr/>
            </a:pPr>
            <a:r>
              <a:rPr lang="en-US" sz="800" kern="0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44500" lvl="1" indent="-265113" algn="l" eaLnBrk="0" fontAlgn="auto" hangingPunct="0">
              <a:spcBef>
                <a:spcPts val="0"/>
              </a:spcBef>
              <a:spcAft>
                <a:spcPts val="0"/>
              </a:spcAft>
              <a:buClr>
                <a:srgbClr val="003399"/>
              </a:buClr>
              <a:buFont typeface="Times" pitchFamily="1" charset="0"/>
              <a:buChar char="•"/>
              <a:defRPr/>
            </a:pPr>
            <a:r>
              <a:rPr lang="en-US" b="1" kern="0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Retrospective </a:t>
            </a:r>
            <a:r>
              <a:rPr lang="en-US" b="1" kern="0" dirty="0" err="1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Dosimetry</a:t>
            </a:r>
            <a:r>
              <a:rPr lang="en-US" b="1" kern="0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(C. </a:t>
            </a:r>
            <a:r>
              <a:rPr lang="en-US" b="1" kern="0" dirty="0" err="1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Woda</a:t>
            </a:r>
            <a:r>
              <a:rPr lang="en-US" b="1" kern="0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Germany)</a:t>
            </a:r>
          </a:p>
          <a:p>
            <a:pPr marL="444500" lvl="1" indent="-265113" algn="l" eaLnBrk="0" fontAlgn="auto" hangingPunct="0">
              <a:spcBef>
                <a:spcPts val="0"/>
              </a:spcBef>
              <a:spcAft>
                <a:spcPts val="0"/>
              </a:spcAft>
              <a:buClr>
                <a:srgbClr val="003399"/>
              </a:buClr>
              <a:defRPr/>
            </a:pPr>
            <a:r>
              <a:rPr lang="en-US" sz="800" kern="0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44500" lvl="1" indent="-265113" algn="l" eaLnBrk="0" fontAlgn="auto" hangingPunct="0">
              <a:spcBef>
                <a:spcPts val="0"/>
              </a:spcBef>
              <a:spcAft>
                <a:spcPts val="0"/>
              </a:spcAft>
              <a:buClr>
                <a:srgbClr val="003399"/>
              </a:buClr>
              <a:buFont typeface="Times" pitchFamily="1" charset="0"/>
              <a:buChar char="•"/>
              <a:defRPr/>
            </a:pPr>
            <a:r>
              <a:rPr lang="en-US" kern="0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High-Energy Radiation Fields </a:t>
            </a:r>
            <a:r>
              <a:rPr lang="en-US" kern="0" dirty="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(M. Caresana, Italy)</a:t>
            </a:r>
            <a:endParaRPr lang="en-US" kern="0" dirty="0">
              <a:solidFill>
                <a:srgbClr val="00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9387" lvl="1" algn="l" eaLnBrk="0" fontAlgn="auto" hangingPunct="0">
              <a:spcBef>
                <a:spcPts val="0"/>
              </a:spcBef>
              <a:spcAft>
                <a:spcPts val="0"/>
              </a:spcAft>
              <a:buClr>
                <a:srgbClr val="003399"/>
              </a:buClr>
              <a:defRPr/>
            </a:pPr>
            <a:r>
              <a:rPr lang="en-US" sz="800" kern="0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44500" lvl="1" indent="-265113" algn="l" eaLnBrk="0" fontAlgn="auto" hangingPunct="0">
              <a:spcBef>
                <a:spcPts val="0"/>
              </a:spcBef>
              <a:spcAft>
                <a:spcPts val="0"/>
              </a:spcAft>
              <a:buClr>
                <a:srgbClr val="003399"/>
              </a:buClr>
              <a:buFont typeface="Times" pitchFamily="1" charset="0"/>
              <a:buChar char="•"/>
              <a:defRPr/>
            </a:pPr>
            <a:r>
              <a:rPr lang="en-US" b="1" kern="0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Dosimetry in Medical Imaging (Z. Knezevic, Croatia)</a:t>
            </a:r>
          </a:p>
          <a:p>
            <a:pPr marL="444500" lvl="1" indent="-265113" algn="l" eaLnBrk="0" fontAlgn="auto" hangingPunct="0">
              <a:spcBef>
                <a:spcPts val="0"/>
              </a:spcBef>
              <a:spcAft>
                <a:spcPts val="0"/>
              </a:spcAft>
              <a:buClr>
                <a:srgbClr val="003399"/>
              </a:buClr>
              <a:buFont typeface="Times" pitchFamily="1" charset="0"/>
              <a:buChar char="•"/>
              <a:defRPr/>
            </a:pPr>
            <a:endParaRPr lang="en-US" kern="0" dirty="0">
              <a:solidFill>
                <a:srgbClr val="003399"/>
              </a:solidFill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7" name="Textfeld 106"/>
              <p:cNvSpPr txBox="1"/>
              <p:nvPr/>
            </p:nvSpPr>
            <p:spPr>
              <a:xfrm>
                <a:off x="6145418" y="3882564"/>
                <a:ext cx="24876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3200" i="1" smtClean="0">
                          <a:latin typeface="Cambria Math"/>
                        </a:rPr>
                        <m:t>·</m:t>
                      </m:r>
                    </m:oMath>
                  </m:oMathPara>
                </a14:m>
                <a:endParaRPr lang="de-DE" sz="3200" dirty="0"/>
              </a:p>
            </p:txBody>
          </p:sp>
        </mc:Choice>
        <mc:Fallback xmlns="">
          <p:sp>
            <p:nvSpPr>
              <p:cNvPr id="107" name="Textfeld 10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5418" y="3882564"/>
                <a:ext cx="248760" cy="58477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6" name="Datumsplatzhalter 3"/>
          <p:cNvSpPr txBox="1">
            <a:spLocks/>
          </p:cNvSpPr>
          <p:nvPr/>
        </p:nvSpPr>
        <p:spPr>
          <a:xfrm>
            <a:off x="457200" y="6453336"/>
            <a:ext cx="2818656" cy="2682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l" rtl="0" fontAlgn="auto">
              <a:spcBef>
                <a:spcPts val="0"/>
              </a:spcBef>
              <a:spcAft>
                <a:spcPts val="0"/>
              </a:spcAft>
              <a:defRPr sz="1200" kern="1200" baseline="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r>
              <a:rPr lang="cs-CZ" dirty="0" smtClean="0"/>
              <a:t>ENGAGE, Bratislava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6366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Scientific</a:t>
            </a:r>
            <a:r>
              <a:rPr lang="cs-CZ" dirty="0"/>
              <a:t> </a:t>
            </a:r>
            <a:r>
              <a:rPr lang="cs-CZ" dirty="0" err="1"/>
              <a:t>Workshops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513"/>
            <a:ext cx="8363272" cy="518477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dirty="0" smtClean="0"/>
              <a:t>During Annual meetings</a:t>
            </a:r>
            <a:endParaRPr lang="cs-CZ" b="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it-IT" b="0" dirty="0" smtClean="0">
                <a:cs typeface="Arial" panose="020B0604020202020204" pitchFamily="34" charset="0"/>
              </a:rPr>
              <a:t>Topics – e.g. </a:t>
            </a:r>
          </a:p>
          <a:p>
            <a:pPr marL="809625" lvl="1" indent="-342900">
              <a:buFont typeface="Arial" panose="020B0604020202020204" pitchFamily="34" charset="0"/>
              <a:buChar char="•"/>
            </a:pPr>
            <a:r>
              <a:rPr lang="en-US" altLang="pt-PT" dirty="0" smtClean="0">
                <a:latin typeface="Myriad Pro"/>
              </a:rPr>
              <a:t>Dosimetry </a:t>
            </a:r>
            <a:r>
              <a:rPr lang="en-US" altLang="pt-PT" dirty="0">
                <a:latin typeface="Myriad Pro"/>
              </a:rPr>
              <a:t>for second cancer risk estimation in </a:t>
            </a:r>
            <a:r>
              <a:rPr lang="en-US" altLang="pt-PT" dirty="0">
                <a:latin typeface="Myriad Pro" pitchFamily="34" charset="0"/>
              </a:rPr>
              <a:t>radiotherapy</a:t>
            </a:r>
          </a:p>
          <a:p>
            <a:pPr marL="809625" lvl="2" indent="-361950" eaLnBrk="1" hangingPunct="1"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/>
            </a:pPr>
            <a:r>
              <a:rPr lang="en-US" altLang="pt-PT" sz="2000" dirty="0" err="1" smtClean="0">
                <a:latin typeface="Myriad Pro" pitchFamily="34" charset="0"/>
              </a:rPr>
              <a:t>Dosimetric</a:t>
            </a:r>
            <a:r>
              <a:rPr lang="en-US" altLang="pt-PT" sz="2000" dirty="0" smtClean="0">
                <a:latin typeface="Myriad Pro" pitchFamily="34" charset="0"/>
              </a:rPr>
              <a:t> </a:t>
            </a:r>
            <a:r>
              <a:rPr lang="en-US" altLang="pt-PT" sz="2000" dirty="0">
                <a:latin typeface="Myriad Pro" pitchFamily="34" charset="0"/>
              </a:rPr>
              <a:t>Issues in the Medical Use of Ionizing Radiation</a:t>
            </a:r>
          </a:p>
          <a:p>
            <a:pPr lvl="1" eaLnBrk="1" hangingPunct="1"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/>
            </a:pPr>
            <a:endParaRPr lang="en-US" altLang="pt-PT" dirty="0">
              <a:latin typeface="Myriad Pro"/>
            </a:endParaRPr>
          </a:p>
          <a:p>
            <a:pPr marL="809625" lvl="1" indent="-342900">
              <a:buFont typeface="Arial" panose="020B0604020202020204" pitchFamily="34" charset="0"/>
              <a:buChar char="•"/>
            </a:pPr>
            <a:endParaRPr lang="en-US" b="0" dirty="0" smtClean="0"/>
          </a:p>
          <a:p>
            <a:pPr marL="809625" lvl="1" indent="-342900">
              <a:buFont typeface="Arial" panose="020B0604020202020204" pitchFamily="34" charset="0"/>
              <a:buChar char="•"/>
            </a:pPr>
            <a:endParaRPr lang="en-US" b="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52421C-EC91-4AE8-A02E-FB14CF0C1ABC}" type="slidenum">
              <a:rPr lang="en-GB" smtClean="0"/>
              <a:pPr>
                <a:defRPr/>
              </a:pPr>
              <a:t>8</a:t>
            </a:fld>
            <a:endParaRPr lang="en-GB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539552" y="3087365"/>
            <a:ext cx="8229600" cy="7016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tx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cs-CZ" smtClean="0"/>
              <a:t>Training courses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609600" y="3645024"/>
            <a:ext cx="8363272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672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9057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95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66838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b="0" smtClean="0"/>
              <a:t>3-5 days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b="0" smtClean="0"/>
              <a:t>Participation limited </a:t>
            </a:r>
            <a:r>
              <a:rPr lang="en-US" altLang="ja-JP" b="0" smtClean="0">
                <a:cs typeface="Arial" panose="020B0604020202020204" pitchFamily="34" charset="0"/>
              </a:rPr>
              <a:t>&lt;40 participants</a:t>
            </a:r>
            <a:endParaRPr lang="cs-CZ" b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it-IT" b="0" smtClean="0">
                <a:cs typeface="Arial" panose="020B0604020202020204" pitchFamily="34" charset="0"/>
              </a:rPr>
              <a:t>Various topics  - answer to needs of the dosimetric community</a:t>
            </a:r>
          </a:p>
          <a:p>
            <a:pPr marL="809625" lvl="1" indent="-342900">
              <a:buFont typeface="Arial" panose="020B0604020202020204" pitchFamily="34" charset="0"/>
              <a:buChar char="•"/>
            </a:pPr>
            <a:r>
              <a:rPr lang="cs-CZ" smtClean="0"/>
              <a:t>Carried out by a specific WG</a:t>
            </a:r>
            <a:endParaRPr lang="en-US" smtClean="0"/>
          </a:p>
          <a:p>
            <a:pPr marL="809625" lvl="1" indent="-342900">
              <a:buFont typeface="Arial" panose="020B0604020202020204" pitchFamily="34" charset="0"/>
              <a:buChar char="•"/>
            </a:pPr>
            <a:r>
              <a:rPr lang="en-US" smtClean="0"/>
              <a:t>Topics incl. medical, post-accidental</a:t>
            </a:r>
          </a:p>
          <a:p>
            <a:pPr marL="809625" lvl="1" indent="-342900">
              <a:buFont typeface="Arial" panose="020B0604020202020204" pitchFamily="34" charset="0"/>
              <a:buChar char="•"/>
            </a:pPr>
            <a:endParaRPr lang="en-US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sp>
        <p:nvSpPr>
          <p:cNvPr id="10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453188"/>
            <a:ext cx="2818656" cy="268287"/>
          </a:xfrm>
        </p:spPr>
        <p:txBody>
          <a:bodyPr/>
          <a:lstStyle/>
          <a:p>
            <a:pPr>
              <a:defRPr/>
            </a:pPr>
            <a:r>
              <a:rPr lang="cs-CZ" dirty="0" smtClean="0"/>
              <a:t>ENGAGE, Bratislava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71091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liennummernplatzhalt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defRPr sz="2400" b="1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Blip>
                <a:blip r:embed="rId2"/>
              </a:buBlip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16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984E9C7-C672-43A7-97B2-E5B8DEB82FA2}" type="slidenum">
              <a:rPr lang="en-GB" altLang="pt-PT" sz="1200" b="0">
                <a:solidFill>
                  <a:srgbClr val="003399"/>
                </a:solidFill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GB" altLang="pt-PT" sz="1200" b="0">
              <a:solidFill>
                <a:srgbClr val="003399"/>
              </a:solidFill>
            </a:endParaRPr>
          </a:p>
        </p:txBody>
      </p:sp>
      <p:sp>
        <p:nvSpPr>
          <p:cNvPr id="26631" name="Inhaltsplatzhalter 2"/>
          <p:cNvSpPr txBox="1">
            <a:spLocks/>
          </p:cNvSpPr>
          <p:nvPr/>
        </p:nvSpPr>
        <p:spPr bwMode="auto">
          <a:xfrm>
            <a:off x="539750" y="1196752"/>
            <a:ext cx="8304212" cy="446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466725" indent="-285750">
              <a:spcBef>
                <a:spcPct val="20000"/>
              </a:spcBef>
              <a:buBlip>
                <a:blip r:embed="rId2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265113" lvl="1" indent="-265113" eaLnBrk="1" hangingPunct="1"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/>
            </a:pPr>
            <a:r>
              <a:rPr lang="en-US" altLang="pt-PT" dirty="0" smtClean="0">
                <a:solidFill>
                  <a:srgbClr val="003399"/>
                </a:solidFill>
                <a:latin typeface="Myriad Pro" pitchFamily="34" charset="0"/>
              </a:rPr>
              <a:t>“Refresh courses”  of 1-1,5 day</a:t>
            </a:r>
          </a:p>
          <a:p>
            <a:pPr marL="265113" lvl="1" indent="-265113" eaLnBrk="1" hangingPunct="1"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/>
            </a:pPr>
            <a:r>
              <a:rPr lang="en-US" altLang="pt-PT" dirty="0" smtClean="0">
                <a:solidFill>
                  <a:srgbClr val="003399"/>
                </a:solidFill>
                <a:latin typeface="Myriad Pro" pitchFamily="34" charset="0"/>
              </a:rPr>
              <a:t>Held during Annual meetings since 2007</a:t>
            </a:r>
          </a:p>
          <a:p>
            <a:pPr marL="265113" lvl="1" indent="-265113" eaLnBrk="1" hangingPunct="1"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/>
            </a:pPr>
            <a:r>
              <a:rPr lang="en-US" altLang="pt-PT" dirty="0" smtClean="0">
                <a:solidFill>
                  <a:srgbClr val="003399"/>
                </a:solidFill>
                <a:latin typeface="Myriad Pro" pitchFamily="34" charset="0"/>
              </a:rPr>
              <a:t>Topics have included:</a:t>
            </a:r>
          </a:p>
          <a:p>
            <a:pPr marL="941388" lvl="2" indent="-265113">
              <a:spcBef>
                <a:spcPts val="0"/>
              </a:spcBef>
              <a:spcAft>
                <a:spcPts val="900"/>
              </a:spcAft>
              <a:defRPr/>
            </a:pPr>
            <a:r>
              <a:rPr lang="en-US" altLang="pt-PT" dirty="0" smtClean="0">
                <a:solidFill>
                  <a:srgbClr val="003399"/>
                </a:solidFill>
                <a:latin typeface="Myriad Pro" pitchFamily="34" charset="0"/>
              </a:rPr>
              <a:t>Emergency situations</a:t>
            </a:r>
          </a:p>
          <a:p>
            <a:pPr marL="941388" lvl="2" indent="-265113">
              <a:spcBef>
                <a:spcPts val="0"/>
              </a:spcBef>
              <a:spcAft>
                <a:spcPts val="900"/>
              </a:spcAft>
              <a:defRPr/>
            </a:pPr>
            <a:r>
              <a:rPr lang="en-US" altLang="pt-PT" dirty="0" smtClean="0">
                <a:solidFill>
                  <a:srgbClr val="003399"/>
                </a:solidFill>
                <a:latin typeface="Myriad Pro" pitchFamily="34" charset="0"/>
              </a:rPr>
              <a:t>Post accidental situations</a:t>
            </a:r>
          </a:p>
          <a:p>
            <a:pPr marL="941388" lvl="2" indent="-265113">
              <a:spcBef>
                <a:spcPts val="0"/>
              </a:spcBef>
              <a:spcAft>
                <a:spcPts val="900"/>
              </a:spcAft>
              <a:defRPr/>
            </a:pPr>
            <a:r>
              <a:rPr lang="en-US" altLang="pt-PT" dirty="0" smtClean="0">
                <a:solidFill>
                  <a:srgbClr val="003399"/>
                </a:solidFill>
                <a:latin typeface="Myriad Pro" pitchFamily="34" charset="0"/>
              </a:rPr>
              <a:t>Medical field</a:t>
            </a:r>
          </a:p>
          <a:p>
            <a:pPr marL="941388" lvl="2" indent="-265113">
              <a:spcBef>
                <a:spcPts val="0"/>
              </a:spcBef>
              <a:spcAft>
                <a:spcPts val="900"/>
              </a:spcAft>
              <a:defRPr/>
            </a:pPr>
            <a:r>
              <a:rPr lang="en-US" altLang="pt-PT" dirty="0" smtClean="0">
                <a:solidFill>
                  <a:srgbClr val="003399"/>
                </a:solidFill>
                <a:latin typeface="Myriad Pro" pitchFamily="34" charset="0"/>
              </a:rPr>
              <a:t>Radon</a:t>
            </a:r>
          </a:p>
          <a:p>
            <a:pPr marL="265113" lvl="1" indent="-265113" eaLnBrk="1" hangingPunct="1"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/>
            </a:pPr>
            <a:r>
              <a:rPr lang="en-US" altLang="pt-PT" dirty="0" smtClean="0">
                <a:solidFill>
                  <a:srgbClr val="003399"/>
                </a:solidFill>
                <a:latin typeface="Myriad Pro" pitchFamily="34" charset="0"/>
              </a:rPr>
              <a:t>Presentations available</a:t>
            </a:r>
            <a:br>
              <a:rPr lang="en-US" altLang="pt-PT" dirty="0" smtClean="0">
                <a:solidFill>
                  <a:srgbClr val="003399"/>
                </a:solidFill>
                <a:latin typeface="Myriad Pro" pitchFamily="34" charset="0"/>
              </a:rPr>
            </a:br>
            <a:r>
              <a:rPr lang="en-US" altLang="pt-PT" dirty="0" smtClean="0">
                <a:solidFill>
                  <a:srgbClr val="003399"/>
                </a:solidFill>
                <a:latin typeface="Myriad Pro" pitchFamily="34" charset="0"/>
              </a:rPr>
              <a:t>at www.eurados.org</a:t>
            </a:r>
          </a:p>
        </p:txBody>
      </p:sp>
      <p:sp>
        <p:nvSpPr>
          <p:cNvPr id="8" name="Titel 1"/>
          <p:cNvSpPr txBox="1">
            <a:spLocks/>
          </p:cNvSpPr>
          <p:nvPr/>
        </p:nvSpPr>
        <p:spPr>
          <a:xfrm>
            <a:off x="419100" y="206375"/>
            <a:ext cx="8229600" cy="701675"/>
          </a:xfrm>
          <a:prstGeom prst="rect">
            <a:avLst/>
          </a:prstGeom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tx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MS PGothic" pitchFamily="34" charset="-128"/>
                <a:cs typeface="ＭＳ Ｐゴシック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de-DE" altLang="de-DE" dirty="0">
                <a:ea typeface="+mj-ea"/>
                <a:cs typeface="+mj-cs"/>
                <a:sym typeface="Symbol" pitchFamily="18" charset="2"/>
              </a:rPr>
              <a:t>EURADOS</a:t>
            </a:r>
            <a:r>
              <a:rPr lang="de-DE" altLang="de-DE" sz="2400" dirty="0" smtClean="0">
                <a:effectLst/>
                <a:latin typeface="+mn-lt"/>
                <a:ea typeface="ＭＳ Ｐゴシック" charset="0"/>
                <a:cs typeface="+mj-cs"/>
                <a:sym typeface="Symbol" pitchFamily="18" charset="2"/>
              </a:rPr>
              <a:t> </a:t>
            </a:r>
            <a:r>
              <a:rPr lang="de-DE" altLang="de-DE" dirty="0">
                <a:ea typeface="+mj-ea"/>
                <a:cs typeface="+mj-cs"/>
                <a:sym typeface="Symbol" pitchFamily="18" charset="2"/>
              </a:rPr>
              <a:t>Winter Schools</a:t>
            </a:r>
            <a:endParaRPr lang="en-US" altLang="de-DE" dirty="0">
              <a:ea typeface="+mj-ea"/>
              <a:cs typeface="+mj-cs"/>
              <a:sym typeface="Symbol" pitchFamily="18" charset="2"/>
            </a:endParaRPr>
          </a:p>
        </p:txBody>
      </p:sp>
      <p:pic>
        <p:nvPicPr>
          <p:cNvPr id="9" name="Grafi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3901" y="2554332"/>
            <a:ext cx="4330374" cy="3247780"/>
          </a:xfrm>
          <a:prstGeom prst="rect">
            <a:avLst/>
          </a:prstGeom>
        </p:spPr>
      </p:pic>
      <p:sp>
        <p:nvSpPr>
          <p:cNvPr id="1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453188"/>
            <a:ext cx="2818656" cy="268287"/>
          </a:xfrm>
        </p:spPr>
        <p:txBody>
          <a:bodyPr/>
          <a:lstStyle/>
          <a:p>
            <a:pPr>
              <a:defRPr/>
            </a:pPr>
            <a:r>
              <a:rPr lang="cs-CZ" dirty="0" smtClean="0"/>
              <a:t>ENGAGE, Bratislava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92896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052513"/>
            <a:ext cx="8443527" cy="5184799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b="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Organized</a:t>
            </a:r>
            <a:r>
              <a:rPr lang="cs-CZ" sz="2000" b="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2000" b="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regularly</a:t>
            </a:r>
            <a:r>
              <a:rPr lang="cs-CZ" sz="2000" b="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2000" b="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since</a:t>
            </a:r>
            <a:r>
              <a:rPr lang="cs-CZ" sz="2000" b="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2008</a:t>
            </a:r>
          </a:p>
          <a:p>
            <a:pPr marL="809625" lvl="1" indent="-342900">
              <a:buFont typeface="Arial" panose="020B0604020202020204" pitchFamily="34" charset="0"/>
              <a:buChar char="•"/>
            </a:pPr>
            <a:r>
              <a:rPr lang="en-US" sz="1800" b="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Whole </a:t>
            </a:r>
            <a:r>
              <a:rPr lang="en-US" sz="1800" b="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body </a:t>
            </a:r>
            <a:r>
              <a:rPr lang="en-US" sz="1800" b="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dosemeters</a:t>
            </a:r>
            <a:r>
              <a:rPr lang="en-US" sz="1800" b="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 photon </a:t>
            </a:r>
            <a:r>
              <a:rPr lang="en-US" sz="1800" b="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1800" b="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fields</a:t>
            </a:r>
            <a:endParaRPr lang="cs-CZ" sz="1800" b="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9625" lvl="1" indent="-342900">
              <a:buFont typeface="Arial" panose="020B0604020202020204" pitchFamily="34" charset="0"/>
              <a:buChar char="•"/>
            </a:pPr>
            <a:r>
              <a:rPr lang="en-US" sz="1800" b="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Extremity </a:t>
            </a:r>
            <a:r>
              <a:rPr lang="en-US" sz="1800" b="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dosemeters</a:t>
            </a:r>
            <a:r>
              <a:rPr lang="en-US" sz="1800" b="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 </a:t>
            </a:r>
            <a:r>
              <a:rPr lang="en-US" sz="1800" b="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photon</a:t>
            </a:r>
            <a:br>
              <a:rPr lang="en-US" sz="1800" b="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</a:t>
            </a:r>
            <a:r>
              <a:rPr lang="en-US" sz="1800" b="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beta </a:t>
            </a:r>
            <a:r>
              <a:rPr lang="en-US" sz="1800" b="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fields</a:t>
            </a:r>
            <a:endParaRPr lang="cs-CZ" sz="1800" b="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9625" lvl="1" indent="-342900">
              <a:buFont typeface="Arial" panose="020B0604020202020204" pitchFamily="34" charset="0"/>
              <a:buChar char="•"/>
            </a:pPr>
            <a:r>
              <a:rPr lang="en-US" sz="1800" b="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Neutron </a:t>
            </a:r>
            <a:r>
              <a:rPr lang="en-US" sz="1800" b="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dosemeters</a:t>
            </a:r>
            <a:endParaRPr lang="cs-CZ" sz="1800" b="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b="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Next</a:t>
            </a:r>
            <a:r>
              <a:rPr lang="cs-CZ" sz="2000" b="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2000" b="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planned</a:t>
            </a:r>
            <a:r>
              <a:rPr lang="cs-CZ" sz="2000" b="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809625" lvl="1" indent="-342900">
              <a:buFont typeface="Arial" panose="020B0604020202020204" pitchFamily="34" charset="0"/>
              <a:buChar char="•"/>
            </a:pPr>
            <a:r>
              <a:rPr lang="en-US" sz="1800" b="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Extremity </a:t>
            </a:r>
            <a:r>
              <a:rPr lang="en-US" sz="1800" b="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eye-lens in </a:t>
            </a:r>
            <a:r>
              <a:rPr lang="en-US" sz="1800" b="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photon</a:t>
            </a:r>
            <a:br>
              <a:rPr lang="en-US" sz="1800" b="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</a:t>
            </a:r>
            <a:r>
              <a:rPr lang="en-US" sz="1800" b="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beta </a:t>
            </a:r>
            <a:r>
              <a:rPr lang="en-US" sz="1800" b="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fields</a:t>
            </a:r>
            <a:endParaRPr lang="cs-CZ" sz="1800" b="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b="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up to 100 </a:t>
            </a:r>
            <a:r>
              <a:rPr lang="cs-CZ" sz="2000" b="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participants</a:t>
            </a:r>
            <a:r>
              <a:rPr lang="cs-CZ" sz="2000" b="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2000" b="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with</a:t>
            </a:r>
            <a:r>
              <a:rPr lang="cs-CZ" sz="2000" b="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up to 120 </a:t>
            </a:r>
            <a:r>
              <a:rPr lang="cs-CZ" sz="2000" b="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systems</a:t>
            </a:r>
            <a:r>
              <a:rPr lang="en-US" sz="2000" b="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 IC</a:t>
            </a:r>
            <a:endParaRPr lang="cs-CZ" sz="2000" b="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altLang="pt-PT" sz="2000" b="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Each</a:t>
            </a:r>
            <a:r>
              <a:rPr lang="cs-CZ" altLang="pt-PT" sz="2000" b="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altLang="pt-PT" sz="2000" b="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IC </a:t>
            </a:r>
            <a:r>
              <a:rPr lang="en-US" altLang="pt-PT" sz="2000" b="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exercise </a:t>
            </a:r>
            <a:r>
              <a:rPr lang="cs-CZ" altLang="pt-PT" sz="2000" b="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concluded</a:t>
            </a:r>
            <a:r>
              <a:rPr lang="cs-CZ" altLang="pt-PT" sz="2000" b="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by</a:t>
            </a:r>
          </a:p>
          <a:p>
            <a:pPr marL="809625" lvl="1" indent="-342900">
              <a:buFont typeface="Arial" panose="020B0604020202020204" pitchFamily="34" charset="0"/>
              <a:buChar char="•"/>
            </a:pPr>
            <a:r>
              <a:rPr lang="cs-CZ" altLang="pt-PT" sz="1800" b="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altLang="pt-PT" sz="1800" b="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articipants</a:t>
            </a:r>
            <a:r>
              <a:rPr lang="en-US" altLang="pt-PT" sz="1800" b="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’ </a:t>
            </a:r>
            <a:r>
              <a:rPr lang="en-US" altLang="pt-PT" sz="1800" b="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meeting:</a:t>
            </a:r>
            <a:endParaRPr lang="cs-CZ" altLang="pt-PT" sz="1800" b="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3" eaLnBrk="1" hangingPunct="1"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en-US" altLang="pt-PT" b="0" dirty="0"/>
              <a:t>To discuss the results of the IC exercise (anonymized),</a:t>
            </a:r>
          </a:p>
          <a:p>
            <a:pPr lvl="3" eaLnBrk="1" hangingPunct="1"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en-US" altLang="pt-PT" b="0" dirty="0"/>
              <a:t>To promote exchange of information among participants,</a:t>
            </a:r>
          </a:p>
          <a:p>
            <a:pPr lvl="3" eaLnBrk="1" hangingPunct="1"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en-US" altLang="pt-PT" b="0" dirty="0"/>
              <a:t>To summarize the topics and lessons to be learned from each </a:t>
            </a:r>
            <a:r>
              <a:rPr lang="en-US" altLang="pt-PT" b="0" dirty="0" smtClean="0"/>
              <a:t>edition</a:t>
            </a:r>
            <a:endParaRPr lang="cs-CZ" altLang="pt-PT" b="0" dirty="0" smtClean="0"/>
          </a:p>
          <a:p>
            <a:pPr marL="809625" lvl="1" indent="-342900">
              <a:buFont typeface="Arial" panose="020B0604020202020204" pitchFamily="34" charset="0"/>
              <a:buChar char="•"/>
              <a:defRPr/>
            </a:pPr>
            <a:r>
              <a:rPr lang="cs-CZ" altLang="pt-PT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Dedicated</a:t>
            </a:r>
            <a:r>
              <a:rPr lang="cs-CZ" altLang="pt-PT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report</a:t>
            </a:r>
            <a:endParaRPr lang="en-US" altLang="pt-PT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6" name="Grafik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5074" y="188640"/>
            <a:ext cx="4338318" cy="316835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Intercomparisons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52421C-EC91-4AE8-A02E-FB14CF0C1ABC}" type="slidenum">
              <a:rPr lang="en-GB" smtClean="0"/>
              <a:pPr>
                <a:defRPr/>
              </a:pPr>
              <a:t>10</a:t>
            </a:fld>
            <a:endParaRPr lang="en-GB" dirty="0"/>
          </a:p>
        </p:txBody>
      </p:sp>
      <p:sp>
        <p:nvSpPr>
          <p:cNvPr id="8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453188"/>
            <a:ext cx="2818656" cy="268287"/>
          </a:xfrm>
        </p:spPr>
        <p:txBody>
          <a:bodyPr/>
          <a:lstStyle/>
          <a:p>
            <a:pPr>
              <a:defRPr/>
            </a:pPr>
            <a:r>
              <a:rPr lang="cs-CZ" dirty="0" smtClean="0"/>
              <a:t>ENGAGE, Bratislava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35846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EURADOS </a:t>
            </a:r>
            <a:r>
              <a:rPr lang="cs-CZ" dirty="0" smtClean="0"/>
              <a:t>SRA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52421C-EC91-4AE8-A02E-FB14CF0C1ABC}" type="slidenum">
              <a:rPr lang="en-GB" smtClean="0"/>
              <a:pPr>
                <a:defRPr/>
              </a:pPr>
              <a:t>11</a:t>
            </a:fld>
            <a:endParaRPr lang="en-GB" dirty="0"/>
          </a:p>
        </p:txBody>
      </p:sp>
      <p:pic>
        <p:nvPicPr>
          <p:cNvPr id="6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6813" y="379586"/>
            <a:ext cx="2987675" cy="4273550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457200" y="1052536"/>
            <a:ext cx="5266928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672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9057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95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66838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 err="1" smtClean="0"/>
              <a:t>Finished</a:t>
            </a:r>
            <a:r>
              <a:rPr lang="cs-CZ" dirty="0" smtClean="0"/>
              <a:t> and </a:t>
            </a:r>
            <a:r>
              <a:rPr lang="cs-CZ" dirty="0" err="1" smtClean="0"/>
              <a:t>published</a:t>
            </a:r>
            <a:r>
              <a:rPr lang="cs-CZ" dirty="0" smtClean="0"/>
              <a:t> in 2014</a:t>
            </a:r>
            <a:endParaRPr lang="en-US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 err="1"/>
              <a:t>Revision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SRA </a:t>
            </a:r>
            <a:r>
              <a:rPr lang="cs-CZ" dirty="0" err="1"/>
              <a:t>ongoing</a:t>
            </a:r>
            <a:endParaRPr lang="en-US" dirty="0"/>
          </a:p>
          <a:p>
            <a:pPr marL="752475" lvl="1">
              <a:buFont typeface="Arial" panose="020B0604020202020204" pitchFamily="34" charset="0"/>
              <a:buChar char="•"/>
            </a:pPr>
            <a: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  <a:t>Task </a:t>
            </a:r>
            <a:r>
              <a:rPr lang="de-DE" sz="1800" dirty="0" err="1">
                <a:latin typeface="Arial" panose="020B0604020202020204" pitchFamily="34" charset="0"/>
                <a:cs typeface="Arial" panose="020B0604020202020204" pitchFamily="34" charset="0"/>
              </a:rPr>
              <a:t>group</a:t>
            </a:r>
            <a: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latin typeface="Arial" panose="020B0604020202020204" pitchFamily="34" charset="0"/>
                <a:cs typeface="Arial" panose="020B0604020202020204" pitchFamily="34" charset="0"/>
              </a:rPr>
              <a:t>initiated</a:t>
            </a:r>
            <a: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lang="de-DE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EURADOS Council</a:t>
            </a:r>
            <a:endParaRPr lang="de-DE"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76325" lvl="2">
              <a:buFont typeface="Arial" panose="020B0604020202020204" pitchFamily="34" charset="0"/>
              <a:buChar char="•"/>
            </a:pPr>
            <a:r>
              <a:rPr 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Coordination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: Filip </a:t>
            </a:r>
            <a:r>
              <a:rPr 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Vanhavere</a:t>
            </a:r>
            <a:endParaRPr lang="de-D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76325" lvl="2">
              <a:buFont typeface="Arial" panose="020B0604020202020204" pitchFamily="34" charset="0"/>
              <a:buChar char="•"/>
            </a:pPr>
            <a:r>
              <a:rPr 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input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all Working Groups</a:t>
            </a:r>
          </a:p>
          <a:p>
            <a:pPr marL="752475" lvl="1">
              <a:buFont typeface="Arial" panose="020B0604020202020204" pitchFamily="34" charset="0"/>
              <a:buChar char="•"/>
            </a:pP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2017-2018 SRA update  </a:t>
            </a:r>
            <a:r>
              <a:rPr lang="en-US" sz="1600" b="0" dirty="0">
                <a:latin typeface="Arial" panose="020B0604020202020204" pitchFamily="34" charset="0"/>
                <a:cs typeface="Arial" panose="020B0604020202020204" pitchFamily="34" charset="0"/>
              </a:rPr>
              <a:t>based on:</a:t>
            </a:r>
          </a:p>
          <a:p>
            <a:pPr marL="804863" lvl="1" indent="-338138">
              <a:spcAft>
                <a:spcPts val="600"/>
              </a:spcAft>
              <a:buFont typeface="Wingdings" pitchFamily="2" charset="2"/>
              <a:buChar char="ü"/>
              <a:defRPr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Projects done, new important publications, evolutions, state of the art</a:t>
            </a:r>
            <a:endParaRPr lang="nl-B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4863" lvl="1" indent="-338138">
              <a:spcAft>
                <a:spcPts val="600"/>
              </a:spcAft>
              <a:buFont typeface="Wingdings" pitchFamily="2" charset="2"/>
              <a:buChar char="ü"/>
              <a:defRPr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Inputs from stakeholders: what is missing in SRA</a:t>
            </a:r>
            <a:endParaRPr lang="nl-B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1600" b="0" dirty="0">
                <a:latin typeface="Arial" panose="020B0604020202020204" pitchFamily="34" charset="0"/>
                <a:cs typeface="Arial" panose="020B0604020202020204" pitchFamily="34" charset="0"/>
              </a:rPr>
              <a:t>Slightly revised (simplified) structure: some </a:t>
            </a:r>
            <a:r>
              <a:rPr lang="en-US" sz="1600" b="0" dirty="0" smtClean="0">
                <a:latin typeface="Arial" panose="020B0604020202020204" pitchFamily="34" charset="0"/>
                <a:cs typeface="Arial" panose="020B0604020202020204" pitchFamily="34" charset="0"/>
              </a:rPr>
              <a:t>new</a:t>
            </a:r>
            <a:br>
              <a:rPr lang="en-US" sz="1600" b="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b="0" dirty="0" smtClean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1600" b="0" dirty="0">
                <a:latin typeface="Arial" panose="020B0604020202020204" pitchFamily="34" charset="0"/>
                <a:cs typeface="Arial" panose="020B0604020202020204" pitchFamily="34" charset="0"/>
              </a:rPr>
              <a:t>merged </a:t>
            </a:r>
            <a:r>
              <a:rPr lang="en-US" sz="1600" b="0" dirty="0" smtClean="0">
                <a:latin typeface="Arial" panose="020B0604020202020204" pitchFamily="34" charset="0"/>
                <a:cs typeface="Arial" panose="020B0604020202020204" pitchFamily="34" charset="0"/>
              </a:rPr>
              <a:t>topics</a:t>
            </a:r>
            <a:endParaRPr lang="cs-CZ" sz="1600" b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cs-CZ" sz="1600" b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Preparation</a:t>
            </a:r>
            <a:r>
              <a:rPr lang="cs-CZ" sz="1600" b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600" b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cs-CZ" sz="1600" b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600" b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roadmaps</a:t>
            </a:r>
            <a:endParaRPr lang="en-US" sz="16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1600" b="0" dirty="0">
                <a:latin typeface="Arial" panose="020B0604020202020204" pitchFamily="34" charset="0"/>
                <a:cs typeface="Arial" panose="020B0604020202020204" pitchFamily="34" charset="0"/>
              </a:rPr>
              <a:t>Information is collected, 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ew version of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SRA</a:t>
            </a:r>
            <a:b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should</a:t>
            </a:r>
            <a:r>
              <a:rPr lang="cs-CZ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cs-CZ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prepared</a:t>
            </a:r>
            <a:r>
              <a:rPr lang="cs-CZ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in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2019</a:t>
            </a:r>
            <a:r>
              <a:rPr lang="cs-CZ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published</a:t>
            </a:r>
            <a:r>
              <a:rPr lang="cs-CZ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2020</a:t>
            </a:r>
            <a:endParaRPr lang="cs-CZ" dirty="0" smtClean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15" b="-7045"/>
          <a:stretch/>
        </p:blipFill>
        <p:spPr bwMode="auto">
          <a:xfrm>
            <a:off x="5436096" y="4905304"/>
            <a:ext cx="3504618" cy="12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453188"/>
            <a:ext cx="2818656" cy="268287"/>
          </a:xfrm>
        </p:spPr>
        <p:txBody>
          <a:bodyPr/>
          <a:lstStyle/>
          <a:p>
            <a:pPr>
              <a:defRPr/>
            </a:pPr>
            <a:r>
              <a:rPr lang="cs-CZ" dirty="0" smtClean="0"/>
              <a:t>ENGAGE, Bratislava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7368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iennummernplatzhalter 4"/>
          <p:cNvSpPr txBox="1">
            <a:spLocks/>
          </p:cNvSpPr>
          <p:nvPr/>
        </p:nvSpPr>
        <p:spPr>
          <a:xfrm>
            <a:off x="6553200" y="6453188"/>
            <a:ext cx="2133600" cy="2682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 baseline="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AF38D30A-6F90-494E-82BA-601EC5169146}" type="slidenum">
              <a:rPr lang="en-GB" smtClean="0"/>
              <a:pPr>
                <a:defRPr/>
              </a:pPr>
              <a:t>12</a:t>
            </a:fld>
            <a:endParaRPr lang="en-GB" dirty="0"/>
          </a:p>
        </p:txBody>
      </p:sp>
      <p:pic>
        <p:nvPicPr>
          <p:cNvPr id="8" name="Grafik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861221"/>
            <a:ext cx="3133328" cy="4160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feld 6"/>
          <p:cNvSpPr txBox="1">
            <a:spLocks noChangeArrowheads="1"/>
          </p:cNvSpPr>
          <p:nvPr/>
        </p:nvSpPr>
        <p:spPr bwMode="auto">
          <a:xfrm>
            <a:off x="355278" y="1768475"/>
            <a:ext cx="3064594" cy="2046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de-DE" altLang="de-DE" sz="1600" b="1" dirty="0">
                <a:latin typeface="Arial" charset="0"/>
              </a:rPr>
              <a:t>Meeting </a:t>
            </a:r>
            <a:r>
              <a:rPr lang="de-DE" altLang="de-DE" sz="1600" b="1" dirty="0" err="1">
                <a:latin typeface="Arial" charset="0"/>
              </a:rPr>
              <a:t>of</a:t>
            </a:r>
            <a:r>
              <a:rPr lang="de-DE" altLang="de-DE" sz="1600" b="1" dirty="0">
                <a:latin typeface="Arial" charset="0"/>
              </a:rPr>
              <a:t> 24 international </a:t>
            </a:r>
            <a:r>
              <a:rPr lang="de-DE" altLang="de-DE" sz="1600" b="1" dirty="0" err="1" smtClean="0">
                <a:latin typeface="Arial" charset="0"/>
              </a:rPr>
              <a:t>organisations</a:t>
            </a:r>
            <a:r>
              <a:rPr lang="de-DE" altLang="de-DE" sz="800" b="1" dirty="0" smtClean="0">
                <a:latin typeface="Arial" charset="0"/>
              </a:rPr>
              <a:t> 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de-DE" altLang="de-DE" sz="1600" dirty="0" err="1" smtClean="0">
                <a:solidFill>
                  <a:schemeClr val="bg1">
                    <a:lumMod val="10000"/>
                  </a:schemeClr>
                </a:solidFill>
                <a:latin typeface="Arial" charset="0"/>
              </a:rPr>
              <a:t>Commenting</a:t>
            </a:r>
            <a:r>
              <a:rPr lang="de-DE" altLang="de-DE" sz="1600" dirty="0" smtClean="0">
                <a:solidFill>
                  <a:schemeClr val="bg1">
                    <a:lumMod val="10000"/>
                  </a:schemeClr>
                </a:solidFill>
                <a:latin typeface="Arial" charset="0"/>
              </a:rPr>
              <a:t> on EURADOS SRA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de-DE" altLang="de-DE" sz="1600" dirty="0" err="1" smtClean="0">
                <a:solidFill>
                  <a:schemeClr val="bg1">
                    <a:lumMod val="10000"/>
                  </a:schemeClr>
                </a:solidFill>
                <a:latin typeface="Arial" charset="0"/>
              </a:rPr>
              <a:t>Identifying</a:t>
            </a:r>
            <a:r>
              <a:rPr lang="de-DE" altLang="de-DE" sz="1600" dirty="0" smtClean="0">
                <a:solidFill>
                  <a:schemeClr val="bg1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de-DE" altLang="de-DE" sz="1600" dirty="0" err="1">
                <a:solidFill>
                  <a:schemeClr val="bg1">
                    <a:lumMod val="10000"/>
                  </a:schemeClr>
                </a:solidFill>
                <a:latin typeface="Arial" charset="0"/>
              </a:rPr>
              <a:t>missing</a:t>
            </a:r>
            <a:r>
              <a:rPr lang="de-DE" altLang="de-DE" sz="1600" dirty="0">
                <a:solidFill>
                  <a:schemeClr val="bg1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de-DE" altLang="de-DE" sz="1600" dirty="0" err="1">
                <a:solidFill>
                  <a:schemeClr val="bg1">
                    <a:lumMod val="10000"/>
                  </a:schemeClr>
                </a:solidFill>
                <a:latin typeface="Arial" charset="0"/>
              </a:rPr>
              <a:t>topics</a:t>
            </a:r>
            <a:endParaRPr lang="de-DE" altLang="de-DE" sz="1600" dirty="0">
              <a:solidFill>
                <a:schemeClr val="bg1">
                  <a:lumMod val="10000"/>
                </a:schemeClr>
              </a:solidFill>
              <a:latin typeface="Arial" charset="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de-DE" altLang="de-DE" sz="1600" dirty="0" err="1">
                <a:solidFill>
                  <a:schemeClr val="bg1">
                    <a:lumMod val="10000"/>
                  </a:schemeClr>
                </a:solidFill>
                <a:latin typeface="Arial" charset="0"/>
              </a:rPr>
              <a:t>Expressing</a:t>
            </a:r>
            <a:r>
              <a:rPr lang="de-DE" altLang="de-DE" sz="1600" dirty="0">
                <a:solidFill>
                  <a:schemeClr val="bg1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de-DE" altLang="de-DE" sz="1600" dirty="0" err="1">
                <a:solidFill>
                  <a:schemeClr val="bg1">
                    <a:lumMod val="10000"/>
                  </a:schemeClr>
                </a:solidFill>
                <a:latin typeface="Arial" charset="0"/>
              </a:rPr>
              <a:t>interest</a:t>
            </a:r>
            <a:r>
              <a:rPr lang="de-DE" altLang="de-DE" sz="1600" dirty="0">
                <a:solidFill>
                  <a:schemeClr val="bg1">
                    <a:lumMod val="10000"/>
                  </a:schemeClr>
                </a:solidFill>
                <a:latin typeface="Arial" charset="0"/>
              </a:rPr>
              <a:t> (</a:t>
            </a:r>
            <a:r>
              <a:rPr lang="de-DE" altLang="de-DE" sz="1600" dirty="0" err="1">
                <a:solidFill>
                  <a:schemeClr val="bg1">
                    <a:lumMod val="10000"/>
                  </a:schemeClr>
                </a:solidFill>
                <a:latin typeface="Arial" charset="0"/>
              </a:rPr>
              <a:t>or</a:t>
            </a:r>
            <a:r>
              <a:rPr lang="de-DE" altLang="de-DE" sz="1600" dirty="0">
                <a:solidFill>
                  <a:schemeClr val="bg1">
                    <a:lumMod val="10000"/>
                  </a:schemeClr>
                </a:solidFill>
                <a:latin typeface="Arial" charset="0"/>
              </a:rPr>
              <a:t> not) in </a:t>
            </a:r>
            <a:r>
              <a:rPr lang="de-DE" altLang="de-DE" sz="1600" dirty="0" err="1">
                <a:solidFill>
                  <a:schemeClr val="bg1">
                    <a:lumMod val="10000"/>
                  </a:schemeClr>
                </a:solidFill>
                <a:latin typeface="Arial" charset="0"/>
              </a:rPr>
              <a:t>future</a:t>
            </a:r>
            <a:r>
              <a:rPr lang="de-DE" altLang="de-DE" sz="1600" dirty="0">
                <a:solidFill>
                  <a:schemeClr val="bg1">
                    <a:lumMod val="10000"/>
                  </a:schemeClr>
                </a:solidFill>
                <a:latin typeface="Arial" charset="0"/>
              </a:rPr>
              <a:t> </a:t>
            </a:r>
            <a:r>
              <a:rPr lang="de-DE" altLang="de-DE" sz="1600" dirty="0" err="1">
                <a:solidFill>
                  <a:schemeClr val="bg1">
                    <a:lumMod val="10000"/>
                  </a:schemeClr>
                </a:solidFill>
                <a:latin typeface="Arial" charset="0"/>
              </a:rPr>
              <a:t>cooperations</a:t>
            </a:r>
            <a:endParaRPr lang="de-DE" altLang="de-DE" sz="1600" dirty="0">
              <a:solidFill>
                <a:schemeClr val="bg1">
                  <a:lumMod val="10000"/>
                </a:schemeClr>
              </a:solidFill>
              <a:latin typeface="Arial" charset="0"/>
            </a:endParaRPr>
          </a:p>
        </p:txBody>
      </p:sp>
      <p:sp>
        <p:nvSpPr>
          <p:cNvPr id="10" name="Rechteck 9"/>
          <p:cNvSpPr>
            <a:spLocks noChangeArrowheads="1"/>
          </p:cNvSpPr>
          <p:nvPr/>
        </p:nvSpPr>
        <p:spPr bwMode="auto">
          <a:xfrm>
            <a:off x="428491" y="3965108"/>
            <a:ext cx="2775357" cy="2215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defRPr sz="2400"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Blip>
                <a:blip r:embed="rId3"/>
              </a:buBlip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600" dirty="0" err="1">
                <a:latin typeface="Arial" charset="0"/>
              </a:rPr>
              <a:t>Participating</a:t>
            </a:r>
            <a:r>
              <a:rPr lang="de-DE" altLang="de-DE" sz="1600" dirty="0">
                <a:latin typeface="Arial" charset="0"/>
              </a:rPr>
              <a:t> </a:t>
            </a:r>
            <a:r>
              <a:rPr lang="de-DE" altLang="de-DE" sz="1600" dirty="0" smtClean="0">
                <a:latin typeface="Arial" charset="0"/>
              </a:rPr>
              <a:t>international </a:t>
            </a:r>
            <a:r>
              <a:rPr lang="de-DE" altLang="de-DE" sz="1600" dirty="0" err="1" smtClean="0">
                <a:latin typeface="Arial" charset="0"/>
              </a:rPr>
              <a:t>organisations</a:t>
            </a:r>
            <a:endParaRPr lang="de-DE" altLang="de-DE" sz="1600" dirty="0" smtClean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de-DE" sz="800" b="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de-DE" sz="1400" b="0" dirty="0">
                <a:solidFill>
                  <a:schemeClr val="bg1">
                    <a:lumMod val="10000"/>
                  </a:schemeClr>
                </a:solidFill>
                <a:latin typeface="Arial" charset="0"/>
              </a:rPr>
              <a:t>ALLIANCE, EANM, EFOMP, ENISS, ESR, ESTRO, EURAMET, HERCA, IAEA, IARC, ICRP, ICRU, </a:t>
            </a:r>
            <a:r>
              <a:rPr lang="en-US" altLang="de-DE" sz="1400" b="0" dirty="0" smtClean="0">
                <a:solidFill>
                  <a:schemeClr val="bg1">
                    <a:lumMod val="10000"/>
                  </a:schemeClr>
                </a:solidFill>
                <a:latin typeface="Arial" charset="0"/>
              </a:rPr>
              <a:t>ILO, IRPA, </a:t>
            </a:r>
            <a:r>
              <a:rPr lang="en-US" altLang="de-DE" sz="1400" b="0" dirty="0">
                <a:solidFill>
                  <a:schemeClr val="bg1">
                    <a:lumMod val="10000"/>
                  </a:schemeClr>
                </a:solidFill>
                <a:latin typeface="Arial" charset="0"/>
              </a:rPr>
              <a:t>ISO, ISSDO, MELODI, NEA, NERIS, NUGENIA, PTCOG, RENEB, SSH.</a:t>
            </a:r>
            <a:endParaRPr lang="de-DE" altLang="de-DE" sz="1400" b="0" dirty="0">
              <a:solidFill>
                <a:schemeClr val="bg1">
                  <a:lumMod val="10000"/>
                </a:schemeClr>
              </a:solidFill>
              <a:latin typeface="Arial" charset="0"/>
            </a:endParaRPr>
          </a:p>
        </p:txBody>
      </p:sp>
      <p:sp>
        <p:nvSpPr>
          <p:cNvPr id="11" name="Rechteck 10"/>
          <p:cNvSpPr>
            <a:spLocks noChangeArrowheads="1"/>
          </p:cNvSpPr>
          <p:nvPr/>
        </p:nvSpPr>
        <p:spPr bwMode="auto">
          <a:xfrm>
            <a:off x="326703" y="1196975"/>
            <a:ext cx="82089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defRPr sz="2400"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Blip>
                <a:blip r:embed="rId3"/>
              </a:buBlip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 dirty="0">
                <a:latin typeface="Arial" charset="0"/>
              </a:rPr>
              <a:t>EURADOS Stakeholder Workshop – June </a:t>
            </a:r>
            <a:r>
              <a:rPr lang="de-DE" altLang="de-DE" sz="1800" dirty="0" smtClean="0">
                <a:latin typeface="Arial" charset="0"/>
              </a:rPr>
              <a:t>30, 2016</a:t>
            </a:r>
            <a:r>
              <a:rPr lang="de-DE" altLang="de-DE" sz="1800" dirty="0">
                <a:latin typeface="Arial" charset="0"/>
              </a:rPr>
              <a:t>, Neuherberg, Germany</a:t>
            </a:r>
            <a:endParaRPr lang="de-DE" altLang="de-DE" sz="1800" dirty="0"/>
          </a:p>
        </p:txBody>
      </p:sp>
      <p:sp>
        <p:nvSpPr>
          <p:cNvPr id="13" name="Foliennummernplatzhalter 4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453188"/>
            <a:ext cx="2133600" cy="268287"/>
          </a:xfrm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55C1CCF-0EB1-421A-BD2E-D2D69AF84012}" type="slidenum">
              <a:rPr lang="en-GB" altLang="de-DE" smtClean="0">
                <a:solidFill>
                  <a:srgbClr val="003399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n-GB" altLang="de-DE" dirty="0" smtClean="0">
              <a:solidFill>
                <a:srgbClr val="003399"/>
              </a:solidFill>
            </a:endParaRPr>
          </a:p>
        </p:txBody>
      </p:sp>
      <p:sp>
        <p:nvSpPr>
          <p:cNvPr id="16" name="Datumsplatzhalter 3"/>
          <p:cNvSpPr txBox="1">
            <a:spLocks/>
          </p:cNvSpPr>
          <p:nvPr/>
        </p:nvSpPr>
        <p:spPr>
          <a:xfrm>
            <a:off x="6361856" y="6453336"/>
            <a:ext cx="2602632" cy="2682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l" rtl="0" fontAlgn="auto">
              <a:spcBef>
                <a:spcPts val="0"/>
              </a:spcBef>
              <a:spcAft>
                <a:spcPts val="0"/>
              </a:spcAft>
              <a:defRPr sz="1200" kern="1200" baseline="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r>
              <a:rPr lang="en-US" dirty="0" smtClean="0"/>
              <a:t>Prepared by W. Rühm, HMGU</a:t>
            </a:r>
            <a:endParaRPr lang="en-GB" dirty="0"/>
          </a:p>
        </p:txBody>
      </p:sp>
      <p:pic>
        <p:nvPicPr>
          <p:cNvPr id="19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3154" y="3430512"/>
            <a:ext cx="1828252" cy="2590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innerShdw blurRad="63500" dist="50800" dir="2700000">
              <a:srgbClr val="003399">
                <a:alpha val="50000"/>
              </a:srgb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0" name="Rechteck 19"/>
          <p:cNvSpPr/>
          <p:nvPr/>
        </p:nvSpPr>
        <p:spPr>
          <a:xfrm>
            <a:off x="6868998" y="1772816"/>
            <a:ext cx="232185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de-DE" sz="1600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EURADOS Report 2017-02</a:t>
            </a:r>
            <a:r>
              <a:rPr lang="de-DE" sz="1600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1400" dirty="0">
                <a:solidFill>
                  <a:schemeClr val="bg1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W. Rühm, Ž. </a:t>
            </a:r>
            <a:r>
              <a:rPr lang="de-DE" sz="1400" dirty="0" err="1">
                <a:solidFill>
                  <a:schemeClr val="bg1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Knežević</a:t>
            </a:r>
            <a:r>
              <a:rPr lang="de-DE" sz="1400" dirty="0">
                <a:solidFill>
                  <a:schemeClr val="bg1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400" dirty="0" smtClean="0">
                <a:solidFill>
                  <a:schemeClr val="bg1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al. </a:t>
            </a:r>
            <a:r>
              <a:rPr lang="de-DE" sz="1400" dirty="0">
                <a:solidFill>
                  <a:schemeClr val="bg1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"EURADOS Stakeholder Workshop on June 30</a:t>
            </a:r>
            <a:r>
              <a:rPr lang="de-DE" sz="1400" baseline="30000" dirty="0">
                <a:solidFill>
                  <a:schemeClr val="bg1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de-DE" sz="1400" dirty="0">
                <a:solidFill>
                  <a:schemeClr val="bg1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2016</a:t>
            </a:r>
            <a:endParaRPr lang="de-DE" sz="1600" dirty="0">
              <a:solidFill>
                <a:schemeClr val="bg1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Gerade Verbindung 3"/>
          <p:cNvCxnSpPr/>
          <p:nvPr/>
        </p:nvCxnSpPr>
        <p:spPr>
          <a:xfrm>
            <a:off x="6732240" y="1861221"/>
            <a:ext cx="0" cy="41600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itel 1"/>
          <p:cNvSpPr txBox="1">
            <a:spLocks/>
          </p:cNvSpPr>
          <p:nvPr/>
        </p:nvSpPr>
        <p:spPr>
          <a:xfrm>
            <a:off x="287337" y="260350"/>
            <a:ext cx="8893175" cy="701675"/>
          </a:xfrm>
          <a:prstGeom prst="rect">
            <a:avLst/>
          </a:prstGeom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tx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de-DE" sz="2400" dirty="0" err="1">
                <a:latin typeface="Arial" pitchFamily="34" charset="0"/>
                <a:cs typeface="Arial" pitchFamily="34" charset="0"/>
              </a:rPr>
              <a:t>Planning</a:t>
            </a:r>
            <a:r>
              <a:rPr lang="de-DE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de-DE" sz="2400" dirty="0" err="1">
                <a:latin typeface="Arial" pitchFamily="34" charset="0"/>
                <a:cs typeface="Arial" pitchFamily="34" charset="0"/>
              </a:rPr>
              <a:t>of</a:t>
            </a:r>
            <a:r>
              <a:rPr lang="de-DE" sz="2400" dirty="0">
                <a:latin typeface="Arial" pitchFamily="34" charset="0"/>
                <a:cs typeface="Arial" pitchFamily="34" charset="0"/>
              </a:rPr>
              <a:t> Research - Strategic Research </a:t>
            </a:r>
            <a:r>
              <a:rPr lang="de-DE" sz="2400" dirty="0" smtClean="0">
                <a:latin typeface="Arial" pitchFamily="34" charset="0"/>
                <a:cs typeface="Arial" pitchFamily="34" charset="0"/>
              </a:rPr>
              <a:t>Agenda (SRA)</a:t>
            </a:r>
            <a:endParaRPr lang="de-DE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453188"/>
            <a:ext cx="2818656" cy="268287"/>
          </a:xfrm>
        </p:spPr>
        <p:txBody>
          <a:bodyPr/>
          <a:lstStyle/>
          <a:p>
            <a:pPr>
              <a:defRPr/>
            </a:pPr>
            <a:r>
              <a:rPr lang="cs-CZ" dirty="0" smtClean="0"/>
              <a:t>ENGAGE, Bratislava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38810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EURADOS </a:t>
            </a:r>
            <a:r>
              <a:rPr lang="cs-CZ" dirty="0" smtClean="0"/>
              <a:t>SRA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52421C-EC91-4AE8-A02E-FB14CF0C1ABC}" type="slidenum">
              <a:rPr lang="en-GB" smtClean="0"/>
              <a:pPr>
                <a:defRPr/>
              </a:pPr>
              <a:t>13</a:t>
            </a:fld>
            <a:endParaRPr lang="en-GB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457200" y="1052537"/>
            <a:ext cx="843528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672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9057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95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66838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 err="1" smtClean="0"/>
              <a:t>Social</a:t>
            </a:r>
            <a:r>
              <a:rPr lang="cs-CZ" dirty="0" smtClean="0"/>
              <a:t> </a:t>
            </a:r>
            <a:r>
              <a:rPr lang="cs-CZ" dirty="0"/>
              <a:t>science  </a:t>
            </a:r>
            <a:r>
              <a:rPr lang="cs-CZ" dirty="0" err="1"/>
              <a:t>research</a:t>
            </a:r>
            <a:endParaRPr lang="cs-CZ" dirty="0"/>
          </a:p>
          <a:p>
            <a:pPr marL="809625" lvl="1" indent="-342900">
              <a:buFont typeface="Arial" panose="020B0604020202020204" pitchFamily="34" charset="0"/>
              <a:buChar char="•"/>
            </a:pPr>
            <a:r>
              <a:rPr lang="cs-CZ" sz="2400" dirty="0" smtClean="0"/>
              <a:t>Not </a:t>
            </a:r>
            <a:r>
              <a:rPr lang="cs-CZ" sz="2400" dirty="0" err="1"/>
              <a:t>explicitly</a:t>
            </a:r>
            <a:r>
              <a:rPr lang="cs-CZ" sz="2400" dirty="0"/>
              <a:t> </a:t>
            </a:r>
            <a:r>
              <a:rPr lang="cs-CZ" sz="2400" dirty="0" err="1"/>
              <a:t>included</a:t>
            </a:r>
            <a:r>
              <a:rPr lang="cs-CZ" sz="2400" dirty="0"/>
              <a:t> in SRA</a:t>
            </a:r>
          </a:p>
          <a:p>
            <a:pPr marL="809625" lvl="1" indent="-342900">
              <a:buFont typeface="Arial" panose="020B0604020202020204" pitchFamily="34" charset="0"/>
              <a:buChar char="•"/>
            </a:pPr>
            <a:r>
              <a:rPr lang="cs-CZ" sz="2400" dirty="0"/>
              <a:t>I</a:t>
            </a:r>
            <a:r>
              <a:rPr lang="en-US" sz="2400" dirty="0" err="1" smtClean="0"/>
              <a:t>nput</a:t>
            </a:r>
            <a:r>
              <a:rPr lang="en-US" sz="2400" dirty="0" smtClean="0"/>
              <a:t> by SSH community (C.</a:t>
            </a:r>
            <a:r>
              <a:rPr lang="cs-CZ" sz="2400" dirty="0" smtClean="0"/>
              <a:t> </a:t>
            </a:r>
            <a:r>
              <a:rPr lang="en-US" sz="2400" dirty="0" err="1" smtClean="0"/>
              <a:t>Pölzl</a:t>
            </a:r>
            <a:r>
              <a:rPr lang="en-US" sz="2400" dirty="0" smtClean="0"/>
              <a:t>-Viol, </a:t>
            </a:r>
            <a:r>
              <a:rPr lang="en-US" sz="2400" dirty="0" err="1" smtClean="0"/>
              <a:t>BfS</a:t>
            </a:r>
            <a:r>
              <a:rPr lang="en-US" sz="2400" dirty="0"/>
              <a:t>, Germany</a:t>
            </a:r>
            <a:r>
              <a:rPr lang="en-US" sz="2400" dirty="0" smtClean="0"/>
              <a:t>) during </a:t>
            </a:r>
            <a:r>
              <a:rPr lang="cs-CZ" sz="2400" dirty="0" smtClean="0"/>
              <a:t>Workshop </a:t>
            </a:r>
            <a:r>
              <a:rPr lang="cs-CZ" sz="2400" dirty="0" err="1"/>
              <a:t>with</a:t>
            </a:r>
            <a:r>
              <a:rPr lang="cs-CZ" sz="2400" dirty="0"/>
              <a:t> </a:t>
            </a:r>
            <a:r>
              <a:rPr lang="cs-CZ" sz="2400" dirty="0" err="1"/>
              <a:t>stakeholders</a:t>
            </a:r>
            <a:r>
              <a:rPr lang="cs-CZ" sz="2400" dirty="0"/>
              <a:t> </a:t>
            </a:r>
            <a:r>
              <a:rPr lang="cs-CZ" sz="2400" dirty="0" err="1"/>
              <a:t>held</a:t>
            </a:r>
            <a:r>
              <a:rPr lang="cs-CZ" sz="2400" dirty="0"/>
              <a:t> in </a:t>
            </a:r>
            <a:r>
              <a:rPr lang="cs-CZ" sz="2400" dirty="0" smtClean="0"/>
              <a:t>2016</a:t>
            </a:r>
            <a:r>
              <a:rPr lang="en-US" sz="2400" dirty="0" smtClean="0"/>
              <a:t> </a:t>
            </a:r>
          </a:p>
          <a:p>
            <a:pPr marL="809625" lvl="1" indent="-342900">
              <a:buFont typeface="Arial" panose="020B0604020202020204" pitchFamily="34" charset="0"/>
              <a:buChar char="•"/>
            </a:pPr>
            <a:r>
              <a:rPr lang="cs-CZ" sz="2400" dirty="0" err="1" smtClean="0"/>
              <a:t>Identified</a:t>
            </a:r>
            <a:r>
              <a:rPr lang="cs-CZ" sz="2400" dirty="0" smtClean="0"/>
              <a:t> t</a:t>
            </a:r>
            <a:r>
              <a:rPr lang="en-US" sz="2400" dirty="0" err="1" smtClean="0"/>
              <a:t>opics</a:t>
            </a:r>
            <a:r>
              <a:rPr lang="en-US" sz="2400" dirty="0" smtClean="0"/>
              <a:t> of interest</a:t>
            </a:r>
          </a:p>
          <a:p>
            <a:pPr marL="1133475" lvl="2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Social </a:t>
            </a:r>
            <a:r>
              <a:rPr lang="en-US" sz="2000" dirty="0"/>
              <a:t>and psychological aspects among the investigated </a:t>
            </a:r>
            <a:r>
              <a:rPr lang="en-US" sz="2000" dirty="0" smtClean="0"/>
              <a:t>cohorts</a:t>
            </a:r>
          </a:p>
          <a:p>
            <a:pPr marL="1133475" lvl="2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Acceptability </a:t>
            </a:r>
            <a:r>
              <a:rPr lang="en-US" sz="2000" dirty="0"/>
              <a:t>of detection limits and the communication of risks and </a:t>
            </a:r>
            <a:r>
              <a:rPr lang="en-US" sz="2000" dirty="0" smtClean="0"/>
              <a:t>uncertainties</a:t>
            </a:r>
          </a:p>
          <a:p>
            <a:pPr marL="1133475" lvl="2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Social and psychological aspects among the citizens living in contaminated area</a:t>
            </a:r>
          </a:p>
          <a:p>
            <a:pPr marL="1133475" lvl="2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Improvement of communication </a:t>
            </a:r>
            <a:r>
              <a:rPr lang="en-US" sz="2000" dirty="0"/>
              <a:t>between doctors and </a:t>
            </a:r>
            <a:r>
              <a:rPr lang="en-US" sz="2000" dirty="0" smtClean="0"/>
              <a:t>patients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 smtClean="0"/>
              <a:t>Meeting </a:t>
            </a:r>
            <a:r>
              <a:rPr lang="cs-CZ" dirty="0" err="1" smtClean="0"/>
              <a:t>of</a:t>
            </a:r>
            <a:r>
              <a:rPr lang="cs-CZ" dirty="0"/>
              <a:t> </a:t>
            </a:r>
            <a:r>
              <a:rPr lang="cs-CZ" dirty="0" smtClean="0"/>
              <a:t>EURADOS and </a:t>
            </a:r>
            <a:r>
              <a:rPr lang="en-US" dirty="0" smtClean="0"/>
              <a:t>SSH </a:t>
            </a:r>
            <a:r>
              <a:rPr lang="cs-CZ" dirty="0" smtClean="0"/>
              <a:t>to </a:t>
            </a:r>
            <a:r>
              <a:rPr lang="cs-CZ" dirty="0" err="1" smtClean="0"/>
              <a:t>discuss</a:t>
            </a:r>
            <a:r>
              <a:rPr lang="cs-CZ" dirty="0" smtClean="0"/>
              <a:t> </a:t>
            </a:r>
            <a:r>
              <a:rPr lang="cs-CZ" dirty="0" err="1" smtClean="0"/>
              <a:t>how</a:t>
            </a:r>
            <a:r>
              <a:rPr lang="en-US" dirty="0" smtClean="0"/>
              <a:t> </a:t>
            </a:r>
            <a:r>
              <a:rPr lang="en-US" dirty="0"/>
              <a:t>SSH could be linked to the EURADOS </a:t>
            </a:r>
            <a:r>
              <a:rPr lang="en-US" dirty="0" smtClean="0"/>
              <a:t>research</a:t>
            </a:r>
            <a:r>
              <a:rPr lang="cs-CZ" dirty="0" smtClean="0"/>
              <a:t> </a:t>
            </a:r>
            <a:r>
              <a:rPr lang="cs-CZ" dirty="0" err="1" smtClean="0"/>
              <a:t>would</a:t>
            </a:r>
            <a:r>
              <a:rPr lang="cs-CZ" dirty="0" smtClean="0"/>
              <a:t> </a:t>
            </a:r>
            <a:r>
              <a:rPr lang="cs-CZ" dirty="0" err="1" smtClean="0"/>
              <a:t>be</a:t>
            </a:r>
            <a:r>
              <a:rPr lang="cs-CZ" dirty="0" smtClean="0"/>
              <a:t> </a:t>
            </a:r>
            <a:r>
              <a:rPr lang="cs-CZ" dirty="0" err="1" smtClean="0"/>
              <a:t>beneficial</a:t>
            </a:r>
            <a:endParaRPr lang="cs-CZ" dirty="0"/>
          </a:p>
          <a:p>
            <a:pPr marL="809625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dirty="0" smtClean="0"/>
          </a:p>
        </p:txBody>
      </p:sp>
      <p:sp>
        <p:nvSpPr>
          <p:cNvPr id="11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453188"/>
            <a:ext cx="2818656" cy="268287"/>
          </a:xfrm>
        </p:spPr>
        <p:txBody>
          <a:bodyPr/>
          <a:lstStyle/>
          <a:p>
            <a:pPr>
              <a:defRPr/>
            </a:pPr>
            <a:r>
              <a:rPr lang="cs-CZ" dirty="0" smtClean="0"/>
              <a:t>ENGAGE, Bratislava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76369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EURADOS SRA – </a:t>
            </a:r>
            <a:r>
              <a:rPr lang="cs-CZ" dirty="0" err="1" smtClean="0"/>
              <a:t>common</a:t>
            </a:r>
            <a:r>
              <a:rPr lang="cs-CZ" dirty="0" smtClean="0"/>
              <a:t> </a:t>
            </a:r>
            <a:r>
              <a:rPr lang="cs-CZ" dirty="0" err="1" smtClean="0"/>
              <a:t>topics</a:t>
            </a:r>
            <a:r>
              <a:rPr lang="cs-CZ" dirty="0"/>
              <a:t> </a:t>
            </a:r>
            <a:r>
              <a:rPr lang="cs-CZ" dirty="0" err="1" smtClean="0"/>
              <a:t>with</a:t>
            </a:r>
            <a:r>
              <a:rPr lang="cs-CZ" dirty="0" smtClean="0"/>
              <a:t> ENGAGE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513"/>
            <a:ext cx="8003232" cy="518477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 err="1" smtClean="0"/>
              <a:t>Medical</a:t>
            </a:r>
            <a:r>
              <a:rPr lang="cs-CZ" dirty="0" smtClean="0"/>
              <a:t> </a:t>
            </a:r>
            <a:r>
              <a:rPr lang="cs-CZ" dirty="0" err="1" smtClean="0"/>
              <a:t>field</a:t>
            </a:r>
            <a:endParaRPr lang="cs-CZ" dirty="0" smtClean="0"/>
          </a:p>
          <a:p>
            <a:pPr marL="623888" lvl="1" indent="-263525">
              <a:buFont typeface="Arial" panose="020B0604020202020204" pitchFamily="34" charset="0"/>
              <a:buChar char="•"/>
            </a:pPr>
            <a:r>
              <a:rPr lang="en-US" dirty="0"/>
              <a:t>Vision 4: Towards integrated personalized dosimetry in medical </a:t>
            </a:r>
            <a:r>
              <a:rPr lang="en-US" dirty="0" smtClean="0"/>
              <a:t>applications</a:t>
            </a:r>
            <a:endParaRPr lang="cs-CZ" dirty="0" smtClean="0"/>
          </a:p>
          <a:p>
            <a:pPr marL="1133475" lvl="2" indent="-342900">
              <a:buFont typeface="Arial" panose="020B0604020202020204" pitchFamily="34" charset="0"/>
              <a:buChar char="•"/>
            </a:pPr>
            <a:r>
              <a:rPr lang="en-US" dirty="0" smtClean="0"/>
              <a:t>To </a:t>
            </a:r>
            <a:r>
              <a:rPr lang="en-US" dirty="0"/>
              <a:t>improve out-of-field dosimetry for photon and particle </a:t>
            </a:r>
            <a:r>
              <a:rPr lang="en-US" dirty="0" smtClean="0"/>
              <a:t>therapy</a:t>
            </a:r>
            <a:endParaRPr lang="cs-CZ" dirty="0" smtClean="0"/>
          </a:p>
          <a:p>
            <a:pPr marL="1133475" lvl="2" indent="-342900">
              <a:buFont typeface="Arial" panose="020B0604020202020204" pitchFamily="34" charset="0"/>
              <a:buChar char="•"/>
            </a:pPr>
            <a:r>
              <a:rPr lang="en-US" dirty="0" smtClean="0"/>
              <a:t>To </a:t>
            </a:r>
            <a:r>
              <a:rPr lang="en-US" dirty="0"/>
              <a:t>develop </a:t>
            </a:r>
            <a:r>
              <a:rPr lang="en-US" dirty="0" err="1"/>
              <a:t>microdosimetric</a:t>
            </a:r>
            <a:r>
              <a:rPr lang="en-US" dirty="0"/>
              <a:t> models for imaging and </a:t>
            </a:r>
            <a:r>
              <a:rPr lang="en-US" dirty="0" smtClean="0"/>
              <a:t>radiotherapy</a:t>
            </a:r>
            <a:endParaRPr lang="cs-CZ" dirty="0" smtClean="0"/>
          </a:p>
          <a:p>
            <a:pPr marL="1133475" lvl="2" indent="-342900">
              <a:buFont typeface="Arial" panose="020B0604020202020204" pitchFamily="34" charset="0"/>
              <a:buChar char="•"/>
            </a:pPr>
            <a:r>
              <a:rPr lang="en-US" dirty="0" smtClean="0"/>
              <a:t>To </a:t>
            </a:r>
            <a:r>
              <a:rPr lang="en-US" dirty="0"/>
              <a:t>improve dosimetry in modern external beam </a:t>
            </a:r>
            <a:r>
              <a:rPr lang="en-US" dirty="0" smtClean="0"/>
              <a:t>radiotherapy</a:t>
            </a:r>
            <a:endParaRPr lang="cs-CZ" dirty="0" smtClean="0"/>
          </a:p>
          <a:p>
            <a:pPr marL="1133475" lvl="2" indent="-342900">
              <a:buFont typeface="Arial" panose="020B0604020202020204" pitchFamily="34" charset="0"/>
              <a:buChar char="•"/>
            </a:pPr>
            <a:r>
              <a:rPr lang="en-US" dirty="0" smtClean="0"/>
              <a:t>To </a:t>
            </a:r>
            <a:r>
              <a:rPr lang="en-US" dirty="0"/>
              <a:t>optimize dose and risk estimations in interventional radiology </a:t>
            </a:r>
            <a:endParaRPr lang="cs-CZ" dirty="0" smtClean="0"/>
          </a:p>
          <a:p>
            <a:pPr marL="1133475" lvl="2" indent="-342900">
              <a:buFont typeface="Arial" panose="020B0604020202020204" pitchFamily="34" charset="0"/>
              <a:buChar char="•"/>
            </a:pPr>
            <a:r>
              <a:rPr lang="en-US" dirty="0" smtClean="0"/>
              <a:t>To </a:t>
            </a:r>
            <a:r>
              <a:rPr lang="en-US" dirty="0"/>
              <a:t>establish reliable patient dosimetry in CT </a:t>
            </a:r>
            <a:r>
              <a:rPr lang="en-US" dirty="0" smtClean="0"/>
              <a:t>examinations</a:t>
            </a:r>
            <a:endParaRPr lang="cs-CZ" dirty="0" smtClean="0"/>
          </a:p>
          <a:p>
            <a:pPr marL="1133475" lvl="2" indent="-342900">
              <a:buFont typeface="Arial" panose="020B0604020202020204" pitchFamily="34" charset="0"/>
              <a:buChar char="•"/>
            </a:pPr>
            <a:endParaRPr lang="cs-CZ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/>
              <a:t>Radon:</a:t>
            </a:r>
          </a:p>
          <a:p>
            <a:pPr marL="809625" lvl="1" indent="-342900">
              <a:buFont typeface="Arial" panose="020B0604020202020204" pitchFamily="34" charset="0"/>
              <a:buChar char="•"/>
            </a:pPr>
            <a:r>
              <a:rPr lang="en-US" dirty="0"/>
              <a:t>Vision 5: Towards improved radiation protection of workers and the </a:t>
            </a:r>
            <a:r>
              <a:rPr lang="en-US" dirty="0" smtClean="0"/>
              <a:t>public</a:t>
            </a:r>
            <a:endParaRPr lang="cs-CZ" dirty="0" smtClean="0"/>
          </a:p>
          <a:p>
            <a:pPr marL="1133475" lvl="2" indent="-342900">
              <a:buFont typeface="Arial" panose="020B0604020202020204" pitchFamily="34" charset="0"/>
              <a:buChar char="•"/>
            </a:pPr>
            <a:r>
              <a:rPr lang="en-US" dirty="0" smtClean="0"/>
              <a:t>To </a:t>
            </a:r>
            <a:r>
              <a:rPr lang="en-US" dirty="0"/>
              <a:t>improve understanding of </a:t>
            </a:r>
            <a:r>
              <a:rPr lang="en-US" dirty="0" err="1"/>
              <a:t>biokinetics</a:t>
            </a:r>
            <a:r>
              <a:rPr lang="en-US" dirty="0"/>
              <a:t> and dosimetry of internal </a:t>
            </a:r>
            <a:r>
              <a:rPr lang="en-US" dirty="0" smtClean="0"/>
              <a:t>emitters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52421C-EC91-4AE8-A02E-FB14CF0C1ABC}" type="slidenum">
              <a:rPr lang="en-GB" smtClean="0"/>
              <a:pPr>
                <a:defRPr/>
              </a:pPr>
              <a:t>14</a:t>
            </a:fld>
            <a:endParaRPr lang="en-GB" dirty="0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453188"/>
            <a:ext cx="2818656" cy="268287"/>
          </a:xfrm>
        </p:spPr>
        <p:txBody>
          <a:bodyPr/>
          <a:lstStyle/>
          <a:p>
            <a:pPr>
              <a:defRPr/>
            </a:pPr>
            <a:r>
              <a:rPr lang="cs-CZ" dirty="0" smtClean="0"/>
              <a:t>ENGAGE, Bratislava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92668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EURADOS SRA – </a:t>
            </a:r>
            <a:r>
              <a:rPr lang="cs-CZ" dirty="0" err="1" smtClean="0"/>
              <a:t>common</a:t>
            </a:r>
            <a:r>
              <a:rPr lang="cs-CZ" dirty="0" smtClean="0"/>
              <a:t> </a:t>
            </a:r>
            <a:r>
              <a:rPr lang="cs-CZ" dirty="0" err="1" smtClean="0"/>
              <a:t>topics</a:t>
            </a:r>
            <a:r>
              <a:rPr lang="cs-CZ" dirty="0"/>
              <a:t> </a:t>
            </a:r>
            <a:r>
              <a:rPr lang="cs-CZ" dirty="0" err="1" smtClean="0"/>
              <a:t>with</a:t>
            </a:r>
            <a:r>
              <a:rPr lang="cs-CZ" dirty="0" smtClean="0"/>
              <a:t> ENGAGE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513"/>
            <a:ext cx="8003232" cy="518477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 err="1" smtClean="0"/>
              <a:t>Emergency</a:t>
            </a:r>
            <a:r>
              <a:rPr lang="cs-CZ" dirty="0" smtClean="0"/>
              <a:t> and post </a:t>
            </a:r>
            <a:r>
              <a:rPr lang="cs-CZ" dirty="0" err="1" smtClean="0"/>
              <a:t>accident</a:t>
            </a:r>
            <a:endParaRPr lang="en-US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dirty="0" smtClean="0"/>
          </a:p>
          <a:p>
            <a:pPr marL="809625" lvl="1" indent="-342900">
              <a:buFont typeface="Arial" panose="020B0604020202020204" pitchFamily="34" charset="0"/>
              <a:buChar char="•"/>
            </a:pPr>
            <a:r>
              <a:rPr lang="en-US" dirty="0"/>
              <a:t>Vision 2: Towards improved radiation risk estimates deduced from epidemiological </a:t>
            </a:r>
            <a:r>
              <a:rPr lang="en-US" dirty="0" smtClean="0"/>
              <a:t>cohorts</a:t>
            </a:r>
            <a:endParaRPr lang="cs-CZ" dirty="0" smtClean="0"/>
          </a:p>
          <a:p>
            <a:pPr marL="1133475" lvl="2" indent="-342900">
              <a:buFont typeface="Arial" panose="020B0604020202020204" pitchFamily="34" charset="0"/>
              <a:buChar char="•"/>
            </a:pPr>
            <a:r>
              <a:rPr lang="en-US" dirty="0" smtClean="0"/>
              <a:t>To </a:t>
            </a:r>
            <a:r>
              <a:rPr lang="en-US" dirty="0"/>
              <a:t>improve exposure pathways not yet considered or </a:t>
            </a:r>
            <a:r>
              <a:rPr lang="en-US" dirty="0" smtClean="0"/>
              <a:t>validated</a:t>
            </a:r>
            <a:endParaRPr lang="cs-CZ" dirty="0" smtClean="0"/>
          </a:p>
          <a:p>
            <a:pPr marL="1133475" lvl="2" indent="-342900">
              <a:buFont typeface="Arial" panose="020B0604020202020204" pitchFamily="34" charset="0"/>
              <a:buChar char="•"/>
            </a:pPr>
            <a:r>
              <a:rPr lang="en-US" dirty="0" smtClean="0"/>
              <a:t>To </a:t>
            </a:r>
            <a:r>
              <a:rPr lang="en-US" dirty="0"/>
              <a:t>improve retrospective dosimetry for exposure pathways already considered </a:t>
            </a:r>
            <a:endParaRPr lang="en-US" dirty="0" smtClean="0"/>
          </a:p>
          <a:p>
            <a:pPr marL="1133475" lvl="2" indent="-342900">
              <a:buFont typeface="Arial" panose="020B0604020202020204" pitchFamily="34" charset="0"/>
              <a:buChar char="•"/>
            </a:pPr>
            <a:endParaRPr lang="cs-CZ" dirty="0" smtClean="0"/>
          </a:p>
          <a:p>
            <a:pPr marL="809625" lvl="1" indent="-342900">
              <a:buFont typeface="Arial" panose="020B0604020202020204" pitchFamily="34" charset="0"/>
              <a:buChar char="•"/>
            </a:pPr>
            <a:r>
              <a:rPr lang="en-US" dirty="0" smtClean="0"/>
              <a:t>Vision </a:t>
            </a:r>
            <a:r>
              <a:rPr lang="en-US" dirty="0"/>
              <a:t>3: Towards an efficient dose assessment for radiological </a:t>
            </a:r>
            <a:r>
              <a:rPr lang="en-US" dirty="0" smtClean="0"/>
              <a:t>emergencies</a:t>
            </a:r>
            <a:endParaRPr lang="cs-CZ" dirty="0" smtClean="0"/>
          </a:p>
          <a:p>
            <a:pPr marL="1133475" lvl="2" indent="-342900">
              <a:buFont typeface="Arial" panose="020B0604020202020204" pitchFamily="34" charset="0"/>
              <a:buChar char="•"/>
            </a:pPr>
            <a:r>
              <a:rPr lang="en-US" dirty="0" smtClean="0"/>
              <a:t>To </a:t>
            </a:r>
            <a:r>
              <a:rPr lang="en-US" dirty="0"/>
              <a:t>identify and characterize new markers of exposure </a:t>
            </a:r>
            <a:endParaRPr lang="cs-CZ" dirty="0" smtClean="0"/>
          </a:p>
          <a:p>
            <a:pPr marL="1133475" lvl="2" indent="-342900">
              <a:buFont typeface="Arial" panose="020B0604020202020204" pitchFamily="34" charset="0"/>
              <a:buChar char="•"/>
            </a:pPr>
            <a:r>
              <a:rPr lang="en-US" dirty="0" smtClean="0"/>
              <a:t>To </a:t>
            </a:r>
            <a:r>
              <a:rPr lang="en-US" dirty="0"/>
              <a:t>develop strategies and methods to increase measurement </a:t>
            </a:r>
            <a:r>
              <a:rPr lang="en-US" dirty="0" smtClean="0"/>
              <a:t>capacity</a:t>
            </a:r>
            <a:endParaRPr lang="cs-CZ" dirty="0" smtClean="0"/>
          </a:p>
          <a:p>
            <a:pPr marL="1133475" lvl="2" indent="-342900">
              <a:buFont typeface="Arial" panose="020B0604020202020204" pitchFamily="34" charset="0"/>
              <a:buChar char="•"/>
            </a:pPr>
            <a:r>
              <a:rPr lang="en-US" dirty="0" smtClean="0"/>
              <a:t>To </a:t>
            </a:r>
            <a:r>
              <a:rPr lang="en-US" dirty="0"/>
              <a:t>quantify doses after accidental internal </a:t>
            </a:r>
            <a:r>
              <a:rPr lang="en-US" dirty="0" err="1" smtClean="0"/>
              <a:t>contaminatio</a:t>
            </a:r>
            <a:r>
              <a:rPr lang="cs-CZ" dirty="0" smtClean="0"/>
              <a:t>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52421C-EC91-4AE8-A02E-FB14CF0C1ABC}" type="slidenum">
              <a:rPr lang="en-GB" smtClean="0"/>
              <a:pPr>
                <a:defRPr/>
              </a:pPr>
              <a:t>15</a:t>
            </a:fld>
            <a:endParaRPr lang="en-GB" dirty="0"/>
          </a:p>
        </p:txBody>
      </p:sp>
      <p:sp>
        <p:nvSpPr>
          <p:cNvPr id="6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453188"/>
            <a:ext cx="2818656" cy="268287"/>
          </a:xfrm>
        </p:spPr>
        <p:txBody>
          <a:bodyPr/>
          <a:lstStyle/>
          <a:p>
            <a:pPr>
              <a:defRPr/>
            </a:pPr>
            <a:r>
              <a:rPr lang="cs-CZ" dirty="0" smtClean="0"/>
              <a:t>ENGAGE, Bratislava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1803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400" dirty="0" smtClean="0">
                <a:latin typeface="Arial" pitchFamily="34" charset="0"/>
                <a:cs typeface="Arial" pitchFamily="34" charset="0"/>
              </a:rPr>
              <a:t>EURADOS – Views in a </a:t>
            </a:r>
            <a:r>
              <a:rPr lang="de-DE" sz="2400" dirty="0" err="1" smtClean="0">
                <a:latin typeface="Arial" pitchFamily="34" charset="0"/>
                <a:cs typeface="Arial" pitchFamily="34" charset="0"/>
              </a:rPr>
              <a:t>Nutshell</a:t>
            </a:r>
            <a:endParaRPr lang="de-DE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712" y="1052736"/>
            <a:ext cx="8326760" cy="5184576"/>
          </a:xfrm>
        </p:spPr>
        <p:txBody>
          <a:bodyPr/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0" dirty="0" smtClean="0">
                <a:cs typeface="Arial" pitchFamily="34" charset="0"/>
              </a:rPr>
              <a:t>Fostering research and development in dosimetry important </a:t>
            </a:r>
          </a:p>
          <a:p>
            <a:pPr marL="752475" lv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smtClean="0">
                <a:cs typeface="Arial" pitchFamily="34" charset="0"/>
              </a:rPr>
              <a:t>To provide and ensure physics background for better understanding of </a:t>
            </a:r>
            <a:r>
              <a:rPr lang="en-US" sz="1600" dirty="0" err="1" smtClean="0">
                <a:cs typeface="Arial" pitchFamily="34" charset="0"/>
              </a:rPr>
              <a:t>behaviour</a:t>
            </a:r>
            <a:r>
              <a:rPr lang="en-US" sz="1600" dirty="0" smtClean="0">
                <a:cs typeface="Arial" pitchFamily="34" charset="0"/>
              </a:rPr>
              <a:t> of radiation and affected human body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0" dirty="0" smtClean="0">
                <a:cs typeface="Arial" pitchFamily="34" charset="0"/>
              </a:rPr>
              <a:t>Exchange and dissemination of information important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0" dirty="0" smtClean="0">
                <a:cs typeface="Arial" pitchFamily="34" charset="0"/>
              </a:rPr>
              <a:t>Sustainable Education and Training actions important</a:t>
            </a:r>
          </a:p>
          <a:p>
            <a:pPr marL="809625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smtClean="0">
                <a:cs typeface="Arial" pitchFamily="34" charset="0"/>
              </a:rPr>
              <a:t>To enable continuous education of professionals, share the knowledge with new-comers to the field, keeping the knowledge up-to-date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0" dirty="0" smtClean="0">
                <a:cs typeface="Arial" pitchFamily="34" charset="0"/>
              </a:rPr>
              <a:t>Sustainable </a:t>
            </a:r>
            <a:r>
              <a:rPr lang="en-US" sz="2000" b="0" dirty="0" err="1" smtClean="0">
                <a:cs typeface="Arial" pitchFamily="34" charset="0"/>
              </a:rPr>
              <a:t>harmonisation</a:t>
            </a:r>
            <a:r>
              <a:rPr lang="en-US" sz="2000" b="0" dirty="0" smtClean="0">
                <a:cs typeface="Arial" pitchFamily="34" charset="0"/>
              </a:rPr>
              <a:t> in dosimetry important</a:t>
            </a:r>
          </a:p>
          <a:p>
            <a:pPr marL="809625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smtClean="0">
                <a:cs typeface="Arial" pitchFamily="34" charset="0"/>
              </a:rPr>
              <a:t>To enable continuous improvement, keeping high standards, initiating discussions, providing feedback, dissemination of best practice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0" dirty="0" smtClean="0">
                <a:cs typeface="Arial" pitchFamily="34" charset="0"/>
              </a:rPr>
              <a:t>Systematic planning of international research important</a:t>
            </a:r>
          </a:p>
          <a:p>
            <a:pPr marL="808038" lvl="2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smtClean="0">
                <a:cs typeface="Arial" pitchFamily="34" charset="0"/>
              </a:rPr>
              <a:t>Efficiency, reflecting the needs of society and scientific community, targeted research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cs typeface="Arial" pitchFamily="34" charset="0"/>
              </a:rPr>
              <a:t>International cooperation is indispensable</a:t>
            </a:r>
            <a:r>
              <a:rPr lang="en-US" sz="2000" b="0" dirty="0" smtClean="0">
                <a:cs typeface="Arial" pitchFamily="34" charset="0"/>
              </a:rPr>
              <a:t>!</a:t>
            </a:r>
          </a:p>
          <a:p>
            <a:pPr marL="809625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200" b="0" dirty="0" smtClean="0">
              <a:cs typeface="Arial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52421C-EC91-4AE8-A02E-FB14CF0C1ABC}" type="slidenum">
              <a:rPr lang="en-GB" smtClean="0"/>
              <a:pPr>
                <a:defRPr/>
              </a:pPr>
              <a:t>16</a:t>
            </a:fld>
            <a:endParaRPr lang="en-GB" dirty="0"/>
          </a:p>
        </p:txBody>
      </p:sp>
      <p:sp>
        <p:nvSpPr>
          <p:cNvPr id="9" name="Datumsplatzhalter 3"/>
          <p:cNvSpPr txBox="1">
            <a:spLocks/>
          </p:cNvSpPr>
          <p:nvPr/>
        </p:nvSpPr>
        <p:spPr>
          <a:xfrm>
            <a:off x="6588224" y="6453336"/>
            <a:ext cx="2602632" cy="2682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l" rtl="0" fontAlgn="auto">
              <a:spcBef>
                <a:spcPts val="0"/>
              </a:spcBef>
              <a:spcAft>
                <a:spcPts val="0"/>
              </a:spcAft>
              <a:defRPr sz="1200" kern="1200" baseline="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endParaRPr lang="en-GB" dirty="0"/>
          </a:p>
        </p:txBody>
      </p:sp>
      <p:sp>
        <p:nvSpPr>
          <p:cNvPr id="14" name="Content Placeholder 2"/>
          <p:cNvSpPr txBox="1">
            <a:spLocks/>
          </p:cNvSpPr>
          <p:nvPr/>
        </p:nvSpPr>
        <p:spPr bwMode="auto">
          <a:xfrm>
            <a:off x="2555776" y="836712"/>
            <a:ext cx="6408712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672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9057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95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66838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endParaRPr lang="de-DE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453188"/>
            <a:ext cx="2818656" cy="268287"/>
          </a:xfrm>
        </p:spPr>
        <p:txBody>
          <a:bodyPr/>
          <a:lstStyle/>
          <a:p>
            <a:pPr>
              <a:defRPr/>
            </a:pPr>
            <a:r>
              <a:rPr lang="cs-CZ" dirty="0" smtClean="0"/>
              <a:t>ENGAGE, Bratislava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 smtClean="0"/>
          </a:p>
          <a:p>
            <a:endParaRPr lang="cs-CZ" dirty="0"/>
          </a:p>
          <a:p>
            <a:endParaRPr lang="cs-CZ" dirty="0" smtClean="0"/>
          </a:p>
          <a:p>
            <a:endParaRPr lang="cs-CZ" dirty="0"/>
          </a:p>
          <a:p>
            <a:pPr algn="ctr"/>
            <a:r>
              <a:rPr lang="cs-CZ" dirty="0" smtClean="0"/>
              <a:t>THANKS </a:t>
            </a:r>
            <a:r>
              <a:rPr lang="cs-CZ" dirty="0"/>
              <a:t>FOR YOUR ATTENTION </a:t>
            </a:r>
            <a:r>
              <a:rPr lang="cs-CZ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STAR Workshop, Paris 2013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52421C-EC91-4AE8-A02E-FB14CF0C1ABC}" type="slidenum">
              <a:rPr lang="en-GB" smtClean="0"/>
              <a:pPr>
                <a:defRPr/>
              </a:pPr>
              <a:t>17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3246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-Design">
  <a:themeElements>
    <a:clrScheme name="EURADOS">
      <a:dk1>
        <a:srgbClr val="003399"/>
      </a:dk1>
      <a:lt1>
        <a:srgbClr val="EEECE1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2E699366340D41B67FD2BA5630CCCF" ma:contentTypeVersion="3" ma:contentTypeDescription="Create a new document." ma:contentTypeScope="" ma:versionID="4e890b030306360b1caedebf40a60296">
  <xsd:schema xmlns:xsd="http://www.w3.org/2001/XMLSchema" xmlns:xs="http://www.w3.org/2001/XMLSchema" xmlns:p="http://schemas.microsoft.com/office/2006/metadata/properties" xmlns:ns2="9fadf70c-5e39-45e6-af1b-37916fb9636d" targetNamespace="http://schemas.microsoft.com/office/2006/metadata/properties" ma:root="true" ma:fieldsID="b6c78b3442fe6a4046643687873bf358" ns2:_="">
    <xsd:import namespace="9fadf70c-5e39-45e6-af1b-37916fb9636d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adf70c-5e39-45e6-af1b-37916fb9636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B224F19-8844-435A-A02D-EBC48DA8202D}"/>
</file>

<file path=customXml/itemProps2.xml><?xml version="1.0" encoding="utf-8"?>
<ds:datastoreItem xmlns:ds="http://schemas.openxmlformats.org/officeDocument/2006/customXml" ds:itemID="{1AA82CA5-EEC4-4D0D-A3E4-C938784C0336}"/>
</file>

<file path=customXml/itemProps3.xml><?xml version="1.0" encoding="utf-8"?>
<ds:datastoreItem xmlns:ds="http://schemas.openxmlformats.org/officeDocument/2006/customXml" ds:itemID="{43068A33-BC27-48AB-A57E-AF2C797C3647}"/>
</file>

<file path=docProps/app.xml><?xml version="1.0" encoding="utf-8"?>
<Properties xmlns="http://schemas.openxmlformats.org/officeDocument/2006/extended-properties" xmlns:vt="http://schemas.openxmlformats.org/officeDocument/2006/docPropsVTypes">
  <TotalTime>3093</TotalTime>
  <Words>1291</Words>
  <Application>Microsoft Office PowerPoint</Application>
  <PresentationFormat>On-screen Show (4:3)</PresentationFormat>
  <Paragraphs>263</Paragraphs>
  <Slides>17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Larissa-Design</vt:lpstr>
      <vt:lpstr>EURADOS  Views </vt:lpstr>
      <vt:lpstr>EURADOS views on future research…</vt:lpstr>
      <vt:lpstr>PowerPoint Presentation</vt:lpstr>
      <vt:lpstr>PowerPoint Presentation</vt:lpstr>
      <vt:lpstr>Contribution of EURADOS to the goals of ENHANCE</vt:lpstr>
      <vt:lpstr>Tools used by EURADOS to involve stakeholders</vt:lpstr>
      <vt:lpstr>PowerPoint Presentation</vt:lpstr>
      <vt:lpstr>Scientific Workshops</vt:lpstr>
      <vt:lpstr>PowerPoint Presentation</vt:lpstr>
      <vt:lpstr>Intercomparisons</vt:lpstr>
      <vt:lpstr>EURADOS SRA</vt:lpstr>
      <vt:lpstr>PowerPoint Presentation</vt:lpstr>
      <vt:lpstr>EURADOS SRA</vt:lpstr>
      <vt:lpstr>EURADOS SRA – common topics with ENGAGE</vt:lpstr>
      <vt:lpstr>EURADOS SRA – common topics with ENGAGE</vt:lpstr>
      <vt:lpstr>EURADOS – Views in a Nutshell</vt:lpstr>
      <vt:lpstr>PowerPoint Presentation</vt:lpstr>
    </vt:vector>
  </TitlesOfParts>
  <Company>Physikalisch Technische Bundesanstalt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EURADOS</dc:title>
  <dc:creator>schuhm01</dc:creator>
  <cp:lastModifiedBy>Olšovcová Veronika</cp:lastModifiedBy>
  <cp:revision>718</cp:revision>
  <dcterms:created xsi:type="dcterms:W3CDTF">2012-01-02T15:08:23Z</dcterms:created>
  <dcterms:modified xsi:type="dcterms:W3CDTF">2019-09-13T09:17:13Z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0x010100452E699366340D41B67FD2BA5630CCCF</vt:lpwstr>
  </property>
</Properties>
</file>