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5" r:id="rId3"/>
    <p:sldId id="340" r:id="rId4"/>
    <p:sldId id="341" r:id="rId5"/>
    <p:sldId id="356" r:id="rId6"/>
    <p:sldId id="376" r:id="rId7"/>
    <p:sldId id="358" r:id="rId8"/>
    <p:sldId id="366" r:id="rId9"/>
    <p:sldId id="387" r:id="rId10"/>
    <p:sldId id="369" r:id="rId11"/>
    <p:sldId id="370" r:id="rId12"/>
    <p:sldId id="386" r:id="rId13"/>
    <p:sldId id="385" r:id="rId14"/>
    <p:sldId id="357" r:id="rId15"/>
    <p:sldId id="371" r:id="rId16"/>
    <p:sldId id="302" r:id="rId17"/>
    <p:sldId id="388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962" autoAdjust="0"/>
  </p:normalViewPr>
  <p:slideViewPr>
    <p:cSldViewPr>
      <p:cViewPr varScale="1">
        <p:scale>
          <a:sx n="93" d="100"/>
          <a:sy n="93" d="100"/>
        </p:scale>
        <p:origin x="-20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D6FD99-601A-4E77-B3D6-206D6637C388}" type="datetimeFigureOut">
              <a:rPr lang="en-GB"/>
              <a:pPr>
                <a:defRPr/>
              </a:pPr>
              <a:t>13/09/2019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FD8E5B-CA15-4498-A341-7AF023572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9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4324C5-6DB6-405C-A657-1B5E970FE90A}" type="datetimeFigureOut">
              <a:rPr lang="en-GB"/>
              <a:pPr>
                <a:defRPr/>
              </a:pPr>
              <a:t>13/09/2019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F7501-836C-426A-A79D-A5F284E96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5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de-DE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8FAC7-4B8A-4C5E-8AFD-7FE8A43FFD27}" type="slidenum">
              <a:rPr lang="en-GB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improve the governance of radiological risks by strengthening and enhancing stakeholder engagement processes in relation to radiation protection policy and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F7501-836C-426A-A79D-A5F284E96B6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4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cs typeface="Arial" pitchFamily="34" charset="0"/>
              </a:rPr>
              <a:t>Fostering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research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and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developement</a:t>
            </a:r>
            <a:r>
              <a:rPr lang="de-DE" sz="1600" b="0" dirty="0" smtClean="0">
                <a:cs typeface="Arial" pitchFamily="34" charset="0"/>
              </a:rPr>
              <a:t> in </a:t>
            </a:r>
            <a:r>
              <a:rPr lang="de-DE" sz="1600" b="0" dirty="0" err="1" smtClean="0">
                <a:cs typeface="Arial" pitchFamily="34" charset="0"/>
              </a:rPr>
              <a:t>dosimetry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important</a:t>
            </a:r>
            <a:r>
              <a:rPr lang="de-DE" sz="1600" b="0" dirty="0" smtClean="0">
                <a:cs typeface="Arial" pitchFamily="34" charset="0"/>
              </a:rPr>
              <a:t> </a:t>
            </a:r>
          </a:p>
          <a:p>
            <a:pPr marL="752475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cs typeface="Arial" pitchFamily="34" charset="0"/>
              </a:rPr>
              <a:t>To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provide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and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ensure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physics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background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for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better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understanding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of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behaviour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of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radiation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and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affected</a:t>
            </a:r>
            <a:r>
              <a:rPr lang="de-DE" sz="1200" dirty="0" smtClean="0">
                <a:cs typeface="Arial" pitchFamily="34" charset="0"/>
              </a:rPr>
              <a:t> human </a:t>
            </a:r>
            <a:r>
              <a:rPr lang="de-DE" sz="1200" dirty="0" err="1" smtClean="0">
                <a:cs typeface="Arial" pitchFamily="34" charset="0"/>
              </a:rPr>
              <a:t>body</a:t>
            </a:r>
            <a:endParaRPr lang="de-DE" sz="1200" dirty="0" smtClean="0">
              <a:cs typeface="Arial" pitchFamily="34" charset="0"/>
            </a:endParaRPr>
          </a:p>
          <a:p>
            <a:pPr marL="752475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b="0" dirty="0" err="1" smtClean="0">
                <a:cs typeface="Arial" pitchFamily="34" charset="0"/>
              </a:rPr>
              <a:t>Means</a:t>
            </a:r>
            <a:r>
              <a:rPr lang="de-DE" sz="1200" dirty="0" smtClean="0">
                <a:cs typeface="Arial" pitchFamily="34" charset="0"/>
              </a:rPr>
              <a:t>: </a:t>
            </a:r>
            <a:r>
              <a:rPr lang="de-DE" sz="1200" b="0" dirty="0" smtClean="0">
                <a:cs typeface="Arial" pitchFamily="34" charset="0"/>
              </a:rPr>
              <a:t>Working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smtClean="0">
                <a:cs typeface="Arial" pitchFamily="34" charset="0"/>
              </a:rPr>
              <a:t>Exchange </a:t>
            </a:r>
            <a:r>
              <a:rPr lang="de-DE" sz="1600" b="0" dirty="0" err="1" smtClean="0">
                <a:cs typeface="Arial" pitchFamily="34" charset="0"/>
              </a:rPr>
              <a:t>and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dissemination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of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information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important</a:t>
            </a:r>
            <a:endParaRPr lang="de-DE" sz="1600" b="0" dirty="0" smtClean="0"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cs typeface="Arial" pitchFamily="34" charset="0"/>
              </a:rPr>
              <a:t>Sustainable</a:t>
            </a:r>
            <a:r>
              <a:rPr lang="de-DE" sz="1600" b="0" dirty="0" smtClean="0">
                <a:cs typeface="Arial" pitchFamily="34" charset="0"/>
              </a:rPr>
              <a:t> Education </a:t>
            </a:r>
            <a:r>
              <a:rPr lang="de-DE" sz="1600" b="0" dirty="0" err="1" smtClean="0">
                <a:cs typeface="Arial" pitchFamily="34" charset="0"/>
              </a:rPr>
              <a:t>and</a:t>
            </a:r>
            <a:r>
              <a:rPr lang="de-DE" sz="1600" b="0" dirty="0" smtClean="0">
                <a:cs typeface="Arial" pitchFamily="34" charset="0"/>
              </a:rPr>
              <a:t> Training </a:t>
            </a:r>
            <a:r>
              <a:rPr lang="de-DE" sz="1600" b="0" dirty="0" err="1" smtClean="0">
                <a:cs typeface="Arial" pitchFamily="34" charset="0"/>
              </a:rPr>
              <a:t>actions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important</a:t>
            </a:r>
            <a:endParaRPr lang="de-DE" sz="1600" b="0" dirty="0" smtClean="0">
              <a:cs typeface="Arial" pitchFamily="34" charset="0"/>
            </a:endParaRP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cs typeface="Arial" pitchFamily="34" charset="0"/>
              </a:rPr>
              <a:t>To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enable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continuous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education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of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proffesionals</a:t>
            </a:r>
            <a:r>
              <a:rPr lang="de-DE" sz="1200" dirty="0" smtClean="0">
                <a:cs typeface="Arial" pitchFamily="34" charset="0"/>
              </a:rPr>
              <a:t>, </a:t>
            </a:r>
            <a:r>
              <a:rPr lang="de-DE" sz="1200" dirty="0" err="1" smtClean="0">
                <a:cs typeface="Arial" pitchFamily="34" charset="0"/>
              </a:rPr>
              <a:t>share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the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knowledge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with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new-comers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to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the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field</a:t>
            </a:r>
            <a:r>
              <a:rPr lang="de-DE" sz="1200" dirty="0" smtClean="0">
                <a:cs typeface="Arial" pitchFamily="34" charset="0"/>
              </a:rPr>
              <a:t>, </a:t>
            </a:r>
            <a:r>
              <a:rPr lang="de-DE" sz="1200" dirty="0" err="1" smtClean="0">
                <a:cs typeface="Arial" pitchFamily="34" charset="0"/>
              </a:rPr>
              <a:t>keeping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the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knowlege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up</a:t>
            </a:r>
            <a:r>
              <a:rPr lang="de-DE" sz="1200" dirty="0" smtClean="0">
                <a:cs typeface="Arial" pitchFamily="34" charset="0"/>
              </a:rPr>
              <a:t>-</a:t>
            </a:r>
            <a:r>
              <a:rPr lang="de-DE" sz="1200" dirty="0" err="1" smtClean="0">
                <a:cs typeface="Arial" pitchFamily="34" charset="0"/>
              </a:rPr>
              <a:t>to</a:t>
            </a:r>
            <a:r>
              <a:rPr lang="de-DE" sz="1200" dirty="0" smtClean="0">
                <a:cs typeface="Arial" pitchFamily="34" charset="0"/>
              </a:rPr>
              <a:t>-date</a:t>
            </a: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cs typeface="Arial" pitchFamily="34" charset="0"/>
              </a:rPr>
              <a:t>Means</a:t>
            </a:r>
            <a:r>
              <a:rPr lang="de-DE" sz="1200" dirty="0" smtClean="0">
                <a:cs typeface="Arial" pitchFamily="34" charset="0"/>
              </a:rPr>
              <a:t>: </a:t>
            </a:r>
            <a:r>
              <a:rPr lang="de-DE" sz="1200" b="0" dirty="0" smtClean="0">
                <a:cs typeface="Arial" pitchFamily="34" charset="0"/>
              </a:rPr>
              <a:t>Annual Meetings, Publications, Winterschools, Trainings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cs typeface="Arial" pitchFamily="34" charset="0"/>
              </a:rPr>
              <a:t>Sustainable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harmonisation</a:t>
            </a:r>
            <a:r>
              <a:rPr lang="de-DE" sz="1600" b="0" dirty="0" smtClean="0">
                <a:cs typeface="Arial" pitchFamily="34" charset="0"/>
              </a:rPr>
              <a:t> in </a:t>
            </a:r>
            <a:r>
              <a:rPr lang="de-DE" sz="1600" b="0" dirty="0" err="1" smtClean="0">
                <a:cs typeface="Arial" pitchFamily="34" charset="0"/>
              </a:rPr>
              <a:t>dosimetry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important</a:t>
            </a:r>
            <a:endParaRPr lang="de-DE" sz="1600" b="0" dirty="0" smtClean="0">
              <a:cs typeface="Arial" pitchFamily="34" charset="0"/>
            </a:endParaRP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cs typeface="Arial" pitchFamily="34" charset="0"/>
              </a:rPr>
              <a:t>To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enable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continuous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improvement</a:t>
            </a:r>
            <a:r>
              <a:rPr lang="de-DE" sz="1200" dirty="0" smtClean="0">
                <a:cs typeface="Arial" pitchFamily="34" charset="0"/>
              </a:rPr>
              <a:t>, </a:t>
            </a:r>
            <a:r>
              <a:rPr lang="de-DE" sz="1200" dirty="0" err="1" smtClean="0">
                <a:cs typeface="Arial" pitchFamily="34" charset="0"/>
              </a:rPr>
              <a:t>initiating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discussions</a:t>
            </a:r>
            <a:r>
              <a:rPr lang="de-DE" sz="1200" dirty="0" smtClean="0">
                <a:cs typeface="Arial" pitchFamily="34" charset="0"/>
              </a:rPr>
              <a:t>, </a:t>
            </a:r>
            <a:r>
              <a:rPr lang="de-DE" sz="1200" dirty="0" err="1" smtClean="0">
                <a:cs typeface="Arial" pitchFamily="34" charset="0"/>
              </a:rPr>
              <a:t>providing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feedback</a:t>
            </a:r>
            <a:r>
              <a:rPr lang="de-DE" sz="1200" dirty="0" smtClean="0">
                <a:cs typeface="Arial" pitchFamily="34" charset="0"/>
              </a:rPr>
              <a:t>, </a:t>
            </a:r>
            <a:r>
              <a:rPr lang="de-DE" sz="1200" dirty="0" err="1" smtClean="0">
                <a:cs typeface="Arial" pitchFamily="34" charset="0"/>
              </a:rPr>
              <a:t>dissimination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of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best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practice</a:t>
            </a:r>
            <a:endParaRPr lang="de-DE" sz="1200" dirty="0" smtClean="0">
              <a:cs typeface="Arial" pitchFamily="34" charset="0"/>
            </a:endParaRP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err="1" smtClean="0">
                <a:cs typeface="Arial" pitchFamily="34" charset="0"/>
              </a:rPr>
              <a:t>Keeping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and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improving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b="0" dirty="0" err="1" smtClean="0">
                <a:cs typeface="Arial" pitchFamily="34" charset="0"/>
              </a:rPr>
              <a:t>Means</a:t>
            </a:r>
            <a:r>
              <a:rPr lang="de-DE" sz="1200" dirty="0" smtClean="0">
                <a:cs typeface="Arial" pitchFamily="34" charset="0"/>
              </a:rPr>
              <a:t>: </a:t>
            </a:r>
            <a:r>
              <a:rPr lang="de-DE" sz="1200" b="0" dirty="0" err="1" smtClean="0">
                <a:cs typeface="Arial" pitchFamily="34" charset="0"/>
              </a:rPr>
              <a:t>Intercomparisons</a:t>
            </a:r>
            <a:endParaRPr lang="de-DE" sz="1200" b="0" dirty="0" smtClean="0"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cs typeface="Arial" pitchFamily="34" charset="0"/>
              </a:rPr>
              <a:t>Systematic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planning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of</a:t>
            </a:r>
            <a:r>
              <a:rPr lang="de-DE" sz="1600" b="0" dirty="0" smtClean="0">
                <a:cs typeface="Arial" pitchFamily="34" charset="0"/>
              </a:rPr>
              <a:t> international </a:t>
            </a:r>
            <a:r>
              <a:rPr lang="de-DE" sz="1600" b="0" dirty="0" err="1" smtClean="0">
                <a:cs typeface="Arial" pitchFamily="34" charset="0"/>
              </a:rPr>
              <a:t>research</a:t>
            </a:r>
            <a:r>
              <a:rPr lang="de-DE" sz="1600" b="0" dirty="0" smtClean="0">
                <a:cs typeface="Arial" pitchFamily="34" charset="0"/>
              </a:rPr>
              <a:t> </a:t>
            </a:r>
            <a:r>
              <a:rPr lang="de-DE" sz="1600" b="0" dirty="0" err="1" smtClean="0">
                <a:cs typeface="Arial" pitchFamily="34" charset="0"/>
              </a:rPr>
              <a:t>important</a:t>
            </a:r>
            <a:endParaRPr lang="de-DE" sz="1600" b="0" dirty="0" smtClean="0">
              <a:cs typeface="Arial" pitchFamily="34" charset="0"/>
            </a:endParaRPr>
          </a:p>
          <a:p>
            <a:pPr marL="808038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cs typeface="Arial" pitchFamily="34" charset="0"/>
              </a:rPr>
              <a:t>Efficiency, </a:t>
            </a:r>
            <a:r>
              <a:rPr lang="de-DE" sz="1200" dirty="0" err="1" smtClean="0">
                <a:cs typeface="Arial" pitchFamily="34" charset="0"/>
              </a:rPr>
              <a:t>reflecting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the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needs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of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society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and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scientific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community</a:t>
            </a:r>
            <a:r>
              <a:rPr lang="de-DE" sz="1200" dirty="0" smtClean="0">
                <a:cs typeface="Arial" pitchFamily="34" charset="0"/>
              </a:rPr>
              <a:t>, </a:t>
            </a:r>
            <a:r>
              <a:rPr lang="de-DE" sz="1200" dirty="0" err="1" smtClean="0">
                <a:cs typeface="Arial" pitchFamily="34" charset="0"/>
              </a:rPr>
              <a:t>targeted</a:t>
            </a:r>
            <a:r>
              <a:rPr lang="de-DE" sz="1200" dirty="0" smtClean="0">
                <a:cs typeface="Arial" pitchFamily="34" charset="0"/>
              </a:rPr>
              <a:t> </a:t>
            </a:r>
            <a:r>
              <a:rPr lang="de-DE" sz="1200" dirty="0" err="1" smtClean="0">
                <a:cs typeface="Arial" pitchFamily="34" charset="0"/>
              </a:rPr>
              <a:t>research</a:t>
            </a:r>
            <a:endParaRPr lang="de-DE" sz="1200" dirty="0" smtClean="0">
              <a:cs typeface="Arial" pitchFamily="34" charset="0"/>
            </a:endParaRP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b="0" dirty="0" err="1" smtClean="0">
                <a:cs typeface="Arial" pitchFamily="34" charset="0"/>
              </a:rPr>
              <a:t>Means</a:t>
            </a:r>
            <a:r>
              <a:rPr lang="de-DE" sz="1200" b="0" dirty="0" smtClean="0">
                <a:cs typeface="Arial" pitchFamily="34" charset="0"/>
              </a:rPr>
              <a:t>: SRA, </a:t>
            </a:r>
            <a:r>
              <a:rPr lang="de-DE" sz="1200" b="0" dirty="0" err="1" smtClean="0">
                <a:cs typeface="Arial" pitchFamily="34" charset="0"/>
              </a:rPr>
              <a:t>roadmaps</a:t>
            </a:r>
            <a:r>
              <a:rPr lang="de-DE" sz="1200" b="0" dirty="0" smtClean="0">
                <a:cs typeface="Arial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cs typeface="Arial" pitchFamily="34" charset="0"/>
              </a:rPr>
              <a:t>International </a:t>
            </a:r>
            <a:r>
              <a:rPr lang="de-DE" sz="1600" dirty="0" err="1" smtClean="0">
                <a:cs typeface="Arial" pitchFamily="34" charset="0"/>
              </a:rPr>
              <a:t>cooperation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de-DE" sz="1600" dirty="0" err="1" smtClean="0">
                <a:cs typeface="Arial" pitchFamily="34" charset="0"/>
              </a:rPr>
              <a:t>is</a:t>
            </a:r>
            <a:r>
              <a:rPr lang="de-DE" sz="1600" dirty="0" smtClean="0">
                <a:cs typeface="Arial" pitchFamily="34" charset="0"/>
              </a:rPr>
              <a:t> indispensable</a:t>
            </a:r>
            <a:r>
              <a:rPr lang="de-DE" sz="1600" b="0" dirty="0" smtClean="0">
                <a:cs typeface="Arial" pitchFamily="34" charset="0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F7501-836C-426A-A79D-A5F284E96B6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3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3399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79F9-FA5B-4094-8983-774B7F5C2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401E-5DFC-402D-BBA2-96709473F3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C2D2-2BE3-48BD-B338-0D370211AA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421C-EC91-4AE8-A02E-FB14CF0C1A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E43-D9B1-485A-A4C7-FD1203E09E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427C-7A7A-4EA7-8F22-956EC7A1C8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73ED-0E85-41C8-BC68-CCD7D9CC4F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6C09-88A8-48CB-9F4E-ED628DAD16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B5D0-2B9B-4751-9751-01F93C4454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F964-5E30-4E8D-9F3A-BE55740418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9EE4-8ED0-4B87-842C-2074F9FF0A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3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STAR Workshop, Paris 2013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XXX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3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0B5F3-355C-4ED7-975F-E07256F668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Grafik 6" descr="eurados_logo.wm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00" y="6453188"/>
            <a:ext cx="21590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250825" y="981075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8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ados.org/-/media/Files/Eurados/documents/EURADOSReport2017_02.pdf?la=en&amp;hash=90835CFCC974A3923AA6101CA24830DE5C61544E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EURADOS  </a:t>
            </a:r>
            <a:r>
              <a:rPr lang="de-DE" altLang="de-DE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Views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09932" y="2996952"/>
            <a:ext cx="82089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Future r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esearch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n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eeds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:  Radiation protection &amp; Social science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Bratislava, Slovakia</a:t>
            </a:r>
            <a:endParaRPr lang="de-DE" b="1" dirty="0">
              <a:sym typeface="Symbol" pitchFamily="18" charset="2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83568" y="5013176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On behalf of EURADOS</a:t>
            </a:r>
          </a:p>
          <a:p>
            <a:pPr eaLnBrk="0" hangingPunct="0">
              <a:spcBef>
                <a:spcPts val="0"/>
              </a:spcBef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Veronika Olšovcová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ELI Beamlines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Institute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Physics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Academy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Czech Republic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ogo engage_conc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84" y="260648"/>
            <a:ext cx="59737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2513"/>
            <a:ext cx="8443527" cy="5184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</a:t>
            </a:r>
            <a:r>
              <a:rPr lang="en-US" sz="18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dosemeters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photon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cs-CZ" sz="18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Extremity </a:t>
            </a:r>
            <a:r>
              <a:rPr lang="en-US" sz="18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dosemeters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photon</a:t>
            </a:r>
            <a:b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cs-CZ" sz="18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Neutron </a:t>
            </a:r>
            <a:r>
              <a:rPr 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dosemeters</a:t>
            </a:r>
            <a:endParaRPr lang="cs-CZ" sz="18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Extremity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eye-lens in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photon</a:t>
            </a:r>
            <a:b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</a:t>
            </a:r>
            <a:r>
              <a:rPr 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cs-CZ" sz="18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100 </a:t>
            </a: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to 120 </a:t>
            </a:r>
            <a:r>
              <a:rPr lang="cs-CZ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IC</a:t>
            </a:r>
            <a:endParaRPr lang="cs-CZ" sz="20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pt-PT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altLang="pt-PT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 </a:t>
            </a:r>
            <a:r>
              <a:rPr lang="en-US" altLang="pt-PT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</a:t>
            </a:r>
            <a:r>
              <a:rPr lang="cs-CZ" altLang="pt-PT" sz="20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concluded</a:t>
            </a:r>
            <a:r>
              <a:rPr lang="cs-CZ" altLang="pt-PT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cs-CZ" altLang="pt-PT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pt-PT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articipants</a:t>
            </a:r>
            <a:r>
              <a:rPr lang="en-US" altLang="pt-PT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altLang="pt-PT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meeting:</a:t>
            </a:r>
            <a:endParaRPr lang="cs-CZ" altLang="pt-PT" sz="18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b="0" dirty="0"/>
              <a:t>To discuss the results of the IC exercise (anonymized),</a:t>
            </a:r>
          </a:p>
          <a:p>
            <a:pPr lvl="3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b="0" dirty="0"/>
              <a:t>To promote exchange of information among participants,</a:t>
            </a:r>
          </a:p>
          <a:p>
            <a:pPr lvl="3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b="0" dirty="0"/>
              <a:t>To summarize the topics and lessons to be learned from each </a:t>
            </a:r>
            <a:r>
              <a:rPr lang="en-US" altLang="pt-PT" b="0" dirty="0" smtClean="0"/>
              <a:t>edition</a:t>
            </a:r>
            <a:endParaRPr lang="cs-CZ" altLang="pt-PT" b="0" dirty="0" smtClean="0"/>
          </a:p>
          <a:p>
            <a:pPr marL="809625" lvl="1" indent="-342900">
              <a:buFont typeface="Arial" panose="020B0604020202020204" pitchFamily="34" charset="0"/>
              <a:buChar char="•"/>
              <a:defRPr/>
            </a:pPr>
            <a:r>
              <a:rPr lang="cs-CZ" altLang="pt-P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</a:t>
            </a:r>
            <a:r>
              <a:rPr lang="cs-CZ" altLang="pt-P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</a:t>
            </a:r>
            <a:endParaRPr lang="en-US" altLang="pt-P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74" y="188640"/>
            <a:ext cx="4338318" cy="3168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Intercomparisons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EURADOS </a:t>
            </a:r>
            <a:r>
              <a:rPr lang="cs-CZ" dirty="0" smtClean="0"/>
              <a:t>SRA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13" y="379586"/>
            <a:ext cx="2987675" cy="4273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52536"/>
            <a:ext cx="526692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8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Finished</a:t>
            </a:r>
            <a:r>
              <a:rPr lang="cs-CZ" dirty="0" smtClean="0"/>
              <a:t> and </a:t>
            </a:r>
            <a:r>
              <a:rPr lang="cs-CZ" dirty="0" err="1" smtClean="0"/>
              <a:t>published</a:t>
            </a:r>
            <a:r>
              <a:rPr lang="cs-CZ" dirty="0" smtClean="0"/>
              <a:t> in 2014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SRA </a:t>
            </a:r>
            <a:r>
              <a:rPr lang="cs-CZ" dirty="0" err="1"/>
              <a:t>ongoing</a:t>
            </a:r>
            <a:endParaRPr lang="en-US" dirty="0"/>
          </a:p>
          <a:p>
            <a:pPr marL="752475" lvl="1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initiated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EURADOS Council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Filip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Vanhavere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all Working Groups</a:t>
            </a:r>
          </a:p>
          <a:p>
            <a:pPr marL="752475" lvl="1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2017-2018 SRA update 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based on:</a:t>
            </a:r>
          </a:p>
          <a:p>
            <a:pPr marL="804863" lvl="1" indent="-338138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Projects done, new important publications, evolutions, state of the art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38138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Inputs from stakeholders: what is missing in SRA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Slightly revised (simplified) structure: some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b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merged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cs-CZ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roadmaps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Information is collected, 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ew version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SRA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cs-CZ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 b="-7045"/>
          <a:stretch/>
        </p:blipFill>
        <p:spPr bwMode="auto">
          <a:xfrm>
            <a:off x="5436096" y="4905304"/>
            <a:ext cx="350461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 txBox="1">
            <a:spLocks/>
          </p:cNvSpPr>
          <p:nvPr/>
        </p:nvSpPr>
        <p:spPr>
          <a:xfrm>
            <a:off x="6553200" y="6453188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F38D30A-6F90-494E-82BA-601EC516914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8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61221"/>
            <a:ext cx="3133328" cy="416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355278" y="1768475"/>
            <a:ext cx="3064594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de-DE" altLang="de-DE" sz="1600" b="1" dirty="0">
                <a:latin typeface="Arial" charset="0"/>
              </a:rPr>
              <a:t>Meeting </a:t>
            </a:r>
            <a:r>
              <a:rPr lang="de-DE" altLang="de-DE" sz="1600" b="1" dirty="0" err="1">
                <a:latin typeface="Arial" charset="0"/>
              </a:rPr>
              <a:t>of</a:t>
            </a:r>
            <a:r>
              <a:rPr lang="de-DE" altLang="de-DE" sz="1600" b="1" dirty="0">
                <a:latin typeface="Arial" charset="0"/>
              </a:rPr>
              <a:t> 24 international </a:t>
            </a:r>
            <a:r>
              <a:rPr lang="de-DE" altLang="de-DE" sz="1600" b="1" dirty="0" err="1" smtClean="0">
                <a:latin typeface="Arial" charset="0"/>
              </a:rPr>
              <a:t>organisations</a:t>
            </a:r>
            <a:r>
              <a:rPr lang="de-DE" altLang="de-DE" sz="800" b="1" dirty="0" smtClean="0">
                <a:latin typeface="Arial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600" dirty="0" err="1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Commenting</a:t>
            </a:r>
            <a:r>
              <a:rPr lang="de-DE" altLang="de-DE" sz="16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on EURADOS SRA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600" dirty="0" err="1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Identifying</a:t>
            </a:r>
            <a:r>
              <a:rPr lang="de-DE" altLang="de-DE" sz="160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missing</a:t>
            </a:r>
            <a:r>
              <a:rPr lang="de-DE" altLang="de-DE" sz="16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topics</a:t>
            </a:r>
            <a:endParaRPr lang="de-DE" altLang="de-DE" sz="16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Expressing</a:t>
            </a:r>
            <a:r>
              <a:rPr lang="de-DE" altLang="de-DE" sz="16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interest</a:t>
            </a:r>
            <a:r>
              <a:rPr lang="de-DE" altLang="de-DE" sz="16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(</a:t>
            </a: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or</a:t>
            </a:r>
            <a:r>
              <a:rPr lang="de-DE" altLang="de-DE" sz="16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not) in </a:t>
            </a: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future</a:t>
            </a:r>
            <a:r>
              <a:rPr lang="de-DE" altLang="de-DE" sz="16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cooperations</a:t>
            </a:r>
            <a:endParaRPr lang="de-DE" altLang="de-DE" sz="16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428491" y="3965108"/>
            <a:ext cx="277535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 err="1">
                <a:latin typeface="Arial" charset="0"/>
              </a:rPr>
              <a:t>Participating</a:t>
            </a:r>
            <a:r>
              <a:rPr lang="de-DE" altLang="de-DE" sz="1600" dirty="0">
                <a:latin typeface="Arial" charset="0"/>
              </a:rPr>
              <a:t> </a:t>
            </a:r>
            <a:r>
              <a:rPr lang="de-DE" altLang="de-DE" sz="1600" dirty="0" smtClean="0">
                <a:latin typeface="Arial" charset="0"/>
              </a:rPr>
              <a:t>international </a:t>
            </a:r>
            <a:r>
              <a:rPr lang="de-DE" altLang="de-DE" sz="1600" dirty="0" err="1" smtClean="0">
                <a:latin typeface="Arial" charset="0"/>
              </a:rPr>
              <a:t>organisations</a:t>
            </a:r>
            <a:endParaRPr lang="de-DE" altLang="de-DE" sz="16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ALLIANCE, EANM, EFOMP, ENISS, ESR, ESTRO, EURAMET, HERCA, IAEA, IARC, ICRP, ICRU, </a:t>
            </a:r>
            <a:r>
              <a:rPr lang="en-US" altLang="de-DE" sz="1400" b="0" dirty="0" smtClean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ILO, IRPA, </a:t>
            </a:r>
            <a:r>
              <a:rPr lang="en-US" altLang="de-DE" sz="1400" b="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ISO, ISSDO, MELODI, NEA, NERIS, NUGENIA, PTCOG, RENEB, SSH.</a:t>
            </a:r>
            <a:endParaRPr lang="de-DE" altLang="de-DE" sz="1400" b="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326703" y="1196975"/>
            <a:ext cx="820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charset="0"/>
              </a:rPr>
              <a:t>EURADOS Stakeholder Workshop – June </a:t>
            </a:r>
            <a:r>
              <a:rPr lang="de-DE" altLang="de-DE" sz="1800" dirty="0" smtClean="0">
                <a:latin typeface="Arial" charset="0"/>
              </a:rPr>
              <a:t>30, 2016</a:t>
            </a:r>
            <a:r>
              <a:rPr lang="de-DE" altLang="de-DE" sz="1800" dirty="0">
                <a:latin typeface="Arial" charset="0"/>
              </a:rPr>
              <a:t>, Neuherberg, Germany</a:t>
            </a:r>
            <a:endParaRPr lang="de-DE" altLang="de-DE" sz="1800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C1CCF-0EB1-421A-BD2E-D2D69AF84012}" type="slidenum">
              <a:rPr lang="en-GB" altLang="de-DE" smtClean="0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de-DE" dirty="0" smtClean="0">
              <a:solidFill>
                <a:srgbClr val="003399"/>
              </a:solidFill>
            </a:endParaRPr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6361856" y="6453336"/>
            <a:ext cx="2602632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Prepared by W. Rühm, HMGU</a:t>
            </a:r>
            <a:endParaRPr lang="en-GB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54" y="3430512"/>
            <a:ext cx="1828252" cy="25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3399">
                <a:alpha val="5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6868998" y="1772816"/>
            <a:ext cx="23218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EURADOS Report 2017-02</a:t>
            </a:r>
            <a:r>
              <a:rPr lang="de-DE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Rühm, Ž. </a:t>
            </a:r>
            <a:r>
              <a:rPr lang="de-DE" sz="14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Knežević</a:t>
            </a:r>
            <a:r>
              <a:rPr lang="de-DE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de-DE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"EURADOS Stakeholder Workshop on June 30</a:t>
            </a:r>
            <a:r>
              <a:rPr lang="de-DE" sz="14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de-DE" sz="1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732240" y="1861221"/>
            <a:ext cx="0" cy="4160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/>
          <p:cNvSpPr txBox="1">
            <a:spLocks/>
          </p:cNvSpPr>
          <p:nvPr/>
        </p:nvSpPr>
        <p:spPr>
          <a:xfrm>
            <a:off x="287337" y="260350"/>
            <a:ext cx="8893175" cy="7016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Planning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Research - Strategic Research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Agenda (SRA)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EURADOS </a:t>
            </a:r>
            <a:r>
              <a:rPr lang="cs-CZ" dirty="0" smtClean="0"/>
              <a:t>SRA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52537"/>
            <a:ext cx="843528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8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/>
              <a:t>science  </a:t>
            </a:r>
            <a:r>
              <a:rPr lang="cs-CZ" dirty="0" err="1"/>
              <a:t>research</a:t>
            </a:r>
            <a:endParaRPr lang="cs-CZ" dirty="0"/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Not </a:t>
            </a:r>
            <a:r>
              <a:rPr lang="cs-CZ" sz="2400" dirty="0" err="1"/>
              <a:t>explicitly</a:t>
            </a:r>
            <a:r>
              <a:rPr lang="cs-CZ" sz="2400" dirty="0"/>
              <a:t> </a:t>
            </a:r>
            <a:r>
              <a:rPr lang="cs-CZ" sz="2400" dirty="0" err="1"/>
              <a:t>included</a:t>
            </a:r>
            <a:r>
              <a:rPr lang="cs-CZ" sz="2400" dirty="0"/>
              <a:t> in SRA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</a:t>
            </a:r>
            <a:r>
              <a:rPr lang="en-US" sz="2400" dirty="0" err="1" smtClean="0"/>
              <a:t>nput</a:t>
            </a:r>
            <a:r>
              <a:rPr lang="en-US" sz="2400" dirty="0" smtClean="0"/>
              <a:t> by SSH community (C.</a:t>
            </a:r>
            <a:r>
              <a:rPr lang="cs-CZ" sz="2400" dirty="0" smtClean="0"/>
              <a:t> </a:t>
            </a:r>
            <a:r>
              <a:rPr lang="en-US" sz="2400" dirty="0" err="1" smtClean="0"/>
              <a:t>Pölzl</a:t>
            </a:r>
            <a:r>
              <a:rPr lang="en-US" sz="2400" dirty="0" smtClean="0"/>
              <a:t>-Viol, </a:t>
            </a:r>
            <a:r>
              <a:rPr lang="en-US" sz="2400" dirty="0" err="1" smtClean="0"/>
              <a:t>BfS</a:t>
            </a:r>
            <a:r>
              <a:rPr lang="en-US" sz="2400" dirty="0"/>
              <a:t>, Germany</a:t>
            </a:r>
            <a:r>
              <a:rPr lang="en-US" sz="2400" dirty="0" smtClean="0"/>
              <a:t>) during </a:t>
            </a:r>
            <a:r>
              <a:rPr lang="cs-CZ" sz="2400" dirty="0" smtClean="0"/>
              <a:t>Workshop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stakeholders</a:t>
            </a:r>
            <a:r>
              <a:rPr lang="cs-CZ" sz="2400" dirty="0"/>
              <a:t> </a:t>
            </a:r>
            <a:r>
              <a:rPr lang="cs-CZ" sz="2400" dirty="0" err="1"/>
              <a:t>held</a:t>
            </a:r>
            <a:r>
              <a:rPr lang="cs-CZ" sz="2400" dirty="0"/>
              <a:t> in </a:t>
            </a:r>
            <a:r>
              <a:rPr lang="cs-CZ" sz="2400" dirty="0" smtClean="0"/>
              <a:t>2016</a:t>
            </a:r>
            <a:r>
              <a:rPr lang="en-US" sz="2400" dirty="0" smtClean="0"/>
              <a:t> 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Identified</a:t>
            </a:r>
            <a:r>
              <a:rPr lang="cs-CZ" sz="2400" dirty="0" smtClean="0"/>
              <a:t> t</a:t>
            </a:r>
            <a:r>
              <a:rPr lang="en-US" sz="2400" dirty="0" err="1" smtClean="0"/>
              <a:t>opics</a:t>
            </a:r>
            <a:r>
              <a:rPr lang="en-US" sz="2400" dirty="0" smtClean="0"/>
              <a:t> of interest</a:t>
            </a:r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Social </a:t>
            </a:r>
            <a:r>
              <a:rPr lang="en-US" sz="2000" dirty="0"/>
              <a:t>and psychological aspects among the investigated </a:t>
            </a:r>
            <a:r>
              <a:rPr lang="en-US" sz="2000" dirty="0" smtClean="0"/>
              <a:t>cohorts</a:t>
            </a:r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Acceptability </a:t>
            </a:r>
            <a:r>
              <a:rPr lang="en-US" sz="2000" dirty="0"/>
              <a:t>of detection limits and the communication of risks and </a:t>
            </a:r>
            <a:r>
              <a:rPr lang="en-US" sz="2000" dirty="0" smtClean="0"/>
              <a:t>uncertainties</a:t>
            </a:r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Social and psychological aspects among the citizens living in contaminated area</a:t>
            </a:r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Improvement of communication </a:t>
            </a:r>
            <a:r>
              <a:rPr lang="en-US" sz="2000" dirty="0"/>
              <a:t>between doctors and </a:t>
            </a:r>
            <a:r>
              <a:rPr lang="en-US" sz="2000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Meeting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EURADOS and </a:t>
            </a:r>
            <a:r>
              <a:rPr lang="en-US" dirty="0" smtClean="0"/>
              <a:t>SSH </a:t>
            </a:r>
            <a:r>
              <a:rPr lang="cs-CZ" dirty="0" smtClean="0"/>
              <a:t>to </a:t>
            </a:r>
            <a:r>
              <a:rPr lang="cs-CZ" dirty="0" err="1" smtClean="0"/>
              <a:t>discuss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en-US" dirty="0" smtClean="0"/>
              <a:t> </a:t>
            </a:r>
            <a:r>
              <a:rPr lang="en-US" dirty="0"/>
              <a:t>SSH could be linked to the EURADOS </a:t>
            </a:r>
            <a:r>
              <a:rPr lang="en-US" dirty="0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beneficial</a:t>
            </a:r>
            <a:endParaRPr lang="cs-CZ" dirty="0"/>
          </a:p>
          <a:p>
            <a:pPr marL="80962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EURADOS SRA –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topics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003232" cy="518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endParaRPr lang="cs-CZ" dirty="0" smtClean="0"/>
          </a:p>
          <a:p>
            <a:pPr marL="623888" lvl="1" indent="-263525">
              <a:buFont typeface="Arial" panose="020B0604020202020204" pitchFamily="34" charset="0"/>
              <a:buChar char="•"/>
            </a:pPr>
            <a:r>
              <a:rPr lang="en-US" dirty="0"/>
              <a:t>Vision 4: Towards integrated personalized dosimetry in medical </a:t>
            </a:r>
            <a:r>
              <a:rPr lang="en-US" dirty="0" smtClean="0"/>
              <a:t>applications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improve out-of-field dosimetry for photon and particle </a:t>
            </a:r>
            <a:r>
              <a:rPr lang="en-US" dirty="0" smtClean="0"/>
              <a:t>therapy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develop </a:t>
            </a:r>
            <a:r>
              <a:rPr lang="en-US" dirty="0" err="1"/>
              <a:t>microdosimetric</a:t>
            </a:r>
            <a:r>
              <a:rPr lang="en-US" dirty="0"/>
              <a:t> models for imaging and </a:t>
            </a:r>
            <a:r>
              <a:rPr lang="en-US" dirty="0" smtClean="0"/>
              <a:t>radiotherapy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improve dosimetry in modern external beam </a:t>
            </a:r>
            <a:r>
              <a:rPr lang="en-US" dirty="0" smtClean="0"/>
              <a:t>radiotherapy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optimize dose and risk estimations in interventional radiology 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establish reliable patient dosimetry in CT </a:t>
            </a:r>
            <a:r>
              <a:rPr lang="en-US" dirty="0" smtClean="0"/>
              <a:t>examinations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Radon: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dirty="0"/>
              <a:t>Vision 5: Towards improved radiation protection of workers and the </a:t>
            </a:r>
            <a:r>
              <a:rPr lang="en-US" dirty="0" smtClean="0"/>
              <a:t>public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improve understanding of </a:t>
            </a:r>
            <a:r>
              <a:rPr lang="en-US" dirty="0" err="1"/>
              <a:t>biokinetics</a:t>
            </a:r>
            <a:r>
              <a:rPr lang="en-US" dirty="0"/>
              <a:t> and dosimetry of internal </a:t>
            </a:r>
            <a:r>
              <a:rPr lang="en-US" dirty="0" smtClean="0"/>
              <a:t>emitters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EURADOS SRA –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topics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003232" cy="518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Emergency</a:t>
            </a:r>
            <a:r>
              <a:rPr lang="cs-CZ" dirty="0" smtClean="0"/>
              <a:t> and post </a:t>
            </a:r>
            <a:r>
              <a:rPr lang="cs-CZ" dirty="0" err="1" smtClean="0"/>
              <a:t>accident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dirty="0"/>
              <a:t>Vision 2: Towards improved radiation risk estimates deduced from epidemiological </a:t>
            </a:r>
            <a:r>
              <a:rPr lang="en-US" dirty="0" smtClean="0"/>
              <a:t>cohorts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improve exposure pathways not yet considered or </a:t>
            </a:r>
            <a:r>
              <a:rPr lang="en-US" dirty="0" smtClean="0"/>
              <a:t>validated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improve retrospective dosimetry for exposure pathways already considered </a:t>
            </a:r>
            <a:endParaRPr lang="en-US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Vision </a:t>
            </a:r>
            <a:r>
              <a:rPr lang="en-US" dirty="0"/>
              <a:t>3: Towards an efficient dose assessment for radiological </a:t>
            </a:r>
            <a:r>
              <a:rPr lang="en-US" dirty="0" smtClean="0"/>
              <a:t>emergencies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identify and characterize new markers of exposure 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develop strategies and methods to increase measurement </a:t>
            </a:r>
            <a:r>
              <a:rPr lang="en-US" dirty="0" smtClean="0"/>
              <a:t>capacity</a:t>
            </a:r>
            <a:endParaRPr lang="cs-CZ" dirty="0" smtClean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quantify doses after accidental internal </a:t>
            </a:r>
            <a:r>
              <a:rPr lang="en-US" dirty="0" err="1" smtClean="0"/>
              <a:t>contaminatio</a:t>
            </a:r>
            <a:r>
              <a:rPr lang="cs-CZ" dirty="0" smtClean="0"/>
              <a:t>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8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EURADOS – Views in a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Nutshell</a:t>
            </a: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2" y="1052736"/>
            <a:ext cx="8326760" cy="518457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cs typeface="Arial" pitchFamily="34" charset="0"/>
              </a:rPr>
              <a:t>Fostering research and development in dosimetry important </a:t>
            </a:r>
          </a:p>
          <a:p>
            <a:pPr marL="752475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To provide and ensure physics background for better understanding of </a:t>
            </a:r>
            <a:r>
              <a:rPr lang="en-US" sz="1600" dirty="0" err="1" smtClean="0">
                <a:cs typeface="Arial" pitchFamily="34" charset="0"/>
              </a:rPr>
              <a:t>behaviour</a:t>
            </a:r>
            <a:r>
              <a:rPr lang="en-US" sz="1600" dirty="0" smtClean="0">
                <a:cs typeface="Arial" pitchFamily="34" charset="0"/>
              </a:rPr>
              <a:t> of radiation and affected human body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cs typeface="Arial" pitchFamily="34" charset="0"/>
              </a:rPr>
              <a:t>Exchange and dissemination of information important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cs typeface="Arial" pitchFamily="34" charset="0"/>
              </a:rPr>
              <a:t>Sustainable Education and Training actions important</a:t>
            </a: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To enable continuous education of professionals, share the knowledge with new-comers to the field, keeping the knowledge up-to-date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cs typeface="Arial" pitchFamily="34" charset="0"/>
              </a:rPr>
              <a:t>Sustainable </a:t>
            </a:r>
            <a:r>
              <a:rPr lang="en-US" sz="2000" b="0" dirty="0" err="1" smtClean="0">
                <a:cs typeface="Arial" pitchFamily="34" charset="0"/>
              </a:rPr>
              <a:t>harmonisation</a:t>
            </a:r>
            <a:r>
              <a:rPr lang="en-US" sz="2000" b="0" dirty="0" smtClean="0">
                <a:cs typeface="Arial" pitchFamily="34" charset="0"/>
              </a:rPr>
              <a:t> in dosimetry important</a:t>
            </a: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To enable continuous improvement, keeping high standards, initiating discussions, providing feedback, dissemination of best practice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cs typeface="Arial" pitchFamily="34" charset="0"/>
              </a:rPr>
              <a:t>Systematic planning of international research important</a:t>
            </a:r>
          </a:p>
          <a:p>
            <a:pPr marL="808038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Efficiency, reflecting the needs of society and scientific community, targeted research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International cooperation is indispensable</a:t>
            </a:r>
            <a:r>
              <a:rPr lang="en-US" sz="2000" b="0" dirty="0" smtClean="0">
                <a:cs typeface="Arial" pitchFamily="34" charset="0"/>
              </a:rPr>
              <a:t>!</a:t>
            </a:r>
          </a:p>
          <a:p>
            <a:pPr marL="80962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0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588224" y="6453336"/>
            <a:ext cx="2602632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55776" y="836712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8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dirty="0" smtClean="0"/>
              <a:t>THANKS </a:t>
            </a:r>
            <a:r>
              <a:rPr lang="cs-CZ" dirty="0"/>
              <a:t>FOR YOUR ATTENTION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STAR Workshop, Paris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EURADOS </a:t>
            </a:r>
            <a:r>
              <a:rPr lang="cs-CZ" dirty="0" err="1" smtClean="0"/>
              <a:t>views</a:t>
            </a:r>
            <a:r>
              <a:rPr lang="cs-CZ" dirty="0" smtClean="0"/>
              <a:t> on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EURADOS </a:t>
            </a:r>
            <a:r>
              <a:rPr lang="cs-CZ" dirty="0" err="1" smtClean="0"/>
              <a:t>e.V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Contribution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EURADOS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ENHANCE</a:t>
            </a:r>
            <a:endParaRPr lang="en-US" dirty="0" smtClean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Envisioned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(SRA)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6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5723830" y="3357116"/>
            <a:ext cx="3168650" cy="2663825"/>
            <a:chOff x="5723830" y="3357116"/>
            <a:chExt cx="3168650" cy="2663825"/>
          </a:xfrm>
        </p:grpSpPr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5723830" y="3357116"/>
              <a:ext cx="3168650" cy="2663825"/>
              <a:chOff x="826265" y="0"/>
              <a:chExt cx="7491470" cy="6858000"/>
            </a:xfrm>
          </p:grpSpPr>
          <p:pic>
            <p:nvPicPr>
              <p:cNvPr id="10" name="Picture 8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265" y="0"/>
                <a:ext cx="749147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Oval 89"/>
              <p:cNvSpPr/>
              <p:nvPr/>
            </p:nvSpPr>
            <p:spPr>
              <a:xfrm>
                <a:off x="2699134" y="5734074"/>
                <a:ext cx="71310" cy="6947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12" name="Oval 90"/>
              <p:cNvSpPr/>
              <p:nvPr/>
            </p:nvSpPr>
            <p:spPr>
              <a:xfrm>
                <a:off x="3618677" y="4328143"/>
                <a:ext cx="71313" cy="73566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14" name="Oval 92"/>
              <p:cNvSpPr/>
              <p:nvPr/>
            </p:nvSpPr>
            <p:spPr>
              <a:xfrm>
                <a:off x="4725884" y="5084238"/>
                <a:ext cx="71310" cy="73566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15" name="Oval 93"/>
              <p:cNvSpPr/>
              <p:nvPr/>
            </p:nvSpPr>
            <p:spPr>
              <a:xfrm>
                <a:off x="4932311" y="5591027"/>
                <a:ext cx="75065" cy="6948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17" name="Oval 95"/>
              <p:cNvSpPr/>
              <p:nvPr/>
            </p:nvSpPr>
            <p:spPr>
              <a:xfrm>
                <a:off x="4763416" y="4442579"/>
                <a:ext cx="71310" cy="73566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18" name="Oval 96"/>
              <p:cNvSpPr/>
              <p:nvPr/>
            </p:nvSpPr>
            <p:spPr>
              <a:xfrm>
                <a:off x="4620793" y="3751874"/>
                <a:ext cx="71310" cy="73566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19" name="Oval 97"/>
              <p:cNvSpPr/>
              <p:nvPr/>
            </p:nvSpPr>
            <p:spPr>
              <a:xfrm>
                <a:off x="3960223" y="3907180"/>
                <a:ext cx="71310" cy="73566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21" name="Oval 99"/>
              <p:cNvSpPr/>
              <p:nvPr/>
            </p:nvSpPr>
            <p:spPr>
              <a:xfrm>
                <a:off x="5589130" y="3715092"/>
                <a:ext cx="71310" cy="73566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0033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23" name="TextBox 101"/>
              <p:cNvSpPr txBox="1">
                <a:spLocks noChangeArrowheads="1"/>
              </p:cNvSpPr>
              <p:nvPr/>
            </p:nvSpPr>
            <p:spPr bwMode="auto">
              <a:xfrm>
                <a:off x="7210530" y="6596431"/>
                <a:ext cx="1058414" cy="261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24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de-DE" sz="1100" b="0" kern="0" dirty="0" smtClean="0">
                    <a:solidFill>
                      <a:srgbClr val="EEECE1"/>
                    </a:solidFill>
                    <a:latin typeface="Arial" pitchFamily="34" charset="0"/>
                    <a:cs typeface="Arial" pitchFamily="34" charset="0"/>
                  </a:rPr>
                  <a:t>© EURADOS</a:t>
                </a:r>
              </a:p>
            </p:txBody>
          </p:sp>
        </p:grpSp>
        <p:sp>
          <p:nvSpPr>
            <p:cNvPr id="100" name="Oval 98"/>
            <p:cNvSpPr/>
            <p:nvPr/>
          </p:nvSpPr>
          <p:spPr bwMode="auto">
            <a:xfrm>
              <a:off x="7557628" y="4976055"/>
              <a:ext cx="30162" cy="2857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0033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EECE1"/>
                </a:solidFill>
                <a:latin typeface="Calibri"/>
              </a:endParaRPr>
            </a:p>
          </p:txBody>
        </p:sp>
        <p:sp>
          <p:nvSpPr>
            <p:cNvPr id="101" name="Oval 98"/>
            <p:cNvSpPr/>
            <p:nvPr/>
          </p:nvSpPr>
          <p:spPr bwMode="auto">
            <a:xfrm>
              <a:off x="6766424" y="4696569"/>
              <a:ext cx="30162" cy="2857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0033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EEECE1"/>
                </a:solidFill>
                <a:latin typeface="Calibri"/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5988621" y="6050188"/>
            <a:ext cx="2980183" cy="25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059738" y="5733604"/>
            <a:ext cx="12652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10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© EURADOS</a:t>
            </a:r>
          </a:p>
        </p:txBody>
      </p:sp>
      <p:sp>
        <p:nvSpPr>
          <p:cNvPr id="89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2F8DE-5BAB-4BB2-AF68-5EC2AB75F556}" type="slidenum">
              <a:rPr lang="en-GB" altLang="de-DE" smtClean="0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de-DE" dirty="0" smtClean="0">
              <a:solidFill>
                <a:srgbClr val="003399"/>
              </a:solidFill>
            </a:endParaRPr>
          </a:p>
        </p:txBody>
      </p:sp>
      <p:sp>
        <p:nvSpPr>
          <p:cNvPr id="90" name="Datumsplatzhalter 3"/>
          <p:cNvSpPr txBox="1">
            <a:spLocks/>
          </p:cNvSpPr>
          <p:nvPr/>
        </p:nvSpPr>
        <p:spPr>
          <a:xfrm>
            <a:off x="6588224" y="6453336"/>
            <a:ext cx="2602632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91" name="Textfeld 2"/>
          <p:cNvSpPr txBox="1">
            <a:spLocks noChangeArrowheads="1"/>
          </p:cNvSpPr>
          <p:nvPr/>
        </p:nvSpPr>
        <p:spPr bwMode="auto">
          <a:xfrm>
            <a:off x="349874" y="2079326"/>
            <a:ext cx="39433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de-DE" altLang="de-DE" b="1" dirty="0" err="1">
                <a:latin typeface="Arial" charset="0"/>
              </a:rPr>
              <a:t>Voting</a:t>
            </a:r>
            <a:r>
              <a:rPr lang="de-DE" altLang="de-DE" b="1" dirty="0">
                <a:latin typeface="Arial" charset="0"/>
              </a:rPr>
              <a:t> Member Status (May 2019)</a:t>
            </a:r>
          </a:p>
          <a:p>
            <a:pPr>
              <a:spcBef>
                <a:spcPts val="600"/>
              </a:spcBef>
            </a:pPr>
            <a:r>
              <a:rPr lang="de-DE" altLang="de-DE" b="1" dirty="0">
                <a:latin typeface="Arial" charset="0"/>
              </a:rPr>
              <a:t>	</a:t>
            </a:r>
            <a:r>
              <a:rPr lang="de-DE" altLang="de-DE" dirty="0">
                <a:latin typeface="Arial" charset="0"/>
              </a:rPr>
              <a:t>73 </a:t>
            </a:r>
            <a:r>
              <a:rPr lang="de-DE" altLang="de-DE" dirty="0" err="1">
                <a:latin typeface="Arial" charset="0"/>
              </a:rPr>
              <a:t>Voting</a:t>
            </a:r>
            <a:r>
              <a:rPr lang="de-DE" altLang="de-DE" dirty="0">
                <a:latin typeface="Arial" charset="0"/>
              </a:rPr>
              <a:t> Members </a:t>
            </a:r>
            <a:r>
              <a:rPr lang="de-DE" altLang="de-DE" dirty="0" err="1">
                <a:latin typeface="Arial" charset="0"/>
              </a:rPr>
              <a:t>from</a:t>
            </a:r>
            <a:r>
              <a:rPr lang="de-DE" altLang="de-DE" dirty="0">
                <a:latin typeface="Arial" charset="0"/>
              </a:rPr>
              <a:t> 31 countries </a:t>
            </a:r>
          </a:p>
        </p:txBody>
      </p:sp>
      <p:sp>
        <p:nvSpPr>
          <p:cNvPr id="93" name="Textfeld 2"/>
          <p:cNvSpPr txBox="1">
            <a:spLocks noChangeArrowheads="1"/>
          </p:cNvSpPr>
          <p:nvPr/>
        </p:nvSpPr>
        <p:spPr bwMode="auto">
          <a:xfrm>
            <a:off x="351290" y="2888432"/>
            <a:ext cx="56603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b="1" dirty="0">
                <a:solidFill>
                  <a:srgbClr val="003399"/>
                </a:solidFill>
                <a:latin typeface="Arial" charset="0"/>
              </a:rPr>
              <a:t>EURADOS Board of </a:t>
            </a:r>
            <a:r>
              <a:rPr lang="de-DE" altLang="de-DE" b="1" dirty="0" err="1">
                <a:solidFill>
                  <a:srgbClr val="003399"/>
                </a:solidFill>
                <a:latin typeface="Arial" charset="0"/>
              </a:rPr>
              <a:t>Officers</a:t>
            </a:r>
            <a:endParaRPr lang="de-DE" altLang="de-DE" b="1" dirty="0">
              <a:solidFill>
                <a:srgbClr val="003399"/>
              </a:solidFill>
              <a:latin typeface="Arial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Chair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: 		W. Rühm (Helmholtz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Munich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, Germany)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Vice-Chair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: 	F. Vanhavere (SCK-CEN,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Belgium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) 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Secretary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: 	JF. Bottollier (IRSN, France)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Treasurer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: 	</a:t>
            </a:r>
            <a:r>
              <a:rPr lang="de-DE" altLang="de-DE" dirty="0" smtClean="0">
                <a:solidFill>
                  <a:srgbClr val="003399"/>
                </a:solidFill>
                <a:latin typeface="Arial" charset="0"/>
              </a:rPr>
              <a:t>O. Hupe 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(PTB, Germany)</a:t>
            </a:r>
          </a:p>
        </p:txBody>
      </p:sp>
      <p:sp>
        <p:nvSpPr>
          <p:cNvPr id="95" name="TextBox 2"/>
          <p:cNvSpPr txBox="1">
            <a:spLocks noChangeArrowheads="1"/>
          </p:cNvSpPr>
          <p:nvPr/>
        </p:nvSpPr>
        <p:spPr bwMode="auto">
          <a:xfrm>
            <a:off x="8059738" y="2879725"/>
            <a:ext cx="1265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10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© EURADOS</a:t>
            </a:r>
          </a:p>
        </p:txBody>
      </p:sp>
      <p:sp>
        <p:nvSpPr>
          <p:cNvPr id="96" name="Titel 1"/>
          <p:cNvSpPr txBox="1">
            <a:spLocks/>
          </p:cNvSpPr>
          <p:nvPr/>
        </p:nvSpPr>
        <p:spPr>
          <a:xfrm>
            <a:off x="419100" y="206375"/>
            <a:ext cx="8229600" cy="7016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2400" dirty="0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EURADOS (</a:t>
            </a:r>
            <a:r>
              <a:rPr lang="de-DE" altLang="de-DE" sz="2400" dirty="0" err="1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as</a:t>
            </a:r>
            <a:r>
              <a:rPr lang="de-DE" altLang="de-DE" sz="2400" dirty="0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</a:t>
            </a:r>
            <a:r>
              <a:rPr lang="de-DE" altLang="de-DE" sz="2400" dirty="0" err="1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of</a:t>
            </a:r>
            <a:r>
              <a:rPr lang="de-DE" altLang="de-DE" sz="2400" dirty="0" smtClean="0">
                <a:solidFill>
                  <a:srgbClr val="003399"/>
                </a:solidFill>
                <a:latin typeface="Arial" charset="0"/>
                <a:sym typeface="Symbol" pitchFamily="18" charset="2"/>
              </a:rPr>
              <a:t> 2019)</a:t>
            </a:r>
            <a:endParaRPr lang="en-US" altLang="de-DE" sz="2400" dirty="0">
              <a:solidFill>
                <a:srgbClr val="003399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  <p:sp>
        <p:nvSpPr>
          <p:cNvPr id="98" name="Textfeld 2"/>
          <p:cNvSpPr txBox="1">
            <a:spLocks noChangeArrowheads="1"/>
          </p:cNvSpPr>
          <p:nvPr/>
        </p:nvSpPr>
        <p:spPr bwMode="auto">
          <a:xfrm>
            <a:off x="350967" y="1149162"/>
            <a:ext cx="7170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de-DE" altLang="de-DE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Mission </a:t>
            </a:r>
            <a:r>
              <a:rPr lang="de-DE" altLang="de-DE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since</a:t>
            </a:r>
            <a:r>
              <a:rPr lang="de-DE" altLang="de-DE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1982 </a:t>
            </a:r>
            <a:endParaRPr lang="de-DE" altLang="de-DE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de-DE" altLang="de-DE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de-DE" dirty="0" smtClean="0">
                <a:solidFill>
                  <a:srgbClr val="003399"/>
                </a:solidFill>
                <a:latin typeface="Arial" charset="0"/>
              </a:rPr>
              <a:t>P</a:t>
            </a:r>
            <a:r>
              <a:rPr lang="en-US" altLang="en-US" dirty="0" smtClean="0">
                <a:solidFill>
                  <a:srgbClr val="003399"/>
                </a:solidFill>
                <a:latin typeface="Arial" charset="0"/>
              </a:rPr>
              <a:t>romote </a:t>
            </a:r>
            <a:r>
              <a:rPr lang="en-US" altLang="en-US" dirty="0">
                <a:solidFill>
                  <a:srgbClr val="003399"/>
                </a:solidFill>
                <a:latin typeface="Arial" charset="0"/>
              </a:rPr>
              <a:t>research and development in </a:t>
            </a:r>
            <a:r>
              <a:rPr lang="en-US" altLang="en-US" dirty="0" smtClean="0">
                <a:solidFill>
                  <a:srgbClr val="003399"/>
                </a:solidFill>
                <a:latin typeface="Arial" charset="0"/>
              </a:rPr>
              <a:t>dosimetry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003399"/>
                </a:solidFill>
                <a:latin typeface="Arial" charset="0"/>
              </a:rPr>
              <a:t>	Contribute </a:t>
            </a:r>
            <a:r>
              <a:rPr lang="en-US" altLang="en-US" dirty="0">
                <a:solidFill>
                  <a:srgbClr val="003399"/>
                </a:solidFill>
                <a:latin typeface="Arial" charset="0"/>
              </a:rPr>
              <a:t>to </a:t>
            </a:r>
            <a:r>
              <a:rPr lang="en-US" altLang="en-US" dirty="0" err="1" smtClean="0">
                <a:solidFill>
                  <a:srgbClr val="003399"/>
                </a:solidFill>
                <a:latin typeface="Arial" charset="0"/>
              </a:rPr>
              <a:t>harmonisation</a:t>
            </a:r>
            <a:r>
              <a:rPr lang="en-US" altLang="en-US" dirty="0" smtClean="0">
                <a:solidFill>
                  <a:srgbClr val="003399"/>
                </a:solidFill>
                <a:latin typeface="Arial" charset="0"/>
              </a:rPr>
              <a:t> in </a:t>
            </a:r>
            <a:r>
              <a:rPr lang="en-US" altLang="en-US" dirty="0" err="1" smtClean="0">
                <a:solidFill>
                  <a:srgbClr val="003399"/>
                </a:solidFill>
                <a:latin typeface="Arial" charset="0"/>
              </a:rPr>
              <a:t>dosimetric</a:t>
            </a:r>
            <a:r>
              <a:rPr lang="en-US" altLang="en-US" dirty="0" smtClean="0">
                <a:solidFill>
                  <a:srgbClr val="003399"/>
                </a:solidFill>
                <a:latin typeface="Arial" charset="0"/>
              </a:rPr>
              <a:t> practice</a:t>
            </a:r>
            <a:endParaRPr lang="de-DE" altLang="de-DE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508104" y="487363"/>
            <a:ext cx="3369196" cy="5677941"/>
            <a:chOff x="5508104" y="487363"/>
            <a:chExt cx="3369196" cy="5677941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487363"/>
              <a:ext cx="3369196" cy="5677941"/>
              <a:chOff x="5508104" y="487363"/>
              <a:chExt cx="3369196" cy="5677941"/>
            </a:xfrm>
          </p:grpSpPr>
          <p:grpSp>
            <p:nvGrpSpPr>
              <p:cNvPr id="25" name="Group 10"/>
              <p:cNvGrpSpPr>
                <a:grpSpLocks/>
              </p:cNvGrpSpPr>
              <p:nvPr/>
            </p:nvGrpSpPr>
            <p:grpSpPr bwMode="auto">
              <a:xfrm>
                <a:off x="5635625" y="487363"/>
                <a:ext cx="3241675" cy="2708275"/>
                <a:chOff x="826265" y="0"/>
                <a:chExt cx="7491470" cy="6858000"/>
              </a:xfrm>
            </p:grpSpPr>
            <p:pic>
              <p:nvPicPr>
                <p:cNvPr id="28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265" y="0"/>
                  <a:ext cx="749147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Oval 12"/>
                <p:cNvSpPr/>
                <p:nvPr/>
              </p:nvSpPr>
              <p:spPr>
                <a:xfrm>
                  <a:off x="5184672" y="2275280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13"/>
                <p:cNvSpPr/>
                <p:nvPr/>
              </p:nvSpPr>
              <p:spPr>
                <a:xfrm>
                  <a:off x="5929417" y="202202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1" name="Oval 14"/>
                <p:cNvSpPr/>
                <p:nvPr/>
              </p:nvSpPr>
              <p:spPr>
                <a:xfrm>
                  <a:off x="4902183" y="3907372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2" name="Oval 15"/>
                <p:cNvSpPr/>
                <p:nvPr/>
              </p:nvSpPr>
              <p:spPr>
                <a:xfrm>
                  <a:off x="6156876" y="3039067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16"/>
                <p:cNvSpPr/>
                <p:nvPr/>
              </p:nvSpPr>
              <p:spPr>
                <a:xfrm>
                  <a:off x="5298402" y="4442021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4" name="Oval 17"/>
                <p:cNvSpPr/>
                <p:nvPr/>
              </p:nvSpPr>
              <p:spPr>
                <a:xfrm>
                  <a:off x="6949314" y="3718434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5" name="Oval 18"/>
                <p:cNvSpPr/>
                <p:nvPr/>
              </p:nvSpPr>
              <p:spPr>
                <a:xfrm>
                  <a:off x="6630136" y="486813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6" name="Oval 19"/>
                <p:cNvSpPr/>
                <p:nvPr/>
              </p:nvSpPr>
              <p:spPr>
                <a:xfrm>
                  <a:off x="5074611" y="4112387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7" name="Oval 20"/>
                <p:cNvSpPr/>
                <p:nvPr/>
              </p:nvSpPr>
              <p:spPr>
                <a:xfrm>
                  <a:off x="2700968" y="5732420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8" name="Oval 21"/>
                <p:cNvSpPr/>
                <p:nvPr/>
              </p:nvSpPr>
              <p:spPr>
                <a:xfrm>
                  <a:off x="3618141" y="432946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9" name="Oval 22"/>
                <p:cNvSpPr/>
                <p:nvPr/>
              </p:nvSpPr>
              <p:spPr>
                <a:xfrm>
                  <a:off x="3640153" y="425710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0" name="Oval 23"/>
                <p:cNvSpPr/>
                <p:nvPr/>
              </p:nvSpPr>
              <p:spPr>
                <a:xfrm>
                  <a:off x="5327752" y="440182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1" name="Oval 24"/>
                <p:cNvSpPr/>
                <p:nvPr/>
              </p:nvSpPr>
              <p:spPr>
                <a:xfrm>
                  <a:off x="4172113" y="4739496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2" name="Oval 25"/>
                <p:cNvSpPr/>
                <p:nvPr/>
              </p:nvSpPr>
              <p:spPr>
                <a:xfrm>
                  <a:off x="5723971" y="443800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3" name="Oval 26"/>
                <p:cNvSpPr/>
                <p:nvPr/>
              </p:nvSpPr>
              <p:spPr>
                <a:xfrm>
                  <a:off x="4645375" y="5326406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27"/>
                <p:cNvSpPr/>
                <p:nvPr/>
              </p:nvSpPr>
              <p:spPr>
                <a:xfrm>
                  <a:off x="4726086" y="5085210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5" name="Oval 28"/>
                <p:cNvSpPr/>
                <p:nvPr/>
              </p:nvSpPr>
              <p:spPr>
                <a:xfrm>
                  <a:off x="4931533" y="558770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6" name="Oval 29"/>
                <p:cNvSpPr/>
                <p:nvPr/>
              </p:nvSpPr>
              <p:spPr>
                <a:xfrm>
                  <a:off x="5437813" y="4369662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30"/>
                <p:cNvSpPr/>
                <p:nvPr/>
              </p:nvSpPr>
              <p:spPr>
                <a:xfrm>
                  <a:off x="2763335" y="5756539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8" name="Oval 31"/>
                <p:cNvSpPr/>
                <p:nvPr/>
              </p:nvSpPr>
              <p:spPr>
                <a:xfrm>
                  <a:off x="3365000" y="5672119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9" name="Oval 32"/>
                <p:cNvSpPr/>
                <p:nvPr/>
              </p:nvSpPr>
              <p:spPr>
                <a:xfrm>
                  <a:off x="6586112" y="616657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0" name="Oval 33"/>
                <p:cNvSpPr/>
                <p:nvPr/>
              </p:nvSpPr>
              <p:spPr>
                <a:xfrm>
                  <a:off x="4461940" y="497667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1" name="Oval 34"/>
                <p:cNvSpPr/>
                <p:nvPr/>
              </p:nvSpPr>
              <p:spPr>
                <a:xfrm>
                  <a:off x="5111298" y="4112387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2" name="Oval 35"/>
                <p:cNvSpPr/>
                <p:nvPr/>
              </p:nvSpPr>
              <p:spPr>
                <a:xfrm>
                  <a:off x="5966104" y="498471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3" name="Oval 36"/>
                <p:cNvSpPr/>
                <p:nvPr/>
              </p:nvSpPr>
              <p:spPr>
                <a:xfrm>
                  <a:off x="5085618" y="6379627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4" name="Oval 37"/>
                <p:cNvSpPr/>
                <p:nvPr/>
              </p:nvSpPr>
              <p:spPr>
                <a:xfrm>
                  <a:off x="2755997" y="5696239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5" name="Oval 38"/>
                <p:cNvSpPr/>
                <p:nvPr/>
              </p:nvSpPr>
              <p:spPr>
                <a:xfrm>
                  <a:off x="6164214" y="551534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6" name="Oval 39"/>
                <p:cNvSpPr/>
                <p:nvPr/>
              </p:nvSpPr>
              <p:spPr>
                <a:xfrm>
                  <a:off x="5760658" y="4003850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7" name="Oval 40"/>
                <p:cNvSpPr/>
                <p:nvPr/>
              </p:nvSpPr>
              <p:spPr>
                <a:xfrm>
                  <a:off x="5357101" y="4868134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8" name="Oval 41"/>
                <p:cNvSpPr/>
                <p:nvPr/>
              </p:nvSpPr>
              <p:spPr>
                <a:xfrm>
                  <a:off x="4762773" y="4442021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9" name="Oval 42"/>
                <p:cNvSpPr/>
                <p:nvPr/>
              </p:nvSpPr>
              <p:spPr>
                <a:xfrm>
                  <a:off x="4616025" y="375461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0" name="Oval 43"/>
                <p:cNvSpPr/>
                <p:nvPr/>
              </p:nvSpPr>
              <p:spPr>
                <a:xfrm>
                  <a:off x="2733985" y="3364680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1" name="Oval 44"/>
                <p:cNvSpPr/>
                <p:nvPr/>
              </p:nvSpPr>
              <p:spPr>
                <a:xfrm>
                  <a:off x="3357663" y="375461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2" name="Oval 45"/>
                <p:cNvSpPr/>
                <p:nvPr/>
              </p:nvSpPr>
              <p:spPr>
                <a:xfrm>
                  <a:off x="3959328" y="390737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3" name="Oval 46"/>
                <p:cNvSpPr/>
                <p:nvPr/>
              </p:nvSpPr>
              <p:spPr>
                <a:xfrm>
                  <a:off x="1798470" y="5909297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4" name="Oval 47"/>
                <p:cNvSpPr/>
                <p:nvPr/>
              </p:nvSpPr>
              <p:spPr>
                <a:xfrm>
                  <a:off x="4032702" y="4799796"/>
                  <a:ext cx="73374" cy="68338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5" name="Oval 48"/>
                <p:cNvSpPr/>
                <p:nvPr/>
              </p:nvSpPr>
              <p:spPr>
                <a:xfrm>
                  <a:off x="5588228" y="3714415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6" name="Oval 49"/>
                <p:cNvSpPr/>
                <p:nvPr/>
              </p:nvSpPr>
              <p:spPr>
                <a:xfrm>
                  <a:off x="3951991" y="374255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7" name="Oval 50"/>
                <p:cNvSpPr/>
                <p:nvPr/>
              </p:nvSpPr>
              <p:spPr>
                <a:xfrm>
                  <a:off x="5760658" y="446212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8" name="Oval 51"/>
                <p:cNvSpPr/>
                <p:nvPr/>
              </p:nvSpPr>
              <p:spPr>
                <a:xfrm>
                  <a:off x="5338757" y="4462122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9" name="Oval 52"/>
                <p:cNvSpPr/>
                <p:nvPr/>
              </p:nvSpPr>
              <p:spPr>
                <a:xfrm>
                  <a:off x="4960883" y="5623880"/>
                  <a:ext cx="73374" cy="6834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0" name="Oval 53"/>
                <p:cNvSpPr/>
                <p:nvPr/>
              </p:nvSpPr>
              <p:spPr>
                <a:xfrm>
                  <a:off x="4792123" y="4940492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1" name="Oval 54"/>
                <p:cNvSpPr/>
                <p:nvPr/>
              </p:nvSpPr>
              <p:spPr>
                <a:xfrm>
                  <a:off x="4040040" y="3839032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2" name="Oval 55"/>
                <p:cNvSpPr/>
                <p:nvPr/>
              </p:nvSpPr>
              <p:spPr>
                <a:xfrm>
                  <a:off x="5221359" y="2415976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3" name="Oval 56"/>
                <p:cNvSpPr/>
                <p:nvPr/>
              </p:nvSpPr>
              <p:spPr>
                <a:xfrm>
                  <a:off x="4388567" y="4582720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4" name="Oval 57"/>
                <p:cNvSpPr/>
                <p:nvPr/>
              </p:nvSpPr>
              <p:spPr>
                <a:xfrm>
                  <a:off x="5988116" y="2705411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5" name="Oval 58"/>
                <p:cNvSpPr/>
                <p:nvPr/>
              </p:nvSpPr>
              <p:spPr>
                <a:xfrm>
                  <a:off x="4755436" y="3111426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6" name="Oval 59"/>
                <p:cNvSpPr/>
                <p:nvPr/>
              </p:nvSpPr>
              <p:spPr>
                <a:xfrm>
                  <a:off x="4689399" y="314760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7" name="Oval 60"/>
                <p:cNvSpPr/>
                <p:nvPr/>
              </p:nvSpPr>
              <p:spPr>
                <a:xfrm>
                  <a:off x="3203578" y="3863151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8" name="Oval 61"/>
                <p:cNvSpPr/>
                <p:nvPr/>
              </p:nvSpPr>
              <p:spPr>
                <a:xfrm>
                  <a:off x="6002791" y="5020891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9" name="Oval 62"/>
                <p:cNvSpPr/>
                <p:nvPr/>
              </p:nvSpPr>
              <p:spPr>
                <a:xfrm>
                  <a:off x="5147985" y="484401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0" name="Oval 63"/>
                <p:cNvSpPr/>
                <p:nvPr/>
              </p:nvSpPr>
              <p:spPr>
                <a:xfrm>
                  <a:off x="7705065" y="2773751"/>
                  <a:ext cx="69704" cy="68338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1" name="Oval 64"/>
                <p:cNvSpPr/>
                <p:nvPr/>
              </p:nvSpPr>
              <p:spPr>
                <a:xfrm>
                  <a:off x="4256494" y="4671158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2" name="Oval 65"/>
                <p:cNvSpPr/>
                <p:nvPr/>
              </p:nvSpPr>
              <p:spPr>
                <a:xfrm>
                  <a:off x="3243934" y="3702354"/>
                  <a:ext cx="6970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3" name="Oval 66"/>
                <p:cNvSpPr/>
                <p:nvPr/>
              </p:nvSpPr>
              <p:spPr>
                <a:xfrm>
                  <a:off x="4729754" y="4405843"/>
                  <a:ext cx="69706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4" name="Oval 67"/>
                <p:cNvSpPr/>
                <p:nvPr/>
              </p:nvSpPr>
              <p:spPr>
                <a:xfrm>
                  <a:off x="3130204" y="3702354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5" name="Oval 68"/>
                <p:cNvSpPr/>
                <p:nvPr/>
              </p:nvSpPr>
              <p:spPr>
                <a:xfrm>
                  <a:off x="4425253" y="4341524"/>
                  <a:ext cx="73374" cy="68338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6" name="Oval 69"/>
                <p:cNvSpPr/>
                <p:nvPr/>
              </p:nvSpPr>
              <p:spPr>
                <a:xfrm>
                  <a:off x="5815687" y="3601857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7" name="Oval 70"/>
                <p:cNvSpPr/>
                <p:nvPr/>
              </p:nvSpPr>
              <p:spPr>
                <a:xfrm>
                  <a:off x="5624915" y="3742553"/>
                  <a:ext cx="73374" cy="7235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8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7209790" y="6596703"/>
                  <a:ext cx="1060253" cy="261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2400" b="1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en-US" altLang="de-DE" sz="1100" b="0" kern="0" smtClean="0">
                      <a:solidFill>
                        <a:srgbClr val="EEECE1"/>
                      </a:solidFill>
                      <a:latin typeface="Arial" pitchFamily="34" charset="0"/>
                      <a:cs typeface="Arial" pitchFamily="34" charset="0"/>
                    </a:rPr>
                    <a:t>© EURADOS</a:t>
                  </a:r>
                </a:p>
              </p:txBody>
            </p:sp>
          </p:grpSp>
          <p:sp>
            <p:nvSpPr>
              <p:cNvPr id="26" name="Rechteck 25"/>
              <p:cNvSpPr/>
              <p:nvPr/>
            </p:nvSpPr>
            <p:spPr>
              <a:xfrm>
                <a:off x="5508104" y="557212"/>
                <a:ext cx="476201" cy="56080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Textfeld 1"/>
              <p:cNvSpPr txBox="1">
                <a:spLocks noChangeArrowheads="1"/>
              </p:cNvSpPr>
              <p:nvPr/>
            </p:nvSpPr>
            <p:spPr bwMode="auto">
              <a:xfrm>
                <a:off x="7164388" y="1236663"/>
                <a:ext cx="255587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000"/>
                  </a:lnSpc>
                  <a:spcBef>
                    <a:spcPct val="50000"/>
                  </a:spcBef>
                  <a:buClr>
                    <a:srgbClr val="00589C"/>
                  </a:buClr>
                  <a:buFont typeface="Wingdings" pitchFamily="2" charset="2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algn="l" eaLnBrk="0" hangingPunct="0">
                  <a:spcBef>
                    <a:spcPct val="50000"/>
                  </a:spcBef>
                  <a:buClr>
                    <a:schemeClr val="tx1"/>
                  </a:buClr>
                  <a:buFont typeface="Times" pitchFamily="1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algn="l" eaLnBrk="0" hangingPunct="0">
                  <a:spcBef>
                    <a:spcPct val="50000"/>
                  </a:spcBef>
                  <a:buFont typeface="Times" pitchFamily="1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Times" pitchFamily="1" charset="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</a:t>
                </a:r>
                <a:endParaRPr lang="de-DE" altLang="de-DE" sz="12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feld 98"/>
                <p:cNvSpPr txBox="1"/>
                <p:nvPr/>
              </p:nvSpPr>
              <p:spPr>
                <a:xfrm>
                  <a:off x="5979424" y="2412177"/>
                  <a:ext cx="2487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i="1" smtClean="0">
                            <a:latin typeface="Cambria Math"/>
                          </a:rPr>
                          <m:t>·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99" name="Textfeld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424" y="2412177"/>
                  <a:ext cx="24876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Textfeld 5"/>
          <p:cNvSpPr txBox="1">
            <a:spLocks noChangeArrowheads="1"/>
          </p:cNvSpPr>
          <p:nvPr/>
        </p:nvSpPr>
        <p:spPr bwMode="auto">
          <a:xfrm>
            <a:off x="351290" y="4356968"/>
            <a:ext cx="6519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de-DE" altLang="de-DE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EURADOS Office</a:t>
            </a:r>
            <a:endParaRPr lang="de-DE" altLang="de-DE" b="1" dirty="0">
              <a:solidFill>
                <a:srgbClr val="003399"/>
              </a:solidFill>
              <a:latin typeface="Arial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operated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</a:rPr>
              <a:t>by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 HMGU (W. Rühm, </a:t>
            </a:r>
            <a:r>
              <a:rPr lang="de-DE" altLang="de-DE" dirty="0" smtClean="0">
                <a:solidFill>
                  <a:srgbClr val="003399"/>
                </a:solidFill>
                <a:latin typeface="Arial" charset="0"/>
              </a:rPr>
              <a:t>K. Hürkamp, 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(H. Schuhmacher</a:t>
            </a:r>
            <a:r>
              <a:rPr lang="de-DE" altLang="de-DE" dirty="0" smtClean="0">
                <a:solidFill>
                  <a:srgbClr val="003399"/>
                </a:solidFill>
                <a:latin typeface="Arial" charset="0"/>
              </a:rPr>
              <a:t>))</a:t>
            </a:r>
            <a:endParaRPr lang="de-DE" altLang="de-DE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92" name="Textfeld 5"/>
          <p:cNvSpPr txBox="1">
            <a:spLocks noChangeArrowheads="1"/>
          </p:cNvSpPr>
          <p:nvPr/>
        </p:nvSpPr>
        <p:spPr bwMode="auto">
          <a:xfrm>
            <a:off x="322263" y="5087391"/>
            <a:ext cx="566635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lnSpc>
                <a:spcPts val="2000"/>
              </a:lnSpc>
              <a:spcBef>
                <a:spcPct val="50000"/>
              </a:spcBef>
              <a:buClr>
                <a:srgbClr val="00589C"/>
              </a:buClr>
              <a:buFont typeface="Wingdings" pitchFamily="2" charset="2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tx1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5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imes" pitchFamily="1" charset="0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de-DE" altLang="de-DE" b="1" dirty="0">
                <a:solidFill>
                  <a:srgbClr val="003399"/>
                </a:solidFill>
                <a:latin typeface="Arial" charset="0"/>
              </a:rPr>
              <a:t>EURADOS Council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	J.F. Bottollier, I. Clairand, E. Fantuzzi, P. Fattibene, </a:t>
            </a:r>
            <a:r>
              <a:rPr lang="cs-CZ" altLang="de-DE" dirty="0" smtClean="0">
                <a:solidFill>
                  <a:srgbClr val="003399"/>
                </a:solidFill>
                <a:latin typeface="Arial" charset="0"/>
              </a:rPr>
              <a:t/>
            </a:r>
            <a:br>
              <a:rPr lang="cs-CZ" altLang="de-DE" dirty="0" smtClean="0">
                <a:solidFill>
                  <a:srgbClr val="003399"/>
                </a:solidFill>
                <a:latin typeface="Arial" charset="0"/>
              </a:rPr>
            </a:br>
            <a:r>
              <a:rPr lang="de-DE" altLang="de-DE" dirty="0" smtClean="0">
                <a:solidFill>
                  <a:srgbClr val="003399"/>
                </a:solidFill>
                <a:latin typeface="Arial" charset="0"/>
              </a:rPr>
              <a:t>R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. Harrison, O. Hupe, M.A. Lopez, P. Olko, </a:t>
            </a:r>
            <a:r>
              <a:rPr lang="cs-CZ" altLang="de-DE" dirty="0" smtClean="0">
                <a:solidFill>
                  <a:srgbClr val="003399"/>
                </a:solidFill>
                <a:latin typeface="Arial" charset="0"/>
              </a:rPr>
              <a:t/>
            </a:r>
            <a:br>
              <a:rPr lang="cs-CZ" altLang="de-DE" dirty="0" smtClean="0">
                <a:solidFill>
                  <a:srgbClr val="003399"/>
                </a:solidFill>
                <a:latin typeface="Arial" charset="0"/>
              </a:rPr>
            </a:br>
            <a:r>
              <a:rPr lang="de-DE" altLang="de-DE" dirty="0" smtClean="0">
                <a:solidFill>
                  <a:srgbClr val="003399"/>
                </a:solidFill>
                <a:latin typeface="Arial" charset="0"/>
              </a:rPr>
              <a:t>V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</a:rPr>
              <a:t>. Olsovcova, W. Rühm, H. Schuhmacher, F. Vanhavere</a:t>
            </a:r>
          </a:p>
        </p:txBody>
      </p:sp>
    </p:spTree>
    <p:extLst>
      <p:ext uri="{BB962C8B-B14F-4D97-AF65-F5344CB8AC3E}">
        <p14:creationId xmlns:p14="http://schemas.microsoft.com/office/powerpoint/2010/main" val="42117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730592" y="1568415"/>
            <a:ext cx="3638673" cy="3280559"/>
            <a:chOff x="5724128" y="1557338"/>
            <a:chExt cx="3638673" cy="3280559"/>
          </a:xfrm>
        </p:grpSpPr>
        <p:grpSp>
          <p:nvGrpSpPr>
            <p:cNvPr id="7" name="Gruppieren 6"/>
            <p:cNvGrpSpPr>
              <a:grpSpLocks noChangeAspect="1"/>
            </p:cNvGrpSpPr>
            <p:nvPr/>
          </p:nvGrpSpPr>
          <p:grpSpPr>
            <a:xfrm>
              <a:off x="5796136" y="1557338"/>
              <a:ext cx="3566665" cy="3280559"/>
              <a:chOff x="5757863" y="1557338"/>
              <a:chExt cx="3225800" cy="2967037"/>
            </a:xfrm>
          </p:grpSpPr>
          <p:grpSp>
            <p:nvGrpSpPr>
              <p:cNvPr id="9" name="Gruppieren 66"/>
              <p:cNvGrpSpPr>
                <a:grpSpLocks/>
              </p:cNvGrpSpPr>
              <p:nvPr/>
            </p:nvGrpSpPr>
            <p:grpSpPr bwMode="auto">
              <a:xfrm>
                <a:off x="5757863" y="1557338"/>
                <a:ext cx="3225800" cy="2967037"/>
                <a:chOff x="2653868" y="1360231"/>
                <a:chExt cx="4385383" cy="3408100"/>
              </a:xfrm>
            </p:grpSpPr>
            <p:pic>
              <p:nvPicPr>
                <p:cNvPr id="11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3868" y="1360231"/>
                  <a:ext cx="3905813" cy="33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Oval 5"/>
                <p:cNvSpPr/>
                <p:nvPr/>
              </p:nvSpPr>
              <p:spPr>
                <a:xfrm>
                  <a:off x="4775340" y="285184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3" name="Oval 6"/>
                <p:cNvSpPr/>
                <p:nvPr/>
              </p:nvSpPr>
              <p:spPr>
                <a:xfrm>
                  <a:off x="4311336" y="3309540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4" name="Oval 7"/>
                <p:cNvSpPr/>
                <p:nvPr/>
              </p:nvSpPr>
              <p:spPr>
                <a:xfrm>
                  <a:off x="5994701" y="4037113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5" name="Oval 8"/>
                <p:cNvSpPr/>
                <p:nvPr/>
              </p:nvSpPr>
              <p:spPr>
                <a:xfrm>
                  <a:off x="4130050" y="3555712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6" name="Oval 9"/>
                <p:cNvSpPr/>
                <p:nvPr/>
              </p:nvSpPr>
              <p:spPr>
                <a:xfrm>
                  <a:off x="3866754" y="2906550"/>
                  <a:ext cx="36688" cy="32823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7" name="Oval 11"/>
                <p:cNvSpPr/>
                <p:nvPr/>
              </p:nvSpPr>
              <p:spPr>
                <a:xfrm>
                  <a:off x="4417085" y="3681532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8" name="Oval 12"/>
                <p:cNvSpPr/>
                <p:nvPr/>
              </p:nvSpPr>
              <p:spPr>
                <a:xfrm>
                  <a:off x="5658028" y="371800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9" name="Oval 13"/>
                <p:cNvSpPr/>
                <p:nvPr/>
              </p:nvSpPr>
              <p:spPr>
                <a:xfrm>
                  <a:off x="5826365" y="314725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0" name="Oval 14"/>
                <p:cNvSpPr/>
                <p:nvPr/>
              </p:nvSpPr>
              <p:spPr>
                <a:xfrm>
                  <a:off x="4496937" y="353383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1" name="Oval 15"/>
                <p:cNvSpPr/>
                <p:nvPr/>
              </p:nvSpPr>
              <p:spPr>
                <a:xfrm>
                  <a:off x="4445142" y="3311364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2" name="Oval 16"/>
                <p:cNvSpPr/>
                <p:nvPr/>
              </p:nvSpPr>
              <p:spPr>
                <a:xfrm>
                  <a:off x="4607003" y="3076133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3" name="Oval 17"/>
                <p:cNvSpPr/>
                <p:nvPr/>
              </p:nvSpPr>
              <p:spPr>
                <a:xfrm>
                  <a:off x="4263856" y="3294952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4" name="Oval 18"/>
                <p:cNvSpPr/>
                <p:nvPr/>
              </p:nvSpPr>
              <p:spPr>
                <a:xfrm>
                  <a:off x="3918550" y="3200131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5" name="Oval 19"/>
                <p:cNvSpPr/>
                <p:nvPr/>
              </p:nvSpPr>
              <p:spPr>
                <a:xfrm>
                  <a:off x="5282508" y="2374091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6" name="Oval 20"/>
                <p:cNvSpPr/>
                <p:nvPr/>
              </p:nvSpPr>
              <p:spPr>
                <a:xfrm>
                  <a:off x="3918550" y="3094368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7" name="Oval 21"/>
                <p:cNvSpPr/>
                <p:nvPr/>
              </p:nvSpPr>
              <p:spPr>
                <a:xfrm>
                  <a:off x="5206972" y="3612239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8" name="Oval 22"/>
                <p:cNvSpPr/>
                <p:nvPr/>
              </p:nvSpPr>
              <p:spPr>
                <a:xfrm>
                  <a:off x="3918550" y="3223837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9" name="Oval 23"/>
                <p:cNvSpPr/>
                <p:nvPr/>
              </p:nvSpPr>
              <p:spPr>
                <a:xfrm>
                  <a:off x="4343707" y="3408008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4"/>
                <p:cNvSpPr/>
                <p:nvPr/>
              </p:nvSpPr>
              <p:spPr>
                <a:xfrm>
                  <a:off x="4479672" y="3470007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1" name="Oval 25"/>
                <p:cNvSpPr/>
                <p:nvPr/>
              </p:nvSpPr>
              <p:spPr>
                <a:xfrm>
                  <a:off x="4570315" y="3823764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2" name="Oval 26"/>
                <p:cNvSpPr/>
                <p:nvPr/>
              </p:nvSpPr>
              <p:spPr>
                <a:xfrm>
                  <a:off x="3648780" y="3008665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27"/>
                <p:cNvSpPr/>
                <p:nvPr/>
              </p:nvSpPr>
              <p:spPr>
                <a:xfrm>
                  <a:off x="4529309" y="3470007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4" name="Oval 28"/>
                <p:cNvSpPr/>
                <p:nvPr/>
              </p:nvSpPr>
              <p:spPr>
                <a:xfrm>
                  <a:off x="4343707" y="3169132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5" name="Oval 29"/>
                <p:cNvSpPr/>
                <p:nvPr/>
              </p:nvSpPr>
              <p:spPr>
                <a:xfrm>
                  <a:off x="4343707" y="3223837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6" name="Oval 30"/>
                <p:cNvSpPr/>
                <p:nvPr/>
              </p:nvSpPr>
              <p:spPr>
                <a:xfrm>
                  <a:off x="4701962" y="2888315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7" name="Oval 31"/>
                <p:cNvSpPr/>
                <p:nvPr/>
              </p:nvSpPr>
              <p:spPr>
                <a:xfrm>
                  <a:off x="5206972" y="3333246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8" name="Oval 32"/>
                <p:cNvSpPr/>
                <p:nvPr/>
              </p:nvSpPr>
              <p:spPr>
                <a:xfrm>
                  <a:off x="4768866" y="4122816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9" name="Oval 33"/>
                <p:cNvSpPr/>
                <p:nvPr/>
              </p:nvSpPr>
              <p:spPr>
                <a:xfrm>
                  <a:off x="4682539" y="389488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0" name="Oval 34"/>
                <p:cNvSpPr/>
                <p:nvPr/>
              </p:nvSpPr>
              <p:spPr>
                <a:xfrm>
                  <a:off x="4494779" y="3373363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1" name="Oval 35"/>
                <p:cNvSpPr/>
                <p:nvPr/>
              </p:nvSpPr>
              <p:spPr>
                <a:xfrm>
                  <a:off x="3864596" y="3181896"/>
                  <a:ext cx="36689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2" name="Oval 36"/>
                <p:cNvSpPr/>
                <p:nvPr/>
              </p:nvSpPr>
              <p:spPr>
                <a:xfrm>
                  <a:off x="4682539" y="3552065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3" name="Oval 37"/>
                <p:cNvSpPr/>
                <p:nvPr/>
              </p:nvSpPr>
              <p:spPr>
                <a:xfrm>
                  <a:off x="6257997" y="2622085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38"/>
                <p:cNvSpPr/>
                <p:nvPr/>
              </p:nvSpPr>
              <p:spPr>
                <a:xfrm>
                  <a:off x="4906988" y="3743530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5" name="Oval 39"/>
                <p:cNvSpPr/>
                <p:nvPr/>
              </p:nvSpPr>
              <p:spPr>
                <a:xfrm>
                  <a:off x="3871071" y="315819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6" name="Oval 40"/>
                <p:cNvSpPr/>
                <p:nvPr/>
              </p:nvSpPr>
              <p:spPr>
                <a:xfrm>
                  <a:off x="5845787" y="3747177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1"/>
                <p:cNvSpPr/>
                <p:nvPr/>
              </p:nvSpPr>
              <p:spPr>
                <a:xfrm>
                  <a:off x="4134366" y="3532006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8" name="Oval 42"/>
                <p:cNvSpPr/>
                <p:nvPr/>
              </p:nvSpPr>
              <p:spPr>
                <a:xfrm>
                  <a:off x="3968187" y="3216543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9" name="Oval 43"/>
                <p:cNvSpPr/>
                <p:nvPr/>
              </p:nvSpPr>
              <p:spPr>
                <a:xfrm>
                  <a:off x="4965258" y="3630474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0" name="Oval 44"/>
                <p:cNvSpPr/>
                <p:nvPr/>
              </p:nvSpPr>
              <p:spPr>
                <a:xfrm>
                  <a:off x="4132208" y="351559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1" name="Oval 45"/>
                <p:cNvSpPr/>
                <p:nvPr/>
              </p:nvSpPr>
              <p:spPr>
                <a:xfrm>
                  <a:off x="4609162" y="316366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2" name="Oval 46"/>
                <p:cNvSpPr/>
                <p:nvPr/>
              </p:nvSpPr>
              <p:spPr>
                <a:xfrm>
                  <a:off x="5338620" y="3840176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3" name="Oval 47"/>
                <p:cNvSpPr/>
                <p:nvPr/>
              </p:nvSpPr>
              <p:spPr>
                <a:xfrm>
                  <a:off x="3957397" y="3229306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4" name="Oval 48"/>
                <p:cNvSpPr/>
                <p:nvPr/>
              </p:nvSpPr>
              <p:spPr>
                <a:xfrm>
                  <a:off x="3592667" y="4213990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5" name="Oval 49"/>
                <p:cNvSpPr/>
                <p:nvPr/>
              </p:nvSpPr>
              <p:spPr>
                <a:xfrm>
                  <a:off x="5470267" y="3612239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6" name="Oval 50"/>
                <p:cNvSpPr/>
                <p:nvPr/>
              </p:nvSpPr>
              <p:spPr>
                <a:xfrm>
                  <a:off x="4069622" y="3561181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7" name="Oval 51"/>
                <p:cNvSpPr/>
                <p:nvPr/>
              </p:nvSpPr>
              <p:spPr>
                <a:xfrm>
                  <a:off x="3948765" y="3725295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8" name="Oval 52"/>
                <p:cNvSpPr/>
                <p:nvPr/>
              </p:nvSpPr>
              <p:spPr>
                <a:xfrm>
                  <a:off x="4095519" y="3541124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9" name="Oval 53"/>
                <p:cNvSpPr/>
                <p:nvPr/>
              </p:nvSpPr>
              <p:spPr>
                <a:xfrm>
                  <a:off x="3989769" y="4141051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0" name="Oval 54"/>
                <p:cNvSpPr/>
                <p:nvPr/>
              </p:nvSpPr>
              <p:spPr>
                <a:xfrm>
                  <a:off x="4749442" y="3129015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1" name="Oval 55"/>
                <p:cNvSpPr/>
                <p:nvPr/>
              </p:nvSpPr>
              <p:spPr>
                <a:xfrm>
                  <a:off x="5058059" y="3541124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2" name="Oval 56"/>
                <p:cNvSpPr/>
                <p:nvPr/>
              </p:nvSpPr>
              <p:spPr>
                <a:xfrm>
                  <a:off x="5163808" y="3176426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3" name="Oval 57"/>
                <p:cNvSpPr/>
                <p:nvPr/>
              </p:nvSpPr>
              <p:spPr>
                <a:xfrm>
                  <a:off x="5731405" y="3754471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4" name="Oval 58"/>
                <p:cNvSpPr/>
                <p:nvPr/>
              </p:nvSpPr>
              <p:spPr>
                <a:xfrm>
                  <a:off x="4153789" y="351559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5" name="Oval 59"/>
                <p:cNvSpPr/>
                <p:nvPr/>
              </p:nvSpPr>
              <p:spPr>
                <a:xfrm>
                  <a:off x="4296228" y="3665121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6" name="Oval 60"/>
                <p:cNvSpPr/>
                <p:nvPr/>
              </p:nvSpPr>
              <p:spPr>
                <a:xfrm>
                  <a:off x="4831452" y="3258482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7" name="Oval 61"/>
                <p:cNvSpPr/>
                <p:nvPr/>
              </p:nvSpPr>
              <p:spPr>
                <a:xfrm>
                  <a:off x="4281121" y="3209249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8" name="Oval 62"/>
                <p:cNvSpPr/>
                <p:nvPr/>
              </p:nvSpPr>
              <p:spPr>
                <a:xfrm>
                  <a:off x="4337234" y="3725295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9" name="Oval 63"/>
                <p:cNvSpPr/>
                <p:nvPr/>
              </p:nvSpPr>
              <p:spPr>
                <a:xfrm>
                  <a:off x="4719227" y="3792765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5319196" y="4467456"/>
                  <a:ext cx="1720055" cy="300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2400" b="1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en-US" altLang="de-DE" sz="1100" b="0" kern="0" smtClean="0">
                      <a:solidFill>
                        <a:srgbClr val="003399"/>
                      </a:solidFill>
                      <a:cs typeface="Arial" pitchFamily="34" charset="0"/>
                    </a:rPr>
                    <a:t>© EURADOS</a:t>
                  </a:r>
                </a:p>
              </p:txBody>
            </p:sp>
            <p:sp>
              <p:nvSpPr>
                <p:cNvPr id="71" name="Oval 8"/>
                <p:cNvSpPr/>
                <p:nvPr/>
              </p:nvSpPr>
              <p:spPr>
                <a:xfrm>
                  <a:off x="4363131" y="3690650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2" name="Oval 58"/>
                <p:cNvSpPr/>
                <p:nvPr/>
              </p:nvSpPr>
              <p:spPr>
                <a:xfrm>
                  <a:off x="4626427" y="3947761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3" name="Oval 58"/>
                <p:cNvSpPr/>
                <p:nvPr/>
              </p:nvSpPr>
              <p:spPr>
                <a:xfrm>
                  <a:off x="6445756" y="4478397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4" name="Oval 58"/>
                <p:cNvSpPr/>
                <p:nvPr/>
              </p:nvSpPr>
              <p:spPr>
                <a:xfrm>
                  <a:off x="4853033" y="4496632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5" name="Oval 58"/>
                <p:cNvSpPr/>
                <p:nvPr/>
              </p:nvSpPr>
              <p:spPr>
                <a:xfrm>
                  <a:off x="4755917" y="3767236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6" name="Oval 58"/>
                <p:cNvSpPr/>
                <p:nvPr/>
              </p:nvSpPr>
              <p:spPr>
                <a:xfrm>
                  <a:off x="5237186" y="3200131"/>
                  <a:ext cx="34531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7" name="Oval 58"/>
                <p:cNvSpPr/>
                <p:nvPr/>
              </p:nvSpPr>
              <p:spPr>
                <a:xfrm>
                  <a:off x="3929340" y="3150897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8" name="Oval 58"/>
                <p:cNvSpPr/>
                <p:nvPr/>
              </p:nvSpPr>
              <p:spPr>
                <a:xfrm>
                  <a:off x="4108468" y="3573946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9" name="Oval 58"/>
                <p:cNvSpPr/>
                <p:nvPr/>
              </p:nvSpPr>
              <p:spPr>
                <a:xfrm>
                  <a:off x="4378238" y="3964173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0" name="Oval 58"/>
                <p:cNvSpPr/>
                <p:nvPr/>
              </p:nvSpPr>
              <p:spPr>
                <a:xfrm>
                  <a:off x="3141612" y="4248637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1" name="Oval 58"/>
                <p:cNvSpPr/>
                <p:nvPr/>
              </p:nvSpPr>
              <p:spPr>
                <a:xfrm>
                  <a:off x="4708437" y="2857315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2" name="Oval 58"/>
                <p:cNvSpPr/>
                <p:nvPr/>
              </p:nvSpPr>
              <p:spPr>
                <a:xfrm>
                  <a:off x="4751600" y="4106405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3" name="Oval 58"/>
                <p:cNvSpPr/>
                <p:nvPr/>
              </p:nvSpPr>
              <p:spPr>
                <a:xfrm>
                  <a:off x="4872457" y="3386126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4" name="Oval 58"/>
                <p:cNvSpPr/>
                <p:nvPr/>
              </p:nvSpPr>
              <p:spPr>
                <a:xfrm>
                  <a:off x="4460248" y="367241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5" name="Oval 58"/>
                <p:cNvSpPr/>
                <p:nvPr/>
              </p:nvSpPr>
              <p:spPr>
                <a:xfrm>
                  <a:off x="3612091" y="4203049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6" name="Oval 58"/>
                <p:cNvSpPr/>
                <p:nvPr/>
              </p:nvSpPr>
              <p:spPr>
                <a:xfrm>
                  <a:off x="4809870" y="3594004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7" name="Oval 58"/>
                <p:cNvSpPr/>
                <p:nvPr/>
              </p:nvSpPr>
              <p:spPr>
                <a:xfrm>
                  <a:off x="4317809" y="3982408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8" name="Oval 58"/>
                <p:cNvSpPr/>
                <p:nvPr/>
              </p:nvSpPr>
              <p:spPr>
                <a:xfrm>
                  <a:off x="3957397" y="3191014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9" name="Oval 58"/>
                <p:cNvSpPr/>
                <p:nvPr/>
              </p:nvSpPr>
              <p:spPr>
                <a:xfrm>
                  <a:off x="5582492" y="3982408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0" name="Oval 58"/>
                <p:cNvSpPr/>
                <p:nvPr/>
              </p:nvSpPr>
              <p:spPr>
                <a:xfrm>
                  <a:off x="5008421" y="3566652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1" name="Oval 58"/>
                <p:cNvSpPr/>
                <p:nvPr/>
              </p:nvSpPr>
              <p:spPr>
                <a:xfrm>
                  <a:off x="3853805" y="2769787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2" name="Oval 58"/>
                <p:cNvSpPr/>
                <p:nvPr/>
              </p:nvSpPr>
              <p:spPr>
                <a:xfrm>
                  <a:off x="5019212" y="3763589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3" name="Oval 58"/>
                <p:cNvSpPr/>
                <p:nvPr/>
              </p:nvSpPr>
              <p:spPr>
                <a:xfrm>
                  <a:off x="5545804" y="417752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4" name="Oval 58"/>
                <p:cNvSpPr/>
                <p:nvPr/>
              </p:nvSpPr>
              <p:spPr>
                <a:xfrm>
                  <a:off x="4988998" y="2481676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5" name="Oval 58"/>
                <p:cNvSpPr/>
                <p:nvPr/>
              </p:nvSpPr>
              <p:spPr>
                <a:xfrm>
                  <a:off x="4969574" y="2445206"/>
                  <a:ext cx="34531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6" name="Oval 58"/>
                <p:cNvSpPr/>
                <p:nvPr/>
              </p:nvSpPr>
              <p:spPr>
                <a:xfrm>
                  <a:off x="3994085" y="3929526"/>
                  <a:ext cx="36689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7" name="Oval 58"/>
                <p:cNvSpPr/>
                <p:nvPr/>
              </p:nvSpPr>
              <p:spPr>
                <a:xfrm>
                  <a:off x="4537942" y="3541124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8" name="Oval 58"/>
                <p:cNvSpPr/>
                <p:nvPr/>
              </p:nvSpPr>
              <p:spPr>
                <a:xfrm>
                  <a:off x="5004105" y="3546594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9" name="Oval 58"/>
                <p:cNvSpPr/>
                <p:nvPr/>
              </p:nvSpPr>
              <p:spPr>
                <a:xfrm>
                  <a:off x="5202655" y="3176426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00" name="Oval 58"/>
                <p:cNvSpPr/>
                <p:nvPr/>
              </p:nvSpPr>
              <p:spPr>
                <a:xfrm>
                  <a:off x="5394732" y="287008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Textfeld 96"/>
              <p:cNvSpPr txBox="1">
                <a:spLocks noChangeArrowheads="1"/>
              </p:cNvSpPr>
              <p:nvPr/>
            </p:nvSpPr>
            <p:spPr bwMode="auto">
              <a:xfrm>
                <a:off x="7107238" y="2387600"/>
                <a:ext cx="254000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000"/>
                  </a:lnSpc>
                  <a:spcBef>
                    <a:spcPct val="50000"/>
                  </a:spcBef>
                  <a:buClr>
                    <a:srgbClr val="00589C"/>
                  </a:buClr>
                  <a:buFont typeface="Wingdings" pitchFamily="2" charset="2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algn="l" eaLnBrk="0" hangingPunct="0">
                  <a:spcBef>
                    <a:spcPct val="50000"/>
                  </a:spcBef>
                  <a:buClr>
                    <a:schemeClr val="tx1"/>
                  </a:buClr>
                  <a:buFont typeface="Times" pitchFamily="1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algn="l" eaLnBrk="0" hangingPunct="0">
                  <a:spcBef>
                    <a:spcPct val="50000"/>
                  </a:spcBef>
                  <a:buFont typeface="Times" pitchFamily="1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Times" pitchFamily="1" charset="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</a:t>
                </a:r>
                <a:endParaRPr lang="de-DE" altLang="de-DE" sz="12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5724128" y="1772816"/>
              <a:ext cx="360040" cy="30248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C1CCF-0EB1-421A-BD2E-D2D69AF84012}" type="slidenum">
              <a:rPr lang="en-GB" altLang="de-DE" smtClean="0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de-DE" dirty="0" smtClean="0">
              <a:solidFill>
                <a:srgbClr val="003399"/>
              </a:solidFill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395536" y="370187"/>
            <a:ext cx="759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  <a:sym typeface="Symbol" pitchFamily="18" charset="2"/>
              </a:rPr>
              <a:t>Scien</a:t>
            </a:r>
            <a:r>
              <a:rPr lang="cs-CZ" alt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  <a:sym typeface="Symbol" pitchFamily="18" charset="2"/>
              </a:rPr>
              <a:t>c</a:t>
            </a:r>
            <a:r>
              <a:rPr lang="de-DE" alt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  <a:sym typeface="Symbol" pitchFamily="18" charset="2"/>
              </a:rPr>
              <a:t>e in </a:t>
            </a:r>
            <a:r>
              <a:rPr lang="de-DE" alt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  <a:sym typeface="Symbol" pitchFamily="18" charset="2"/>
              </a:rPr>
              <a:t>Dosimetry</a:t>
            </a:r>
            <a:r>
              <a:rPr lang="de-DE" alt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  <a:sym typeface="Symbol" pitchFamily="18" charset="2"/>
              </a:rPr>
              <a:t> - EURADOS Working Groups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3" name="Datumsplatzhalter 3"/>
          <p:cNvSpPr txBox="1">
            <a:spLocks/>
          </p:cNvSpPr>
          <p:nvPr/>
        </p:nvSpPr>
        <p:spPr>
          <a:xfrm>
            <a:off x="6588224" y="6453336"/>
            <a:ext cx="2602632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04" name="Inhaltsplatzhalter 2"/>
          <p:cNvSpPr txBox="1">
            <a:spLocks/>
          </p:cNvSpPr>
          <p:nvPr/>
        </p:nvSpPr>
        <p:spPr>
          <a:xfrm>
            <a:off x="133350" y="1358900"/>
            <a:ext cx="8442325" cy="3789363"/>
          </a:xfrm>
          <a:prstGeom prst="rect">
            <a:avLst/>
          </a:prstGeom>
        </p:spPr>
        <p:txBody>
          <a:bodyPr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89C"/>
              </a:buClr>
              <a:defRPr/>
            </a:pP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Eight EURADOS Working Groups</a:t>
            </a:r>
          </a:p>
          <a:p>
            <a:pPr marL="342900" indent="-342900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89C"/>
              </a:buClr>
              <a:buFont typeface="Wingdings" pitchFamily="2" charset="2"/>
              <a:buNone/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of Individual Monitoring (P. </a:t>
            </a:r>
            <a:r>
              <a:rPr lang="en-US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Gilvin</a:t>
            </a: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UK)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9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Dosimetry (A. Vargas, Spain)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Dosimetry 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(H. </a:t>
            </a:r>
            <a:r>
              <a:rPr lang="en-US" kern="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Rabus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Germany)</a:t>
            </a:r>
            <a:endParaRPr lang="en-US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Dosimetry 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(B. Breustedt, Germany)</a:t>
            </a:r>
            <a:endParaRPr lang="en-US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 </a:t>
            </a: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Radiotherapy 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kern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L. Stolarczyk, Poland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</a:t>
            </a:r>
            <a:r>
              <a:rPr lang="en-US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</a:t>
            </a: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 </a:t>
            </a:r>
            <a:r>
              <a:rPr lang="en-US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</a:t>
            </a: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High-Energy Radiation Fields 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(M. Caresana, Italy)</a:t>
            </a:r>
            <a:endParaRPr lang="en-US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7" lvl="1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 in Medical Imaging (Z. Knezevic, Croatia)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endParaRPr lang="en-US" kern="0" dirty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105" name="Textfeld 6"/>
          <p:cNvSpPr txBox="1">
            <a:spLocks noChangeArrowheads="1"/>
          </p:cNvSpPr>
          <p:nvPr/>
        </p:nvSpPr>
        <p:spPr bwMode="auto">
          <a:xfrm>
            <a:off x="323850" y="5102894"/>
            <a:ext cx="771207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de-DE" altLang="de-DE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Associate</a:t>
            </a:r>
            <a:r>
              <a:rPr lang="de-DE" altLang="de-DE" b="1" dirty="0">
                <a:solidFill>
                  <a:srgbClr val="003399"/>
                </a:solidFill>
                <a:latin typeface="Arial" charset="0"/>
                <a:cs typeface="Arial" charset="0"/>
              </a:rPr>
              <a:t> Members</a:t>
            </a:r>
          </a:p>
          <a:p>
            <a:pPr algn="l">
              <a:spcBef>
                <a:spcPts val="600"/>
              </a:spcBef>
              <a:defRPr/>
            </a:pPr>
            <a:r>
              <a:rPr lang="de-DE" altLang="de-DE" sz="800" b="1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 algn="l">
              <a:spcBef>
                <a:spcPts val="0"/>
              </a:spcBef>
              <a:defRPr/>
            </a:pPr>
            <a:r>
              <a:rPr lang="de-DE" altLang="de-DE" dirty="0" err="1">
                <a:solidFill>
                  <a:srgbClr val="003399"/>
                </a:solidFill>
                <a:latin typeface="Arial" charset="0"/>
                <a:cs typeface="Arial" charset="0"/>
              </a:rPr>
              <a:t>Almost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600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  <a:cs typeface="Arial" charset="0"/>
              </a:rPr>
              <a:t>scientists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  <a:cs typeface="Arial" charset="0"/>
              </a:rPr>
              <a:t>contributing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  <a:cs typeface="Arial" charset="0"/>
              </a:rPr>
              <a:t>to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  <a:cs typeface="Arial" charset="0"/>
              </a:rPr>
              <a:t>the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dirty="0" err="1">
                <a:solidFill>
                  <a:srgbClr val="003399"/>
                </a:solidFill>
                <a:latin typeface="Arial" charset="0"/>
                <a:cs typeface="Arial" charset="0"/>
              </a:rPr>
              <a:t>overall</a:t>
            </a:r>
            <a:r>
              <a:rPr lang="de-DE" altLang="de-DE" dirty="0">
                <a:solidFill>
                  <a:srgbClr val="003399"/>
                </a:solidFill>
                <a:latin typeface="Arial" charset="0"/>
                <a:cs typeface="Arial" charset="0"/>
              </a:rPr>
              <a:t> EURADOS </a:t>
            </a:r>
            <a:r>
              <a:rPr lang="de-DE" altLang="de-DE" dirty="0" err="1" smtClean="0">
                <a:solidFill>
                  <a:srgbClr val="003399"/>
                </a:solidFill>
                <a:latin typeface="Arial" charset="0"/>
                <a:cs typeface="Arial" charset="0"/>
              </a:rPr>
              <a:t>mission</a:t>
            </a:r>
            <a:r>
              <a:rPr lang="de-DE" altLang="de-DE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endParaRPr lang="de-DE" altLang="de-DE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6145418" y="3882564"/>
                <a:ext cx="248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latin typeface="Cambria Math"/>
                        </a:rPr>
                        <m:t>·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18" y="3882564"/>
                <a:ext cx="24876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Datumsplatzhalter 3"/>
          <p:cNvSpPr txBox="1">
            <a:spLocks/>
          </p:cNvSpPr>
          <p:nvPr/>
        </p:nvSpPr>
        <p:spPr>
          <a:xfrm>
            <a:off x="457200" y="6453336"/>
            <a:ext cx="2818656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err="1"/>
              <a:t>Contribution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EURADOS to </a:t>
            </a:r>
            <a:r>
              <a:rPr lang="cs-CZ" sz="3000" dirty="0" err="1"/>
              <a:t>the</a:t>
            </a:r>
            <a:r>
              <a:rPr lang="cs-CZ" sz="3000" dirty="0"/>
              <a:t> </a:t>
            </a:r>
            <a:r>
              <a:rPr lang="cs-CZ" sz="3000" dirty="0" err="1"/>
              <a:t>goals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smtClean="0"/>
              <a:t>ENHANCE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ENhancinG</a:t>
            </a:r>
            <a:r>
              <a:rPr lang="cs-CZ" dirty="0"/>
              <a:t> </a:t>
            </a:r>
            <a:r>
              <a:rPr lang="en-US" dirty="0" err="1"/>
              <a:t>stAkeholder</a:t>
            </a:r>
            <a:r>
              <a:rPr lang="cs-CZ" dirty="0"/>
              <a:t> </a:t>
            </a:r>
            <a:r>
              <a:rPr lang="en-US" dirty="0"/>
              <a:t>participation in the </a:t>
            </a:r>
            <a:r>
              <a:rPr lang="en-US" dirty="0" err="1"/>
              <a:t>GovernancE</a:t>
            </a:r>
            <a:r>
              <a:rPr lang="cs-CZ" dirty="0"/>
              <a:t> </a:t>
            </a:r>
            <a:r>
              <a:rPr lang="en-US" dirty="0"/>
              <a:t>of radiological risks</a:t>
            </a:r>
            <a:r>
              <a:rPr lang="cs-CZ" dirty="0"/>
              <a:t> </a:t>
            </a:r>
            <a:r>
              <a:rPr lang="en-US" dirty="0"/>
              <a:t>for improved radiation protection and informed </a:t>
            </a:r>
            <a:r>
              <a:rPr lang="en-US" dirty="0" smtClean="0"/>
              <a:t>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cs-CZ" sz="2400" dirty="0" smtClean="0"/>
              <a:t>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areas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interest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ENGANGE, </a:t>
            </a:r>
            <a:r>
              <a:rPr lang="cs-CZ" sz="2400" dirty="0" err="1"/>
              <a:t>ie</a:t>
            </a:r>
            <a:r>
              <a:rPr lang="cs-CZ" sz="2400" dirty="0"/>
              <a:t>.</a:t>
            </a:r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Medical</a:t>
            </a:r>
            <a:r>
              <a:rPr lang="cs-CZ" sz="2000" dirty="0"/>
              <a:t> </a:t>
            </a:r>
            <a:r>
              <a:rPr lang="en-US" sz="2000" dirty="0"/>
              <a:t>field</a:t>
            </a:r>
            <a:endParaRPr lang="cs-CZ" sz="2000" dirty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E</a:t>
            </a:r>
            <a:r>
              <a:rPr lang="en-US" sz="2000" dirty="0" err="1"/>
              <a:t>mergency</a:t>
            </a:r>
            <a:r>
              <a:rPr lang="en-US" sz="2000" dirty="0"/>
              <a:t> and Post-accident situations</a:t>
            </a:r>
            <a:endParaRPr lang="cs-CZ" sz="2000" dirty="0"/>
          </a:p>
          <a:p>
            <a:pPr marL="1133475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R</a:t>
            </a:r>
            <a:r>
              <a:rPr lang="en-US" sz="2000" dirty="0" err="1"/>
              <a:t>adon</a:t>
            </a:r>
            <a:r>
              <a:rPr lang="cs-CZ" sz="2000" dirty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dwellings</a:t>
            </a:r>
          </a:p>
          <a:p>
            <a:pPr marL="1133475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EURADOS community more focused on </a:t>
            </a:r>
            <a:r>
              <a:rPr lang="en-US" sz="2200" b="1" dirty="0" smtClean="0"/>
              <a:t>dosimetry aspects </a:t>
            </a:r>
            <a:r>
              <a:rPr lang="en-US" sz="2200" dirty="0" smtClean="0"/>
              <a:t>of Radioprotection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by EURADOS to involve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pt-PT" dirty="0" smtClean="0"/>
              <a:t>Offering and E</a:t>
            </a:r>
            <a:r>
              <a:rPr lang="cs-CZ" altLang="pt-PT" dirty="0" err="1" smtClean="0"/>
              <a:t>nabling</a:t>
            </a:r>
            <a:r>
              <a:rPr lang="cs-CZ" altLang="pt-PT" dirty="0" smtClean="0"/>
              <a:t> </a:t>
            </a:r>
            <a:r>
              <a:rPr lang="cs-CZ" altLang="pt-PT" dirty="0"/>
              <a:t>to </a:t>
            </a:r>
            <a:r>
              <a:rPr lang="cs-CZ" altLang="pt-PT" dirty="0" err="1"/>
              <a:t>take</a:t>
            </a:r>
            <a:r>
              <a:rPr lang="cs-CZ" altLang="pt-PT" dirty="0"/>
              <a:t> </a:t>
            </a:r>
            <a:r>
              <a:rPr lang="cs-CZ" altLang="pt-PT" dirty="0" err="1"/>
              <a:t>active</a:t>
            </a:r>
            <a:r>
              <a:rPr lang="cs-CZ" altLang="pt-PT" dirty="0"/>
              <a:t> </a:t>
            </a:r>
            <a:r>
              <a:rPr lang="cs-CZ" altLang="pt-PT" dirty="0" smtClean="0"/>
              <a:t>role</a:t>
            </a:r>
            <a:endParaRPr lang="en-US" altLang="pt-PT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pt-PT" dirty="0" smtClean="0"/>
          </a:p>
          <a:p>
            <a:pPr marL="809625" lvl="1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 err="1" smtClean="0"/>
              <a:t>Scientific</a:t>
            </a:r>
            <a:r>
              <a:rPr lang="cs-CZ" altLang="pt-PT" dirty="0" smtClean="0"/>
              <a:t> </a:t>
            </a:r>
            <a:r>
              <a:rPr lang="cs-CZ" altLang="pt-PT" dirty="0" err="1"/>
              <a:t>workshops</a:t>
            </a:r>
            <a:r>
              <a:rPr lang="cs-CZ" altLang="pt-PT" dirty="0"/>
              <a:t>, </a:t>
            </a:r>
            <a:r>
              <a:rPr lang="cs-CZ" altLang="pt-PT" dirty="0" err="1"/>
              <a:t>Working</a:t>
            </a:r>
            <a:r>
              <a:rPr lang="cs-CZ" altLang="pt-PT" dirty="0"/>
              <a:t> </a:t>
            </a:r>
            <a:r>
              <a:rPr lang="cs-CZ" altLang="pt-PT" dirty="0" err="1" smtClean="0"/>
              <a:t>groups</a:t>
            </a:r>
            <a:endParaRPr lang="en-US" altLang="pt-PT" dirty="0" smtClean="0"/>
          </a:p>
          <a:p>
            <a:pPr marL="1133475" lvl="2" indent="-342900">
              <a:buFont typeface="Arial" panose="020B0604020202020204" pitchFamily="34" charset="0"/>
              <a:buChar char="•"/>
              <a:defRPr/>
            </a:pPr>
            <a:r>
              <a:rPr lang="en-US" altLang="pt-PT" dirty="0" err="1"/>
              <a:t>C</a:t>
            </a:r>
            <a:r>
              <a:rPr lang="cs-CZ" altLang="pt-PT" dirty="0" err="1" smtClean="0"/>
              <a:t>ommon</a:t>
            </a:r>
            <a:r>
              <a:rPr lang="cs-CZ" altLang="pt-PT" dirty="0" smtClean="0"/>
              <a:t> </a:t>
            </a:r>
            <a:r>
              <a:rPr lang="cs-CZ" altLang="pt-PT" dirty="0" err="1"/>
              <a:t>work</a:t>
            </a:r>
            <a:r>
              <a:rPr lang="cs-CZ" altLang="pt-PT" dirty="0"/>
              <a:t> and </a:t>
            </a:r>
            <a:r>
              <a:rPr lang="cs-CZ" altLang="pt-PT" dirty="0" err="1"/>
              <a:t>research</a:t>
            </a:r>
            <a:endParaRPr lang="cs-CZ" altLang="pt-PT" dirty="0"/>
          </a:p>
          <a:p>
            <a:pPr marL="809625" lvl="1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/>
              <a:t>Winter </a:t>
            </a:r>
            <a:r>
              <a:rPr lang="cs-CZ" altLang="pt-PT" dirty="0" err="1"/>
              <a:t>schools</a:t>
            </a:r>
            <a:r>
              <a:rPr lang="cs-CZ" altLang="pt-PT" dirty="0"/>
              <a:t>, </a:t>
            </a:r>
            <a:r>
              <a:rPr lang="cs-CZ" altLang="pt-PT" dirty="0" err="1"/>
              <a:t>Training</a:t>
            </a:r>
            <a:r>
              <a:rPr lang="cs-CZ" altLang="pt-PT" dirty="0"/>
              <a:t> </a:t>
            </a:r>
            <a:r>
              <a:rPr lang="cs-CZ" altLang="pt-PT" dirty="0" err="1" smtClean="0"/>
              <a:t>courses</a:t>
            </a:r>
            <a:endParaRPr lang="en-US" altLang="pt-PT" dirty="0" smtClean="0"/>
          </a:p>
          <a:p>
            <a:pPr marL="1133475" lvl="2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 err="1" smtClean="0"/>
              <a:t>Dissimination</a:t>
            </a:r>
            <a:r>
              <a:rPr lang="cs-CZ" altLang="pt-PT" dirty="0" smtClean="0"/>
              <a:t> </a:t>
            </a:r>
            <a:r>
              <a:rPr lang="cs-CZ" altLang="pt-PT" dirty="0" err="1"/>
              <a:t>of</a:t>
            </a:r>
            <a:r>
              <a:rPr lang="cs-CZ" altLang="pt-PT" dirty="0"/>
              <a:t> </a:t>
            </a:r>
            <a:r>
              <a:rPr lang="cs-CZ" altLang="pt-PT" dirty="0" err="1"/>
              <a:t>information</a:t>
            </a:r>
            <a:r>
              <a:rPr lang="cs-CZ" altLang="pt-PT" dirty="0"/>
              <a:t>, </a:t>
            </a:r>
            <a:r>
              <a:rPr lang="cs-CZ" altLang="pt-PT" dirty="0" err="1"/>
              <a:t>education</a:t>
            </a:r>
            <a:endParaRPr lang="cs-CZ" altLang="pt-PT" dirty="0"/>
          </a:p>
          <a:p>
            <a:pPr marL="809625" lvl="1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 err="1"/>
              <a:t>Learning</a:t>
            </a:r>
            <a:r>
              <a:rPr lang="cs-CZ" altLang="pt-PT" dirty="0"/>
              <a:t> network</a:t>
            </a:r>
          </a:p>
          <a:p>
            <a:pPr marL="809625" lvl="1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 err="1" smtClean="0"/>
              <a:t>Intercomparisons</a:t>
            </a:r>
            <a:endParaRPr lang="en-US" altLang="pt-PT" dirty="0" smtClean="0"/>
          </a:p>
          <a:p>
            <a:pPr marL="1133475" lvl="2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 err="1" smtClean="0"/>
              <a:t>Harmonizing</a:t>
            </a:r>
            <a:r>
              <a:rPr lang="cs-CZ" altLang="pt-PT" dirty="0" smtClean="0"/>
              <a:t> </a:t>
            </a:r>
            <a:r>
              <a:rPr lang="cs-CZ" altLang="pt-PT" dirty="0"/>
              <a:t>in dosimetry, </a:t>
            </a:r>
            <a:r>
              <a:rPr lang="cs-CZ" altLang="pt-PT" dirty="0" err="1"/>
              <a:t>Keeping</a:t>
            </a:r>
            <a:r>
              <a:rPr lang="cs-CZ" altLang="pt-PT" dirty="0"/>
              <a:t> </a:t>
            </a:r>
            <a:r>
              <a:rPr lang="cs-CZ" altLang="pt-PT" dirty="0" err="1"/>
              <a:t>high</a:t>
            </a:r>
            <a:r>
              <a:rPr lang="cs-CZ" altLang="pt-PT" dirty="0"/>
              <a:t> </a:t>
            </a:r>
            <a:r>
              <a:rPr lang="cs-CZ" altLang="pt-PT" dirty="0" err="1"/>
              <a:t>standards</a:t>
            </a:r>
            <a:r>
              <a:rPr lang="cs-CZ" altLang="pt-PT" dirty="0"/>
              <a:t>, </a:t>
            </a:r>
            <a:r>
              <a:rPr lang="cs-CZ" altLang="pt-PT" dirty="0" err="1"/>
              <a:t>Enhancing</a:t>
            </a:r>
            <a:r>
              <a:rPr lang="cs-CZ" altLang="pt-PT" dirty="0"/>
              <a:t> </a:t>
            </a:r>
            <a:r>
              <a:rPr lang="cs-CZ" altLang="pt-PT" dirty="0" err="1"/>
              <a:t>methodologies</a:t>
            </a:r>
            <a:r>
              <a:rPr lang="cs-CZ" altLang="pt-PT" dirty="0"/>
              <a:t> </a:t>
            </a:r>
          </a:p>
          <a:p>
            <a:pPr marL="1133475" lvl="2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/>
              <a:t>Feedback: participant </a:t>
            </a:r>
            <a:r>
              <a:rPr lang="cs-CZ" altLang="pt-PT" dirty="0" err="1"/>
              <a:t>sessions</a:t>
            </a:r>
            <a:endParaRPr lang="cs-CZ" altLang="pt-PT" dirty="0"/>
          </a:p>
          <a:p>
            <a:pPr marL="809625" lvl="1" indent="-342900">
              <a:buFont typeface="Arial" panose="020B0604020202020204" pitchFamily="34" charset="0"/>
              <a:buChar char="•"/>
              <a:defRPr/>
            </a:pPr>
            <a:r>
              <a:rPr lang="cs-CZ" altLang="pt-PT" dirty="0" err="1"/>
              <a:t>Webpage</a:t>
            </a:r>
            <a:r>
              <a:rPr lang="cs-CZ" altLang="pt-PT" dirty="0"/>
              <a:t>, </a:t>
            </a:r>
            <a:r>
              <a:rPr lang="cs-CZ" altLang="pt-PT" dirty="0" err="1" smtClean="0"/>
              <a:t>publications</a:t>
            </a:r>
            <a:endParaRPr lang="en-US" altLang="pt-PT" dirty="0"/>
          </a:p>
          <a:p>
            <a:pPr marL="1133475" lvl="2" indent="-342900">
              <a:buFont typeface="Arial" panose="020B0604020202020204" pitchFamily="34" charset="0"/>
              <a:buChar char="•"/>
              <a:defRPr/>
            </a:pPr>
            <a:r>
              <a:rPr lang="en-US" altLang="pt-PT" dirty="0" smtClean="0"/>
              <a:t>Exchange of information</a:t>
            </a:r>
            <a:endParaRPr lang="cs-CZ" altLang="pt-PT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7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730592" y="1568415"/>
            <a:ext cx="3638673" cy="3280559"/>
            <a:chOff x="5724128" y="1557338"/>
            <a:chExt cx="3638673" cy="3280559"/>
          </a:xfrm>
        </p:grpSpPr>
        <p:grpSp>
          <p:nvGrpSpPr>
            <p:cNvPr id="7" name="Gruppieren 6"/>
            <p:cNvGrpSpPr>
              <a:grpSpLocks noChangeAspect="1"/>
            </p:cNvGrpSpPr>
            <p:nvPr/>
          </p:nvGrpSpPr>
          <p:grpSpPr>
            <a:xfrm>
              <a:off x="5796136" y="1557338"/>
              <a:ext cx="3566665" cy="3280559"/>
              <a:chOff x="5757863" y="1557338"/>
              <a:chExt cx="3225800" cy="2967037"/>
            </a:xfrm>
          </p:grpSpPr>
          <p:grpSp>
            <p:nvGrpSpPr>
              <p:cNvPr id="9" name="Gruppieren 66"/>
              <p:cNvGrpSpPr>
                <a:grpSpLocks/>
              </p:cNvGrpSpPr>
              <p:nvPr/>
            </p:nvGrpSpPr>
            <p:grpSpPr bwMode="auto">
              <a:xfrm>
                <a:off x="5757863" y="1557338"/>
                <a:ext cx="3225800" cy="2967037"/>
                <a:chOff x="2653868" y="1360231"/>
                <a:chExt cx="4385383" cy="3408100"/>
              </a:xfrm>
            </p:grpSpPr>
            <p:pic>
              <p:nvPicPr>
                <p:cNvPr id="11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3868" y="1360231"/>
                  <a:ext cx="3905813" cy="33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Oval 5"/>
                <p:cNvSpPr/>
                <p:nvPr/>
              </p:nvSpPr>
              <p:spPr>
                <a:xfrm>
                  <a:off x="4775340" y="285184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3" name="Oval 6"/>
                <p:cNvSpPr/>
                <p:nvPr/>
              </p:nvSpPr>
              <p:spPr>
                <a:xfrm>
                  <a:off x="4311336" y="3309540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4" name="Oval 7"/>
                <p:cNvSpPr/>
                <p:nvPr/>
              </p:nvSpPr>
              <p:spPr>
                <a:xfrm>
                  <a:off x="5994701" y="4037113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5" name="Oval 8"/>
                <p:cNvSpPr/>
                <p:nvPr/>
              </p:nvSpPr>
              <p:spPr>
                <a:xfrm>
                  <a:off x="4130050" y="3555712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6" name="Oval 9"/>
                <p:cNvSpPr/>
                <p:nvPr/>
              </p:nvSpPr>
              <p:spPr>
                <a:xfrm>
                  <a:off x="3866754" y="2906550"/>
                  <a:ext cx="36688" cy="32823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7" name="Oval 11"/>
                <p:cNvSpPr/>
                <p:nvPr/>
              </p:nvSpPr>
              <p:spPr>
                <a:xfrm>
                  <a:off x="4417085" y="3681532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8" name="Oval 12"/>
                <p:cNvSpPr/>
                <p:nvPr/>
              </p:nvSpPr>
              <p:spPr>
                <a:xfrm>
                  <a:off x="5658028" y="371800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9" name="Oval 13"/>
                <p:cNvSpPr/>
                <p:nvPr/>
              </p:nvSpPr>
              <p:spPr>
                <a:xfrm>
                  <a:off x="5826365" y="314725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0" name="Oval 14"/>
                <p:cNvSpPr/>
                <p:nvPr/>
              </p:nvSpPr>
              <p:spPr>
                <a:xfrm>
                  <a:off x="4496937" y="353383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1" name="Oval 15"/>
                <p:cNvSpPr/>
                <p:nvPr/>
              </p:nvSpPr>
              <p:spPr>
                <a:xfrm>
                  <a:off x="4445142" y="3311364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2" name="Oval 16"/>
                <p:cNvSpPr/>
                <p:nvPr/>
              </p:nvSpPr>
              <p:spPr>
                <a:xfrm>
                  <a:off x="4607003" y="3076133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3" name="Oval 17"/>
                <p:cNvSpPr/>
                <p:nvPr/>
              </p:nvSpPr>
              <p:spPr>
                <a:xfrm>
                  <a:off x="4263856" y="3294952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4" name="Oval 18"/>
                <p:cNvSpPr/>
                <p:nvPr/>
              </p:nvSpPr>
              <p:spPr>
                <a:xfrm>
                  <a:off x="3918550" y="3200131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5" name="Oval 19"/>
                <p:cNvSpPr/>
                <p:nvPr/>
              </p:nvSpPr>
              <p:spPr>
                <a:xfrm>
                  <a:off x="5282508" y="2374091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6" name="Oval 20"/>
                <p:cNvSpPr/>
                <p:nvPr/>
              </p:nvSpPr>
              <p:spPr>
                <a:xfrm>
                  <a:off x="3918550" y="3094368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7" name="Oval 21"/>
                <p:cNvSpPr/>
                <p:nvPr/>
              </p:nvSpPr>
              <p:spPr>
                <a:xfrm>
                  <a:off x="5206972" y="3612239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8" name="Oval 22"/>
                <p:cNvSpPr/>
                <p:nvPr/>
              </p:nvSpPr>
              <p:spPr>
                <a:xfrm>
                  <a:off x="3918550" y="3223837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29" name="Oval 23"/>
                <p:cNvSpPr/>
                <p:nvPr/>
              </p:nvSpPr>
              <p:spPr>
                <a:xfrm>
                  <a:off x="4343707" y="3408008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4"/>
                <p:cNvSpPr/>
                <p:nvPr/>
              </p:nvSpPr>
              <p:spPr>
                <a:xfrm>
                  <a:off x="4479672" y="3470007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1" name="Oval 25"/>
                <p:cNvSpPr/>
                <p:nvPr/>
              </p:nvSpPr>
              <p:spPr>
                <a:xfrm>
                  <a:off x="4570315" y="3823764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2" name="Oval 26"/>
                <p:cNvSpPr/>
                <p:nvPr/>
              </p:nvSpPr>
              <p:spPr>
                <a:xfrm>
                  <a:off x="3648780" y="3008665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27"/>
                <p:cNvSpPr/>
                <p:nvPr/>
              </p:nvSpPr>
              <p:spPr>
                <a:xfrm>
                  <a:off x="4529309" y="3470007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4" name="Oval 28"/>
                <p:cNvSpPr/>
                <p:nvPr/>
              </p:nvSpPr>
              <p:spPr>
                <a:xfrm>
                  <a:off x="4343707" y="3169132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5" name="Oval 29"/>
                <p:cNvSpPr/>
                <p:nvPr/>
              </p:nvSpPr>
              <p:spPr>
                <a:xfrm>
                  <a:off x="4343707" y="3223837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6" name="Oval 30"/>
                <p:cNvSpPr/>
                <p:nvPr/>
              </p:nvSpPr>
              <p:spPr>
                <a:xfrm>
                  <a:off x="4701962" y="2888315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7" name="Oval 31"/>
                <p:cNvSpPr/>
                <p:nvPr/>
              </p:nvSpPr>
              <p:spPr>
                <a:xfrm>
                  <a:off x="5206972" y="3333246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8" name="Oval 32"/>
                <p:cNvSpPr/>
                <p:nvPr/>
              </p:nvSpPr>
              <p:spPr>
                <a:xfrm>
                  <a:off x="4768866" y="4122816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39" name="Oval 33"/>
                <p:cNvSpPr/>
                <p:nvPr/>
              </p:nvSpPr>
              <p:spPr>
                <a:xfrm>
                  <a:off x="4682539" y="389488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0" name="Oval 34"/>
                <p:cNvSpPr/>
                <p:nvPr/>
              </p:nvSpPr>
              <p:spPr>
                <a:xfrm>
                  <a:off x="4494779" y="3373363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1" name="Oval 35"/>
                <p:cNvSpPr/>
                <p:nvPr/>
              </p:nvSpPr>
              <p:spPr>
                <a:xfrm>
                  <a:off x="3864596" y="3181896"/>
                  <a:ext cx="36689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2" name="Oval 36"/>
                <p:cNvSpPr/>
                <p:nvPr/>
              </p:nvSpPr>
              <p:spPr>
                <a:xfrm>
                  <a:off x="4682539" y="3552065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3" name="Oval 37"/>
                <p:cNvSpPr/>
                <p:nvPr/>
              </p:nvSpPr>
              <p:spPr>
                <a:xfrm>
                  <a:off x="6257997" y="2622085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38"/>
                <p:cNvSpPr/>
                <p:nvPr/>
              </p:nvSpPr>
              <p:spPr>
                <a:xfrm>
                  <a:off x="4906988" y="3743530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5" name="Oval 39"/>
                <p:cNvSpPr/>
                <p:nvPr/>
              </p:nvSpPr>
              <p:spPr>
                <a:xfrm>
                  <a:off x="3871071" y="315819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6" name="Oval 40"/>
                <p:cNvSpPr/>
                <p:nvPr/>
              </p:nvSpPr>
              <p:spPr>
                <a:xfrm>
                  <a:off x="5845787" y="3747177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7" name="Oval 41"/>
                <p:cNvSpPr/>
                <p:nvPr/>
              </p:nvSpPr>
              <p:spPr>
                <a:xfrm>
                  <a:off x="4134366" y="3532006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8" name="Oval 42"/>
                <p:cNvSpPr/>
                <p:nvPr/>
              </p:nvSpPr>
              <p:spPr>
                <a:xfrm>
                  <a:off x="3968187" y="3216543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49" name="Oval 43"/>
                <p:cNvSpPr/>
                <p:nvPr/>
              </p:nvSpPr>
              <p:spPr>
                <a:xfrm>
                  <a:off x="4965258" y="3630474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0" name="Oval 44"/>
                <p:cNvSpPr/>
                <p:nvPr/>
              </p:nvSpPr>
              <p:spPr>
                <a:xfrm>
                  <a:off x="4132208" y="351559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1" name="Oval 45"/>
                <p:cNvSpPr/>
                <p:nvPr/>
              </p:nvSpPr>
              <p:spPr>
                <a:xfrm>
                  <a:off x="4609162" y="316366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2" name="Oval 46"/>
                <p:cNvSpPr/>
                <p:nvPr/>
              </p:nvSpPr>
              <p:spPr>
                <a:xfrm>
                  <a:off x="5338620" y="3840176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3" name="Oval 47"/>
                <p:cNvSpPr/>
                <p:nvPr/>
              </p:nvSpPr>
              <p:spPr>
                <a:xfrm>
                  <a:off x="3957397" y="3229306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4" name="Oval 48"/>
                <p:cNvSpPr/>
                <p:nvPr/>
              </p:nvSpPr>
              <p:spPr>
                <a:xfrm>
                  <a:off x="3592667" y="4213990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5" name="Oval 49"/>
                <p:cNvSpPr/>
                <p:nvPr/>
              </p:nvSpPr>
              <p:spPr>
                <a:xfrm>
                  <a:off x="5470267" y="3612239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6" name="Oval 50"/>
                <p:cNvSpPr/>
                <p:nvPr/>
              </p:nvSpPr>
              <p:spPr>
                <a:xfrm>
                  <a:off x="4069622" y="3561181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7" name="Oval 51"/>
                <p:cNvSpPr/>
                <p:nvPr/>
              </p:nvSpPr>
              <p:spPr>
                <a:xfrm>
                  <a:off x="3948765" y="3725295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8" name="Oval 52"/>
                <p:cNvSpPr/>
                <p:nvPr/>
              </p:nvSpPr>
              <p:spPr>
                <a:xfrm>
                  <a:off x="4095519" y="3541124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59" name="Oval 53"/>
                <p:cNvSpPr/>
                <p:nvPr/>
              </p:nvSpPr>
              <p:spPr>
                <a:xfrm>
                  <a:off x="3989769" y="4141051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0" name="Oval 54"/>
                <p:cNvSpPr/>
                <p:nvPr/>
              </p:nvSpPr>
              <p:spPr>
                <a:xfrm>
                  <a:off x="4749442" y="3129015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1" name="Oval 55"/>
                <p:cNvSpPr/>
                <p:nvPr/>
              </p:nvSpPr>
              <p:spPr>
                <a:xfrm>
                  <a:off x="5058059" y="3541124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2" name="Oval 56"/>
                <p:cNvSpPr/>
                <p:nvPr/>
              </p:nvSpPr>
              <p:spPr>
                <a:xfrm>
                  <a:off x="5163808" y="3176426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3" name="Oval 57"/>
                <p:cNvSpPr/>
                <p:nvPr/>
              </p:nvSpPr>
              <p:spPr>
                <a:xfrm>
                  <a:off x="5731405" y="3754471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4" name="Oval 58"/>
                <p:cNvSpPr/>
                <p:nvPr/>
              </p:nvSpPr>
              <p:spPr>
                <a:xfrm>
                  <a:off x="4153789" y="351559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5" name="Oval 59"/>
                <p:cNvSpPr/>
                <p:nvPr/>
              </p:nvSpPr>
              <p:spPr>
                <a:xfrm>
                  <a:off x="4296228" y="3665121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6" name="Oval 60"/>
                <p:cNvSpPr/>
                <p:nvPr/>
              </p:nvSpPr>
              <p:spPr>
                <a:xfrm>
                  <a:off x="4831452" y="3258482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7" name="Oval 61"/>
                <p:cNvSpPr/>
                <p:nvPr/>
              </p:nvSpPr>
              <p:spPr>
                <a:xfrm>
                  <a:off x="4281121" y="3209249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8" name="Oval 62"/>
                <p:cNvSpPr/>
                <p:nvPr/>
              </p:nvSpPr>
              <p:spPr>
                <a:xfrm>
                  <a:off x="4337234" y="3725295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69" name="Oval 63"/>
                <p:cNvSpPr/>
                <p:nvPr/>
              </p:nvSpPr>
              <p:spPr>
                <a:xfrm>
                  <a:off x="4719227" y="3792765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5319196" y="4467456"/>
                  <a:ext cx="1720055" cy="300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2400" b="1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r>
                    <a:rPr lang="en-US" altLang="de-DE" sz="1100" b="0" kern="0" smtClean="0">
                      <a:solidFill>
                        <a:srgbClr val="003399"/>
                      </a:solidFill>
                      <a:cs typeface="Arial" pitchFamily="34" charset="0"/>
                    </a:rPr>
                    <a:t>© EURADOS</a:t>
                  </a:r>
                </a:p>
              </p:txBody>
            </p:sp>
            <p:sp>
              <p:nvSpPr>
                <p:cNvPr id="71" name="Oval 8"/>
                <p:cNvSpPr/>
                <p:nvPr/>
              </p:nvSpPr>
              <p:spPr>
                <a:xfrm>
                  <a:off x="4363131" y="3690650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2" name="Oval 58"/>
                <p:cNvSpPr/>
                <p:nvPr/>
              </p:nvSpPr>
              <p:spPr>
                <a:xfrm>
                  <a:off x="4626427" y="3947761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3" name="Oval 58"/>
                <p:cNvSpPr/>
                <p:nvPr/>
              </p:nvSpPr>
              <p:spPr>
                <a:xfrm>
                  <a:off x="6445756" y="4478397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4" name="Oval 58"/>
                <p:cNvSpPr/>
                <p:nvPr/>
              </p:nvSpPr>
              <p:spPr>
                <a:xfrm>
                  <a:off x="4853033" y="4496632"/>
                  <a:ext cx="36689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5" name="Oval 58"/>
                <p:cNvSpPr/>
                <p:nvPr/>
              </p:nvSpPr>
              <p:spPr>
                <a:xfrm>
                  <a:off x="4755917" y="3767236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6" name="Oval 58"/>
                <p:cNvSpPr/>
                <p:nvPr/>
              </p:nvSpPr>
              <p:spPr>
                <a:xfrm>
                  <a:off x="5237186" y="3200131"/>
                  <a:ext cx="34531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7" name="Oval 58"/>
                <p:cNvSpPr/>
                <p:nvPr/>
              </p:nvSpPr>
              <p:spPr>
                <a:xfrm>
                  <a:off x="3929340" y="3150897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8" name="Oval 58"/>
                <p:cNvSpPr/>
                <p:nvPr/>
              </p:nvSpPr>
              <p:spPr>
                <a:xfrm>
                  <a:off x="4108468" y="3573946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79" name="Oval 58"/>
                <p:cNvSpPr/>
                <p:nvPr/>
              </p:nvSpPr>
              <p:spPr>
                <a:xfrm>
                  <a:off x="4378238" y="3964173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0" name="Oval 58"/>
                <p:cNvSpPr/>
                <p:nvPr/>
              </p:nvSpPr>
              <p:spPr>
                <a:xfrm>
                  <a:off x="3141612" y="4248637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1" name="Oval 58"/>
                <p:cNvSpPr/>
                <p:nvPr/>
              </p:nvSpPr>
              <p:spPr>
                <a:xfrm>
                  <a:off x="4708437" y="2857315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2" name="Oval 58"/>
                <p:cNvSpPr/>
                <p:nvPr/>
              </p:nvSpPr>
              <p:spPr>
                <a:xfrm>
                  <a:off x="4751600" y="4106405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3" name="Oval 58"/>
                <p:cNvSpPr/>
                <p:nvPr/>
              </p:nvSpPr>
              <p:spPr>
                <a:xfrm>
                  <a:off x="4872457" y="3386126"/>
                  <a:ext cx="36688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4" name="Oval 58"/>
                <p:cNvSpPr/>
                <p:nvPr/>
              </p:nvSpPr>
              <p:spPr>
                <a:xfrm>
                  <a:off x="4460248" y="3672415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5" name="Oval 58"/>
                <p:cNvSpPr/>
                <p:nvPr/>
              </p:nvSpPr>
              <p:spPr>
                <a:xfrm>
                  <a:off x="3612091" y="4203049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6" name="Oval 58"/>
                <p:cNvSpPr/>
                <p:nvPr/>
              </p:nvSpPr>
              <p:spPr>
                <a:xfrm>
                  <a:off x="4809870" y="3594004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7" name="Oval 58"/>
                <p:cNvSpPr/>
                <p:nvPr/>
              </p:nvSpPr>
              <p:spPr>
                <a:xfrm>
                  <a:off x="4317809" y="3982408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8" name="Oval 58"/>
                <p:cNvSpPr/>
                <p:nvPr/>
              </p:nvSpPr>
              <p:spPr>
                <a:xfrm>
                  <a:off x="3957397" y="3191014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89" name="Oval 58"/>
                <p:cNvSpPr/>
                <p:nvPr/>
              </p:nvSpPr>
              <p:spPr>
                <a:xfrm>
                  <a:off x="5582492" y="3982408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0" name="Oval 58"/>
                <p:cNvSpPr/>
                <p:nvPr/>
              </p:nvSpPr>
              <p:spPr>
                <a:xfrm>
                  <a:off x="5008421" y="3566652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1" name="Oval 58"/>
                <p:cNvSpPr/>
                <p:nvPr/>
              </p:nvSpPr>
              <p:spPr>
                <a:xfrm>
                  <a:off x="3853805" y="2769787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2" name="Oval 58"/>
                <p:cNvSpPr/>
                <p:nvPr/>
              </p:nvSpPr>
              <p:spPr>
                <a:xfrm>
                  <a:off x="5019212" y="3763589"/>
                  <a:ext cx="36688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3" name="Oval 58"/>
                <p:cNvSpPr/>
                <p:nvPr/>
              </p:nvSpPr>
              <p:spPr>
                <a:xfrm>
                  <a:off x="5545804" y="4177521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4" name="Oval 58"/>
                <p:cNvSpPr/>
                <p:nvPr/>
              </p:nvSpPr>
              <p:spPr>
                <a:xfrm>
                  <a:off x="4988998" y="2481676"/>
                  <a:ext cx="38847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5" name="Oval 58"/>
                <p:cNvSpPr/>
                <p:nvPr/>
              </p:nvSpPr>
              <p:spPr>
                <a:xfrm>
                  <a:off x="4969574" y="2445206"/>
                  <a:ext cx="34531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6" name="Oval 58"/>
                <p:cNvSpPr/>
                <p:nvPr/>
              </p:nvSpPr>
              <p:spPr>
                <a:xfrm>
                  <a:off x="3994085" y="3929526"/>
                  <a:ext cx="36689" cy="34647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7" name="Oval 58"/>
                <p:cNvSpPr/>
                <p:nvPr/>
              </p:nvSpPr>
              <p:spPr>
                <a:xfrm>
                  <a:off x="4537942" y="3541124"/>
                  <a:ext cx="38847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8" name="Oval 58"/>
                <p:cNvSpPr/>
                <p:nvPr/>
              </p:nvSpPr>
              <p:spPr>
                <a:xfrm>
                  <a:off x="5004105" y="3546594"/>
                  <a:ext cx="36689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99" name="Oval 58"/>
                <p:cNvSpPr/>
                <p:nvPr/>
              </p:nvSpPr>
              <p:spPr>
                <a:xfrm>
                  <a:off x="5202655" y="3176426"/>
                  <a:ext cx="38847" cy="346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  <p:sp>
              <p:nvSpPr>
                <p:cNvPr id="100" name="Oval 58"/>
                <p:cNvSpPr/>
                <p:nvPr/>
              </p:nvSpPr>
              <p:spPr>
                <a:xfrm>
                  <a:off x="5394732" y="2870080"/>
                  <a:ext cx="36688" cy="36470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003399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EEECE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Textfeld 96"/>
              <p:cNvSpPr txBox="1">
                <a:spLocks noChangeArrowheads="1"/>
              </p:cNvSpPr>
              <p:nvPr/>
            </p:nvSpPr>
            <p:spPr bwMode="auto">
              <a:xfrm>
                <a:off x="7107238" y="2387600"/>
                <a:ext cx="254000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000"/>
                  </a:lnSpc>
                  <a:spcBef>
                    <a:spcPct val="50000"/>
                  </a:spcBef>
                  <a:buClr>
                    <a:srgbClr val="00589C"/>
                  </a:buClr>
                  <a:buFont typeface="Wingdings" pitchFamily="2" charset="2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algn="l" eaLnBrk="0" hangingPunct="0">
                  <a:spcBef>
                    <a:spcPct val="50000"/>
                  </a:spcBef>
                  <a:buClr>
                    <a:schemeClr val="tx1"/>
                  </a:buClr>
                  <a:buFont typeface="Times" pitchFamily="1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algn="l" eaLnBrk="0" hangingPunct="0">
                  <a:spcBef>
                    <a:spcPct val="50000"/>
                  </a:spcBef>
                  <a:buFont typeface="Times" pitchFamily="1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Times" pitchFamily="1" charset="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" charset="0"/>
                  <a:buChar char="•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</a:t>
                </a:r>
                <a:endParaRPr lang="de-DE" altLang="de-DE" sz="12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5724128" y="1772816"/>
              <a:ext cx="360040" cy="30248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3188"/>
            <a:ext cx="2133600" cy="26828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C1CCF-0EB1-421A-BD2E-D2D69AF84012}" type="slidenum">
              <a:rPr lang="en-GB" altLang="de-DE" smtClean="0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altLang="de-DE" dirty="0" smtClean="0">
              <a:solidFill>
                <a:srgbClr val="003399"/>
              </a:solidFill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395536" y="370187"/>
            <a:ext cx="4212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  <a:sym typeface="Symbol" pitchFamily="18" charset="2"/>
              </a:rPr>
              <a:t>EURADOS Working Groups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3" name="Datumsplatzhalter 3"/>
          <p:cNvSpPr txBox="1">
            <a:spLocks/>
          </p:cNvSpPr>
          <p:nvPr/>
        </p:nvSpPr>
        <p:spPr>
          <a:xfrm>
            <a:off x="6588224" y="6453336"/>
            <a:ext cx="2602632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104" name="Inhaltsplatzhalter 2"/>
          <p:cNvSpPr txBox="1">
            <a:spLocks/>
          </p:cNvSpPr>
          <p:nvPr/>
        </p:nvSpPr>
        <p:spPr>
          <a:xfrm>
            <a:off x="133350" y="1358900"/>
            <a:ext cx="8442325" cy="3789363"/>
          </a:xfrm>
          <a:prstGeom prst="rect">
            <a:avLst/>
          </a:prstGeom>
        </p:spPr>
        <p:txBody>
          <a:bodyPr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89C"/>
              </a:buClr>
              <a:defRPr/>
            </a:pP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Eight EURADOS Working Groups</a:t>
            </a:r>
          </a:p>
          <a:p>
            <a:pPr marL="342900" indent="-342900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589C"/>
              </a:buClr>
              <a:buFont typeface="Wingdings" pitchFamily="2" charset="2"/>
              <a:buNone/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of Individual Monitoring (P. </a:t>
            </a:r>
            <a:r>
              <a:rPr lang="en-US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Gilvin</a:t>
            </a: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UK)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9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Dosimetry (A. Vargas, Spain)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Dosimetry 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(H. </a:t>
            </a:r>
            <a:r>
              <a:rPr lang="en-US" kern="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Rabus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Germany)</a:t>
            </a:r>
            <a:endParaRPr lang="en-US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Dosimetry </a:t>
            </a:r>
            <a:r>
              <a:rPr lang="en-US" b="1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(B. Breustedt, Germany)</a:t>
            </a:r>
            <a:endParaRPr lang="en-US" b="1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b="1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 </a:t>
            </a: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Radiotherapy </a:t>
            </a:r>
            <a:r>
              <a:rPr lang="en-US" b="1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kern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L. Stolarczyk, Poland</a:t>
            </a:r>
            <a:r>
              <a:rPr lang="en-US" b="1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</a:t>
            </a:r>
            <a:r>
              <a:rPr lang="en-US" b="1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</a:t>
            </a: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 </a:t>
            </a:r>
            <a:r>
              <a:rPr lang="en-US" b="1" kern="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</a:t>
            </a: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High-Energy Radiation Fields </a:t>
            </a:r>
            <a:r>
              <a:rPr lang="en-US" kern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(M. Caresana, Italy)</a:t>
            </a:r>
            <a:endParaRPr lang="en-US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7" lvl="1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8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r>
              <a:rPr lang="en-US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 in Medical Imaging (Z. Knezevic, Croatia)</a:t>
            </a:r>
          </a:p>
          <a:p>
            <a:pPr marL="444500" lvl="1" indent="-265113" algn="l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Times" pitchFamily="1" charset="0"/>
              <a:buChar char="•"/>
              <a:defRPr/>
            </a:pPr>
            <a:endParaRPr lang="en-US" kern="0" dirty="0">
              <a:solidFill>
                <a:srgbClr val="003399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6145418" y="3882564"/>
                <a:ext cx="248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latin typeface="Cambria Math"/>
                        </a:rPr>
                        <m:t>·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18" y="3882564"/>
                <a:ext cx="24876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Datumsplatzhalter 3"/>
          <p:cNvSpPr txBox="1">
            <a:spLocks/>
          </p:cNvSpPr>
          <p:nvPr/>
        </p:nvSpPr>
        <p:spPr>
          <a:xfrm>
            <a:off x="457200" y="6453336"/>
            <a:ext cx="2818656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363272" cy="518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During Annual meetings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b="0" dirty="0" smtClean="0">
                <a:cs typeface="Arial" panose="020B0604020202020204" pitchFamily="34" charset="0"/>
              </a:rPr>
              <a:t>Topics – e.g. 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altLang="pt-PT" dirty="0" smtClean="0">
                <a:latin typeface="Myriad Pro"/>
              </a:rPr>
              <a:t>Dosimetry </a:t>
            </a:r>
            <a:r>
              <a:rPr lang="en-US" altLang="pt-PT" dirty="0">
                <a:latin typeface="Myriad Pro"/>
              </a:rPr>
              <a:t>for second cancer risk estimation in </a:t>
            </a:r>
            <a:r>
              <a:rPr lang="en-US" altLang="pt-PT" dirty="0">
                <a:latin typeface="Myriad Pro" pitchFamily="34" charset="0"/>
              </a:rPr>
              <a:t>radiotherapy</a:t>
            </a:r>
          </a:p>
          <a:p>
            <a:pPr marL="809625" lvl="2" indent="-361950" eaLnBrk="1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sz="2000" dirty="0" err="1" smtClean="0">
                <a:latin typeface="Myriad Pro" pitchFamily="34" charset="0"/>
              </a:rPr>
              <a:t>Dosimetric</a:t>
            </a:r>
            <a:r>
              <a:rPr lang="en-US" altLang="pt-PT" sz="2000" dirty="0" smtClean="0">
                <a:latin typeface="Myriad Pro" pitchFamily="34" charset="0"/>
              </a:rPr>
              <a:t> </a:t>
            </a:r>
            <a:r>
              <a:rPr lang="en-US" altLang="pt-PT" sz="2000" dirty="0">
                <a:latin typeface="Myriad Pro" pitchFamily="34" charset="0"/>
              </a:rPr>
              <a:t>Issues in the Medical Use of Ionizing Radiation</a:t>
            </a:r>
          </a:p>
          <a:p>
            <a:pPr lvl="1" eaLnBrk="1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altLang="pt-PT" dirty="0">
              <a:latin typeface="Myriad Pro"/>
            </a:endParaRPr>
          </a:p>
          <a:p>
            <a:pPr marL="809625" lvl="1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809625" lvl="1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421C-EC91-4AE8-A02E-FB14CF0C1AB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087365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mtClean="0"/>
              <a:t>Training courses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645024"/>
            <a:ext cx="8363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8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smtClean="0"/>
              <a:t>3-5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smtClean="0"/>
              <a:t>Participation limited </a:t>
            </a:r>
            <a:r>
              <a:rPr lang="en-US" altLang="ja-JP" b="0" smtClean="0">
                <a:cs typeface="Arial" panose="020B0604020202020204" pitchFamily="34" charset="0"/>
              </a:rPr>
              <a:t>&lt;40 participants</a:t>
            </a:r>
            <a:endParaRPr lang="cs-CZ" b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b="0" smtClean="0">
                <a:cs typeface="Arial" panose="020B0604020202020204" pitchFamily="34" charset="0"/>
              </a:rPr>
              <a:t>Various topics  - answer to needs of the dosimetric community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cs-CZ" smtClean="0"/>
              <a:t>Carried out by a specific WG</a:t>
            </a:r>
            <a:endParaRPr lang="en-US" smtClean="0"/>
          </a:p>
          <a:p>
            <a:pPr marL="809625" lvl="1" indent="-342900">
              <a:buFont typeface="Arial" panose="020B0604020202020204" pitchFamily="34" charset="0"/>
              <a:buChar char="•"/>
            </a:pPr>
            <a:r>
              <a:rPr lang="en-US" smtClean="0"/>
              <a:t>Topics incl. medical, post-accidental</a:t>
            </a:r>
          </a:p>
          <a:p>
            <a:pPr marL="809625" lvl="1" indent="-342900">
              <a:buFont typeface="Arial" panose="020B0604020202020204" pitchFamily="34" charset="0"/>
              <a:buChar char="•"/>
            </a:pPr>
            <a:endParaRPr lang="en-US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4E9C7-C672-43A7-97B2-E5B8DEB82FA2}" type="slidenum">
              <a:rPr lang="en-GB" altLang="pt-PT" sz="1200" b="0">
                <a:solidFill>
                  <a:srgbClr val="00339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pt-PT" sz="1200" b="0">
              <a:solidFill>
                <a:srgbClr val="003399"/>
              </a:solidFill>
            </a:endParaRPr>
          </a:p>
        </p:txBody>
      </p:sp>
      <p:sp>
        <p:nvSpPr>
          <p:cNvPr id="26631" name="Inhaltsplatzhalter 2"/>
          <p:cNvSpPr txBox="1">
            <a:spLocks/>
          </p:cNvSpPr>
          <p:nvPr/>
        </p:nvSpPr>
        <p:spPr bwMode="auto">
          <a:xfrm>
            <a:off x="539750" y="1196752"/>
            <a:ext cx="83042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6725" indent="-28575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65113" lvl="1" indent="-265113" eaLnBrk="1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“Refresh courses”  of 1-1,5 day</a:t>
            </a:r>
          </a:p>
          <a:p>
            <a:pPr marL="265113" lvl="1" indent="-265113" eaLnBrk="1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Held during Annual meetings since 2007</a:t>
            </a:r>
          </a:p>
          <a:p>
            <a:pPr marL="265113" lvl="1" indent="-265113" eaLnBrk="1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Topics have included:</a:t>
            </a:r>
          </a:p>
          <a:p>
            <a:pPr marL="941388" lvl="2" indent="-265113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Emergency situations</a:t>
            </a:r>
          </a:p>
          <a:p>
            <a:pPr marL="941388" lvl="2" indent="-265113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Post accidental situations</a:t>
            </a:r>
          </a:p>
          <a:p>
            <a:pPr marL="941388" lvl="2" indent="-265113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Medical field</a:t>
            </a:r>
          </a:p>
          <a:p>
            <a:pPr marL="941388" lvl="2" indent="-265113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Radon</a:t>
            </a:r>
          </a:p>
          <a:p>
            <a:pPr marL="265113" lvl="1" indent="-265113" eaLnBrk="1" hangingPunct="1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Presentations available</a:t>
            </a:r>
            <a:b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</a:br>
            <a:r>
              <a:rPr lang="en-US" altLang="pt-PT" dirty="0" smtClean="0">
                <a:solidFill>
                  <a:srgbClr val="003399"/>
                </a:solidFill>
                <a:latin typeface="Myriad Pro" pitchFamily="34" charset="0"/>
              </a:rPr>
              <a:t>at www.eurados.org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9100" y="206375"/>
            <a:ext cx="8229600" cy="7016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>
                <a:ea typeface="+mj-ea"/>
                <a:cs typeface="+mj-cs"/>
                <a:sym typeface="Symbol" pitchFamily="18" charset="2"/>
              </a:rPr>
              <a:t>EURADOS</a:t>
            </a:r>
            <a:r>
              <a:rPr lang="de-DE" altLang="de-DE" sz="2400" dirty="0" smtClean="0">
                <a:effectLst/>
                <a:latin typeface="+mn-lt"/>
                <a:ea typeface="ＭＳ Ｐゴシック" charset="0"/>
                <a:cs typeface="+mj-cs"/>
                <a:sym typeface="Symbol" pitchFamily="18" charset="2"/>
              </a:rPr>
              <a:t> </a:t>
            </a:r>
            <a:r>
              <a:rPr lang="de-DE" altLang="de-DE" dirty="0">
                <a:ea typeface="+mj-ea"/>
                <a:cs typeface="+mj-cs"/>
                <a:sym typeface="Symbol" pitchFamily="18" charset="2"/>
              </a:rPr>
              <a:t>Winter Schools</a:t>
            </a:r>
            <a:endParaRPr lang="en-US" altLang="de-DE" dirty="0">
              <a:ea typeface="+mj-ea"/>
              <a:cs typeface="+mj-cs"/>
              <a:sym typeface="Symbol" pitchFamily="18" charset="2"/>
            </a:endParaRPr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2554332"/>
            <a:ext cx="4330374" cy="3247780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818656" cy="268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ENGAGE, Bratislava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8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EURADOS">
      <a:dk1>
        <a:srgbClr val="003399"/>
      </a:dk1>
      <a:lt1>
        <a:srgbClr val="EEEC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E699366340D41B67FD2BA5630CCCF" ma:contentTypeVersion="3" ma:contentTypeDescription="Create a new document." ma:contentTypeScope="" ma:versionID="4e890b030306360b1caedebf40a60296">
  <xsd:schema xmlns:xsd="http://www.w3.org/2001/XMLSchema" xmlns:xs="http://www.w3.org/2001/XMLSchema" xmlns:p="http://schemas.microsoft.com/office/2006/metadata/properties" xmlns:ns2="9fadf70c-5e39-45e6-af1b-37916fb9636d" targetNamespace="http://schemas.microsoft.com/office/2006/metadata/properties" ma:root="true" ma:fieldsID="b6c78b3442fe6a4046643687873bf358" ns2:_="">
    <xsd:import namespace="9fadf70c-5e39-45e6-af1b-37916fb963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f70c-5e39-45e6-af1b-37916fb96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224F19-8844-435A-A02D-EBC48DA8202D}"/>
</file>

<file path=customXml/itemProps2.xml><?xml version="1.0" encoding="utf-8"?>
<ds:datastoreItem xmlns:ds="http://schemas.openxmlformats.org/officeDocument/2006/customXml" ds:itemID="{1AA82CA5-EEC4-4D0D-A3E4-C938784C0336}"/>
</file>

<file path=customXml/itemProps3.xml><?xml version="1.0" encoding="utf-8"?>
<ds:datastoreItem xmlns:ds="http://schemas.openxmlformats.org/officeDocument/2006/customXml" ds:itemID="{43068A33-BC27-48AB-A57E-AF2C797C3647}"/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1291</Words>
  <Application>Microsoft Office PowerPoint</Application>
  <PresentationFormat>On-screen Show (4:3)</PresentationFormat>
  <Paragraphs>263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Larissa-Design</vt:lpstr>
      <vt:lpstr>EURADOS  Views </vt:lpstr>
      <vt:lpstr>EURADOS views on future research…</vt:lpstr>
      <vt:lpstr>PowerPoint Presentation</vt:lpstr>
      <vt:lpstr>PowerPoint Presentation</vt:lpstr>
      <vt:lpstr>Contribution of EURADOS to the goals of ENHANCE</vt:lpstr>
      <vt:lpstr>Tools used by EURADOS to involve stakeholders</vt:lpstr>
      <vt:lpstr>PowerPoint Presentation</vt:lpstr>
      <vt:lpstr>Scientific Workshops</vt:lpstr>
      <vt:lpstr>PowerPoint Presentation</vt:lpstr>
      <vt:lpstr>Intercomparisons</vt:lpstr>
      <vt:lpstr>EURADOS SRA</vt:lpstr>
      <vt:lpstr>PowerPoint Presentation</vt:lpstr>
      <vt:lpstr>EURADOS SRA</vt:lpstr>
      <vt:lpstr>EURADOS SRA – common topics with ENGAGE</vt:lpstr>
      <vt:lpstr>EURADOS SRA – common topics with ENGAGE</vt:lpstr>
      <vt:lpstr>EURADOS – Views in a Nutshell</vt:lpstr>
      <vt:lpstr>PowerPoint Presentation</vt:lpstr>
    </vt:vector>
  </TitlesOfParts>
  <Company>Physikalisch Technische Bundesanstalt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EURADOS</dc:title>
  <dc:creator>schuhm01</dc:creator>
  <cp:lastModifiedBy>Olšovcová Veronika</cp:lastModifiedBy>
  <cp:revision>718</cp:revision>
  <dcterms:created xsi:type="dcterms:W3CDTF">2012-01-02T15:08:23Z</dcterms:created>
  <dcterms:modified xsi:type="dcterms:W3CDTF">2019-09-13T09:17:13Z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0x010100452E699366340D41B67FD2BA5630CCCF</vt:lpwstr>
  </property>
</Properties>
</file>