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0.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notesSlides/notesSlide6.xml" ContentType="application/vnd.openxmlformats-officedocument.presentationml.notesSlide+xml"/>
  <Override PartName="/ppt/notesSlides/notesSlide4.xml" ContentType="application/vnd.openxmlformats-officedocument.presentationml.notesSlide+xml"/>
  <Override PartName="/ppt/slideLayouts/slideLayout3.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5.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5" r:id="rId1"/>
    <p:sldMasterId id="2147483761" r:id="rId2"/>
    <p:sldMasterId id="2147483774" r:id="rId3"/>
  </p:sldMasterIdLst>
  <p:notesMasterIdLst>
    <p:notesMasterId r:id="rId17"/>
  </p:notesMasterIdLst>
  <p:handoutMasterIdLst>
    <p:handoutMasterId r:id="rId18"/>
  </p:handoutMasterIdLst>
  <p:sldIdLst>
    <p:sldId id="372" r:id="rId4"/>
    <p:sldId id="446" r:id="rId5"/>
    <p:sldId id="458" r:id="rId6"/>
    <p:sldId id="459" r:id="rId7"/>
    <p:sldId id="460" r:id="rId8"/>
    <p:sldId id="464" r:id="rId9"/>
    <p:sldId id="465" r:id="rId10"/>
    <p:sldId id="466" r:id="rId11"/>
    <p:sldId id="467" r:id="rId12"/>
    <p:sldId id="447" r:id="rId13"/>
    <p:sldId id="461" r:id="rId14"/>
    <p:sldId id="462" r:id="rId15"/>
    <p:sldId id="463" r:id="rId16"/>
  </p:sldIdLst>
  <p:sldSz cx="9144000" cy="6858000" type="screen4x3"/>
  <p:notesSz cx="9926638" cy="679767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sz="1400" kern="1200">
        <a:solidFill>
          <a:schemeClr val="tx1"/>
        </a:solidFill>
        <a:latin typeface="Arial" charset="0"/>
        <a:ea typeface="+mn-ea"/>
        <a:cs typeface="+mn-cs"/>
      </a:defRPr>
    </a:lvl2pPr>
    <a:lvl3pPr marL="914400" algn="l" rtl="0" eaLnBrk="0" fontAlgn="base" hangingPunct="0">
      <a:spcBef>
        <a:spcPct val="0"/>
      </a:spcBef>
      <a:spcAft>
        <a:spcPct val="0"/>
      </a:spcAft>
      <a:defRPr sz="1400" kern="1200">
        <a:solidFill>
          <a:schemeClr val="tx1"/>
        </a:solidFill>
        <a:latin typeface="Arial" charset="0"/>
        <a:ea typeface="+mn-ea"/>
        <a:cs typeface="+mn-cs"/>
      </a:defRPr>
    </a:lvl3pPr>
    <a:lvl4pPr marL="1371600" algn="l" rtl="0" eaLnBrk="0" fontAlgn="base" hangingPunct="0">
      <a:spcBef>
        <a:spcPct val="0"/>
      </a:spcBef>
      <a:spcAft>
        <a:spcPct val="0"/>
      </a:spcAft>
      <a:defRPr sz="1400" kern="1200">
        <a:solidFill>
          <a:schemeClr val="tx1"/>
        </a:solidFill>
        <a:latin typeface="Arial" charset="0"/>
        <a:ea typeface="+mn-ea"/>
        <a:cs typeface="+mn-cs"/>
      </a:defRPr>
    </a:lvl4pPr>
    <a:lvl5pPr marL="1828800" algn="l"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AA0B1"/>
    <a:srgbClr val="FFC671"/>
    <a:srgbClr val="FFD89F"/>
    <a:srgbClr val="FF5050"/>
    <a:srgbClr val="FF9900"/>
    <a:srgbClr val="009900"/>
    <a:srgbClr val="00CC66"/>
    <a:srgbClr val="00FFCC"/>
    <a:srgbClr val="007DC3"/>
    <a:srgbClr val="5C81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94" autoAdjust="0"/>
    <p:restoredTop sz="87363" autoAdjust="0"/>
  </p:normalViewPr>
  <p:slideViewPr>
    <p:cSldViewPr snapToGrid="0">
      <p:cViewPr varScale="1">
        <p:scale>
          <a:sx n="110" d="100"/>
          <a:sy n="110" d="100"/>
        </p:scale>
        <p:origin x="480"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53"/>
    </p:cViewPr>
  </p:sorterViewPr>
  <p:notesViewPr>
    <p:cSldViewPr snapToGrid="0">
      <p:cViewPr varScale="1">
        <p:scale>
          <a:sx n="137" d="100"/>
          <a:sy n="137" d="100"/>
        </p:scale>
        <p:origin x="-1380" y="-96"/>
      </p:cViewPr>
      <p:guideLst>
        <p:guide orient="horz" pos="2141"/>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ustomXml" Target="../customXml/item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ustomXml" Target="../customXml/item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73050" y="6465888"/>
            <a:ext cx="18415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95" tIns="45747" rIns="91495" bIns="45747">
            <a:spAutoFit/>
          </a:bodyP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marL="1373188">
              <a:defRPr sz="2400">
                <a:solidFill>
                  <a:schemeClr val="tx1"/>
                </a:solidFill>
                <a:latin typeface="Times New Roman" pitchFamily="18" charset="0"/>
              </a:defRPr>
            </a:lvl4pPr>
            <a:lvl5pPr marL="1830388">
              <a:defRPr sz="2400">
                <a:solidFill>
                  <a:schemeClr val="tx1"/>
                </a:solidFill>
                <a:latin typeface="Times New Roman" pitchFamily="18" charset="0"/>
              </a:defRPr>
            </a:lvl5pPr>
            <a:lvl6pPr marL="2287588" eaLnBrk="0" fontAlgn="base" hangingPunct="0">
              <a:spcBef>
                <a:spcPct val="0"/>
              </a:spcBef>
              <a:spcAft>
                <a:spcPct val="0"/>
              </a:spcAft>
              <a:defRPr sz="2400">
                <a:solidFill>
                  <a:schemeClr val="tx1"/>
                </a:solidFill>
                <a:latin typeface="Times New Roman" pitchFamily="18" charset="0"/>
              </a:defRPr>
            </a:lvl6pPr>
            <a:lvl7pPr marL="2744788" eaLnBrk="0" fontAlgn="base" hangingPunct="0">
              <a:spcBef>
                <a:spcPct val="0"/>
              </a:spcBef>
              <a:spcAft>
                <a:spcPct val="0"/>
              </a:spcAft>
              <a:defRPr sz="2400">
                <a:solidFill>
                  <a:schemeClr val="tx1"/>
                </a:solidFill>
                <a:latin typeface="Times New Roman" pitchFamily="18" charset="0"/>
              </a:defRPr>
            </a:lvl7pPr>
            <a:lvl8pPr marL="3201988" eaLnBrk="0" fontAlgn="base" hangingPunct="0">
              <a:spcBef>
                <a:spcPct val="0"/>
              </a:spcBef>
              <a:spcAft>
                <a:spcPct val="0"/>
              </a:spcAft>
              <a:defRPr sz="2400">
                <a:solidFill>
                  <a:schemeClr val="tx1"/>
                </a:solidFill>
                <a:latin typeface="Times New Roman" pitchFamily="18" charset="0"/>
              </a:defRPr>
            </a:lvl8pPr>
            <a:lvl9pPr marL="3659188" eaLnBrk="0" fontAlgn="base" hangingPunct="0">
              <a:spcBef>
                <a:spcPct val="0"/>
              </a:spcBef>
              <a:spcAft>
                <a:spcPct val="0"/>
              </a:spcAft>
              <a:defRPr sz="2400">
                <a:solidFill>
                  <a:schemeClr val="tx1"/>
                </a:solidFill>
                <a:latin typeface="Times New Roman" pitchFamily="18" charset="0"/>
              </a:defRPr>
            </a:lvl9pPr>
          </a:lstStyle>
          <a:p>
            <a:pPr>
              <a:defRPr/>
            </a:pPr>
            <a:endParaRPr lang="en-GB" sz="1400">
              <a:latin typeface="Arial" charset="0"/>
            </a:endParaRPr>
          </a:p>
        </p:txBody>
      </p:sp>
      <p:sp>
        <p:nvSpPr>
          <p:cNvPr id="3083" name="Text Box 11"/>
          <p:cNvSpPr txBox="1">
            <a:spLocks noChangeArrowheads="1"/>
          </p:cNvSpPr>
          <p:nvPr/>
        </p:nvSpPr>
        <p:spPr bwMode="auto">
          <a:xfrm>
            <a:off x="0" y="6378575"/>
            <a:ext cx="9926638" cy="2001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1495" tIns="45747" rIns="91495" bIns="45747">
            <a:spAutoFit/>
          </a:bodyPr>
          <a:lstStyle>
            <a:lvl1pPr>
              <a:tabLst>
                <a:tab pos="9331325" algn="r"/>
              </a:tabLst>
              <a:defRPr sz="2400">
                <a:solidFill>
                  <a:schemeClr val="tx1"/>
                </a:solidFill>
                <a:latin typeface="Times New Roman" pitchFamily="18" charset="0"/>
              </a:defRPr>
            </a:lvl1pPr>
            <a:lvl2pPr>
              <a:tabLst>
                <a:tab pos="9331325" algn="r"/>
              </a:tabLst>
              <a:defRPr sz="2400">
                <a:solidFill>
                  <a:schemeClr val="tx1"/>
                </a:solidFill>
                <a:latin typeface="Times New Roman" pitchFamily="18" charset="0"/>
              </a:defRPr>
            </a:lvl2pPr>
            <a:lvl3pPr>
              <a:tabLst>
                <a:tab pos="9331325" algn="r"/>
              </a:tabLst>
              <a:defRPr sz="2400">
                <a:solidFill>
                  <a:schemeClr val="tx1"/>
                </a:solidFill>
                <a:latin typeface="Times New Roman" pitchFamily="18" charset="0"/>
              </a:defRPr>
            </a:lvl3pPr>
            <a:lvl4pPr marL="1373188">
              <a:tabLst>
                <a:tab pos="9331325" algn="r"/>
              </a:tabLst>
              <a:defRPr sz="2400">
                <a:solidFill>
                  <a:schemeClr val="tx1"/>
                </a:solidFill>
                <a:latin typeface="Times New Roman" pitchFamily="18" charset="0"/>
              </a:defRPr>
            </a:lvl4pPr>
            <a:lvl5pPr marL="1830388">
              <a:tabLst>
                <a:tab pos="9331325" algn="r"/>
              </a:tabLst>
              <a:defRPr sz="2400">
                <a:solidFill>
                  <a:schemeClr val="tx1"/>
                </a:solidFill>
                <a:latin typeface="Times New Roman" pitchFamily="18" charset="0"/>
              </a:defRPr>
            </a:lvl5pPr>
            <a:lvl6pPr marL="2287588" eaLnBrk="0" fontAlgn="base" hangingPunct="0">
              <a:spcBef>
                <a:spcPct val="0"/>
              </a:spcBef>
              <a:spcAft>
                <a:spcPct val="0"/>
              </a:spcAft>
              <a:tabLst>
                <a:tab pos="9331325" algn="r"/>
              </a:tabLst>
              <a:defRPr sz="2400">
                <a:solidFill>
                  <a:schemeClr val="tx1"/>
                </a:solidFill>
                <a:latin typeface="Times New Roman" pitchFamily="18" charset="0"/>
              </a:defRPr>
            </a:lvl6pPr>
            <a:lvl7pPr marL="2744788" eaLnBrk="0" fontAlgn="base" hangingPunct="0">
              <a:spcBef>
                <a:spcPct val="0"/>
              </a:spcBef>
              <a:spcAft>
                <a:spcPct val="0"/>
              </a:spcAft>
              <a:tabLst>
                <a:tab pos="9331325" algn="r"/>
              </a:tabLst>
              <a:defRPr sz="2400">
                <a:solidFill>
                  <a:schemeClr val="tx1"/>
                </a:solidFill>
                <a:latin typeface="Times New Roman" pitchFamily="18" charset="0"/>
              </a:defRPr>
            </a:lvl7pPr>
            <a:lvl8pPr marL="3201988" eaLnBrk="0" fontAlgn="base" hangingPunct="0">
              <a:spcBef>
                <a:spcPct val="0"/>
              </a:spcBef>
              <a:spcAft>
                <a:spcPct val="0"/>
              </a:spcAft>
              <a:tabLst>
                <a:tab pos="9331325" algn="r"/>
              </a:tabLst>
              <a:defRPr sz="2400">
                <a:solidFill>
                  <a:schemeClr val="tx1"/>
                </a:solidFill>
                <a:latin typeface="Times New Roman" pitchFamily="18" charset="0"/>
              </a:defRPr>
            </a:lvl8pPr>
            <a:lvl9pPr marL="3659188" eaLnBrk="0" fontAlgn="base" hangingPunct="0">
              <a:spcBef>
                <a:spcPct val="0"/>
              </a:spcBef>
              <a:spcAft>
                <a:spcPct val="0"/>
              </a:spcAft>
              <a:tabLst>
                <a:tab pos="9331325" algn="r"/>
              </a:tabLst>
              <a:defRPr sz="2400">
                <a:solidFill>
                  <a:schemeClr val="tx1"/>
                </a:solidFill>
                <a:latin typeface="Times New Roman" pitchFamily="18" charset="0"/>
              </a:defRPr>
            </a:lvl9pPr>
          </a:lstStyle>
          <a:p>
            <a:pPr algn="ctr">
              <a:defRPr/>
            </a:pPr>
            <a:r>
              <a:rPr lang="en-GB" sz="700" dirty="0">
                <a:solidFill>
                  <a:srgbClr val="000000"/>
                </a:solidFill>
                <a:latin typeface="Arial" charset="0"/>
                <a:ea typeface="Times New Roman" pitchFamily="18" charset="0"/>
                <a:cs typeface="Arial" charset="0"/>
              </a:rPr>
              <a:t>Copyright © 2017 - </a:t>
            </a:r>
            <a:r>
              <a:rPr lang="en-GB" sz="700" dirty="0" err="1">
                <a:solidFill>
                  <a:srgbClr val="000000"/>
                </a:solidFill>
                <a:latin typeface="Arial" charset="0"/>
                <a:ea typeface="Times New Roman" pitchFamily="18" charset="0"/>
                <a:cs typeface="Arial" charset="0"/>
              </a:rPr>
              <a:t>SCK•CEN</a:t>
            </a:r>
            <a:r>
              <a:rPr lang="en-GB" sz="700" dirty="0">
                <a:solidFill>
                  <a:srgbClr val="000000"/>
                </a:solidFill>
                <a:latin typeface="Arial" charset="0"/>
                <a:ea typeface="Times New Roman" pitchFamily="18" charset="0"/>
                <a:cs typeface="Arial" charset="0"/>
              </a:rPr>
              <a:t> - </a:t>
            </a:r>
            <a:r>
              <a:rPr lang="en-US" sz="700" dirty="0">
                <a:solidFill>
                  <a:srgbClr val="000000"/>
                </a:solidFill>
                <a:latin typeface="Arial" charset="0"/>
                <a:ea typeface="Times New Roman" pitchFamily="18" charset="0"/>
                <a:cs typeface="Arial" charset="0"/>
              </a:rPr>
              <a:t>This presentation contains data, information and formats for dedicated use only and may not be communicated, copied, reproduced, distributed or cited without the explicit written permission of </a:t>
            </a:r>
            <a:r>
              <a:rPr lang="en-US" sz="700" dirty="0" err="1">
                <a:solidFill>
                  <a:srgbClr val="000000"/>
                </a:solidFill>
                <a:latin typeface="Arial" charset="0"/>
                <a:ea typeface="Times New Roman" pitchFamily="18" charset="0"/>
                <a:cs typeface="Arial" charset="0"/>
              </a:rPr>
              <a:t>SCK•CEN</a:t>
            </a:r>
            <a:r>
              <a:rPr lang="en-US" sz="700" dirty="0">
                <a:solidFill>
                  <a:srgbClr val="000000"/>
                </a:solidFill>
                <a:latin typeface="Arial" charset="0"/>
                <a:ea typeface="Times New Roman" pitchFamily="18" charset="0"/>
                <a:cs typeface="Arial" charset="0"/>
              </a:rPr>
              <a:t>.</a:t>
            </a:r>
          </a:p>
        </p:txBody>
      </p:sp>
    </p:spTree>
    <p:extLst>
      <p:ext uri="{BB962C8B-B14F-4D97-AF65-F5344CB8AC3E}">
        <p14:creationId xmlns:p14="http://schemas.microsoft.com/office/powerpoint/2010/main" val="257905966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327150" y="3249613"/>
            <a:ext cx="7270750" cy="257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926" tIns="45157" rIns="91926" bIns="45157" numCol="1" anchor="t" anchorCtr="0" compatLnSpc="1">
            <a:prstTxWarp prst="textNoShape">
              <a:avLst/>
            </a:prstTxWarp>
            <a:spAutoFit/>
          </a:bodyPr>
          <a:lstStyle/>
          <a:p>
            <a:pPr lvl="0"/>
            <a:endParaRPr lang="en-GB" noProof="0"/>
          </a:p>
        </p:txBody>
      </p:sp>
      <p:sp>
        <p:nvSpPr>
          <p:cNvPr id="16387" name="Rectangle 3"/>
          <p:cNvSpPr>
            <a:spLocks noGrp="1" noRot="1" noChangeAspect="1" noChangeArrowheads="1" noTextEdit="1"/>
          </p:cNvSpPr>
          <p:nvPr>
            <p:ph type="sldImg" idx="2"/>
          </p:nvPr>
        </p:nvSpPr>
        <p:spPr bwMode="auto">
          <a:xfrm>
            <a:off x="3275013" y="517525"/>
            <a:ext cx="3378200" cy="253365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5" name="Text Box 11"/>
          <p:cNvSpPr txBox="1">
            <a:spLocks noChangeArrowheads="1"/>
          </p:cNvSpPr>
          <p:nvPr/>
        </p:nvSpPr>
        <p:spPr bwMode="auto">
          <a:xfrm>
            <a:off x="0" y="6378575"/>
            <a:ext cx="9926638" cy="2001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1495" tIns="45747" rIns="91495" bIns="45747">
            <a:spAutoFit/>
          </a:bodyPr>
          <a:lstStyle>
            <a:lvl1pPr>
              <a:tabLst>
                <a:tab pos="9331325" algn="r"/>
              </a:tabLst>
              <a:defRPr sz="2400">
                <a:solidFill>
                  <a:schemeClr val="tx1"/>
                </a:solidFill>
                <a:latin typeface="Times New Roman" pitchFamily="18" charset="0"/>
              </a:defRPr>
            </a:lvl1pPr>
            <a:lvl2pPr>
              <a:tabLst>
                <a:tab pos="9331325" algn="r"/>
              </a:tabLst>
              <a:defRPr sz="2400">
                <a:solidFill>
                  <a:schemeClr val="tx1"/>
                </a:solidFill>
                <a:latin typeface="Times New Roman" pitchFamily="18" charset="0"/>
              </a:defRPr>
            </a:lvl2pPr>
            <a:lvl3pPr>
              <a:tabLst>
                <a:tab pos="9331325" algn="r"/>
              </a:tabLst>
              <a:defRPr sz="2400">
                <a:solidFill>
                  <a:schemeClr val="tx1"/>
                </a:solidFill>
                <a:latin typeface="Times New Roman" pitchFamily="18" charset="0"/>
              </a:defRPr>
            </a:lvl3pPr>
            <a:lvl4pPr marL="1373188">
              <a:tabLst>
                <a:tab pos="9331325" algn="r"/>
              </a:tabLst>
              <a:defRPr sz="2400">
                <a:solidFill>
                  <a:schemeClr val="tx1"/>
                </a:solidFill>
                <a:latin typeface="Times New Roman" pitchFamily="18" charset="0"/>
              </a:defRPr>
            </a:lvl4pPr>
            <a:lvl5pPr marL="1830388">
              <a:tabLst>
                <a:tab pos="9331325" algn="r"/>
              </a:tabLst>
              <a:defRPr sz="2400">
                <a:solidFill>
                  <a:schemeClr val="tx1"/>
                </a:solidFill>
                <a:latin typeface="Times New Roman" pitchFamily="18" charset="0"/>
              </a:defRPr>
            </a:lvl5pPr>
            <a:lvl6pPr marL="2287588" eaLnBrk="0" fontAlgn="base" hangingPunct="0">
              <a:spcBef>
                <a:spcPct val="0"/>
              </a:spcBef>
              <a:spcAft>
                <a:spcPct val="0"/>
              </a:spcAft>
              <a:tabLst>
                <a:tab pos="9331325" algn="r"/>
              </a:tabLst>
              <a:defRPr sz="2400">
                <a:solidFill>
                  <a:schemeClr val="tx1"/>
                </a:solidFill>
                <a:latin typeface="Times New Roman" pitchFamily="18" charset="0"/>
              </a:defRPr>
            </a:lvl6pPr>
            <a:lvl7pPr marL="2744788" eaLnBrk="0" fontAlgn="base" hangingPunct="0">
              <a:spcBef>
                <a:spcPct val="0"/>
              </a:spcBef>
              <a:spcAft>
                <a:spcPct val="0"/>
              </a:spcAft>
              <a:tabLst>
                <a:tab pos="9331325" algn="r"/>
              </a:tabLst>
              <a:defRPr sz="2400">
                <a:solidFill>
                  <a:schemeClr val="tx1"/>
                </a:solidFill>
                <a:latin typeface="Times New Roman" pitchFamily="18" charset="0"/>
              </a:defRPr>
            </a:lvl7pPr>
            <a:lvl8pPr marL="3201988" eaLnBrk="0" fontAlgn="base" hangingPunct="0">
              <a:spcBef>
                <a:spcPct val="0"/>
              </a:spcBef>
              <a:spcAft>
                <a:spcPct val="0"/>
              </a:spcAft>
              <a:tabLst>
                <a:tab pos="9331325" algn="r"/>
              </a:tabLst>
              <a:defRPr sz="2400">
                <a:solidFill>
                  <a:schemeClr val="tx1"/>
                </a:solidFill>
                <a:latin typeface="Times New Roman" pitchFamily="18" charset="0"/>
              </a:defRPr>
            </a:lvl8pPr>
            <a:lvl9pPr marL="3659188" eaLnBrk="0" fontAlgn="base" hangingPunct="0">
              <a:spcBef>
                <a:spcPct val="0"/>
              </a:spcBef>
              <a:spcAft>
                <a:spcPct val="0"/>
              </a:spcAft>
              <a:tabLst>
                <a:tab pos="9331325" algn="r"/>
              </a:tabLst>
              <a:defRPr sz="2400">
                <a:solidFill>
                  <a:schemeClr val="tx1"/>
                </a:solidFill>
                <a:latin typeface="Times New Roman" pitchFamily="18" charset="0"/>
              </a:defRPr>
            </a:lvl9pPr>
          </a:lstStyle>
          <a:p>
            <a:pPr algn="ctr">
              <a:defRPr/>
            </a:pPr>
            <a:r>
              <a:rPr lang="en-GB" sz="700" dirty="0">
                <a:solidFill>
                  <a:srgbClr val="000000"/>
                </a:solidFill>
                <a:latin typeface="Arial" charset="0"/>
                <a:ea typeface="Times New Roman" pitchFamily="18" charset="0"/>
                <a:cs typeface="Arial" charset="0"/>
              </a:rPr>
              <a:t>Copyright © 2017 - </a:t>
            </a:r>
            <a:r>
              <a:rPr lang="en-GB" sz="700" dirty="0" err="1">
                <a:solidFill>
                  <a:srgbClr val="000000"/>
                </a:solidFill>
                <a:latin typeface="Arial" charset="0"/>
                <a:ea typeface="Times New Roman" pitchFamily="18" charset="0"/>
                <a:cs typeface="Arial" charset="0"/>
              </a:rPr>
              <a:t>SCK•CEN</a:t>
            </a:r>
            <a:r>
              <a:rPr lang="en-GB" sz="700" dirty="0">
                <a:solidFill>
                  <a:srgbClr val="000000"/>
                </a:solidFill>
                <a:latin typeface="Arial" charset="0"/>
                <a:ea typeface="Times New Roman" pitchFamily="18" charset="0"/>
                <a:cs typeface="Arial" charset="0"/>
              </a:rPr>
              <a:t> - </a:t>
            </a:r>
            <a:r>
              <a:rPr lang="en-US" sz="700" dirty="0">
                <a:solidFill>
                  <a:srgbClr val="000000"/>
                </a:solidFill>
                <a:latin typeface="Arial" charset="0"/>
                <a:ea typeface="Times New Roman" pitchFamily="18" charset="0"/>
                <a:cs typeface="Arial" charset="0"/>
              </a:rPr>
              <a:t>This presentation contains data, information and formats for dedicated use only and may not be communicated, copied, reproduced, distributed or cited without the explicit written permission of </a:t>
            </a:r>
            <a:r>
              <a:rPr lang="en-US" sz="700" dirty="0" err="1">
                <a:solidFill>
                  <a:srgbClr val="000000"/>
                </a:solidFill>
                <a:latin typeface="Arial" charset="0"/>
                <a:ea typeface="Times New Roman" pitchFamily="18" charset="0"/>
                <a:cs typeface="Arial" charset="0"/>
              </a:rPr>
              <a:t>SCK•CEN</a:t>
            </a:r>
            <a:r>
              <a:rPr lang="en-US" sz="700" dirty="0">
                <a:solidFill>
                  <a:srgbClr val="000000"/>
                </a:solidFill>
                <a:latin typeface="Arial" charset="0"/>
                <a:ea typeface="Times New Roman" pitchFamily="18" charset="0"/>
                <a:cs typeface="Arial" charset="0"/>
              </a:rPr>
              <a:t>.</a:t>
            </a:r>
          </a:p>
        </p:txBody>
      </p:sp>
    </p:spTree>
    <p:extLst>
      <p:ext uri="{BB962C8B-B14F-4D97-AF65-F5344CB8AC3E}">
        <p14:creationId xmlns:p14="http://schemas.microsoft.com/office/powerpoint/2010/main" val="116289635"/>
      </p:ext>
    </p:extLst>
  </p:cSld>
  <p:clrMap bg1="lt1" tx1="dk1" bg2="lt2" tx2="dk2" accent1="accent1" accent2="accent2" accent3="accent3" accent4="accent4" accent5="accent5" accent6="accent6" hlink="hlink" folHlink="folHlink"/>
  <p:hf hdr="0" ftr="0"/>
  <p:notesStyle>
    <a:lvl1pPr algn="l" defTabSz="762000" rtl="0" eaLnBrk="0" fontAlgn="base" hangingPunct="0">
      <a:spcBef>
        <a:spcPct val="30000"/>
      </a:spcBef>
      <a:spcAft>
        <a:spcPct val="0"/>
      </a:spcAft>
      <a:defRPr sz="1100" kern="1200">
        <a:solidFill>
          <a:schemeClr val="tx1"/>
        </a:solidFill>
        <a:latin typeface="Arial" charset="0"/>
        <a:ea typeface="+mn-ea"/>
        <a:cs typeface="+mn-cs"/>
      </a:defRPr>
    </a:lvl1pPr>
    <a:lvl2pPr marL="742950" indent="-28575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dirty="0"/>
          </a:p>
        </p:txBody>
      </p:sp>
    </p:spTree>
    <p:extLst>
      <p:ext uri="{BB962C8B-B14F-4D97-AF65-F5344CB8AC3E}">
        <p14:creationId xmlns:p14="http://schemas.microsoft.com/office/powerpoint/2010/main" val="1988789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62000" rtl="0" eaLnBrk="0" fontAlgn="base" latinLnBrk="0" hangingPunct="0">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2131760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62000" rtl="0" eaLnBrk="0" fontAlgn="base" latinLnBrk="0" hangingPunct="0">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2122908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62000" rtl="0" eaLnBrk="0" fontAlgn="base" latinLnBrk="0" hangingPunct="0">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716144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62000" rtl="0" eaLnBrk="0" fontAlgn="base" latinLnBrk="0" hangingPunct="0">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1681179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62000" rtl="0" eaLnBrk="0" fontAlgn="base" latinLnBrk="0" hangingPunct="0">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1841257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62000" rtl="0" eaLnBrk="0" fontAlgn="base" latinLnBrk="0" hangingPunct="0">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1950774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62000" rtl="0" eaLnBrk="0" fontAlgn="base" latinLnBrk="0" hangingPunct="0">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2706955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62000" rtl="0" eaLnBrk="0" fontAlgn="base" latinLnBrk="0" hangingPunct="0">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4283245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54479"/>
            <a:ext cx="7772400" cy="1955483"/>
          </a:xfrm>
        </p:spPr>
        <p:txBody>
          <a:bodyPr anchor="b"/>
          <a:lstStyle>
            <a:lvl1pPr algn="ctr">
              <a:defRPr sz="4500"/>
            </a:lvl1pPr>
          </a:lstStyle>
          <a:p>
            <a:r>
              <a:rPr lang="fr-FR" dirty="0" err="1"/>
              <a:t>Title</a:t>
            </a:r>
            <a:endParaRPr lang="en-US" dirty="0"/>
          </a:p>
        </p:txBody>
      </p:sp>
      <p:sp>
        <p:nvSpPr>
          <p:cNvPr id="3" name="Subtitle 2"/>
          <p:cNvSpPr>
            <a:spLocks noGrp="1"/>
          </p:cNvSpPr>
          <p:nvPr>
            <p:ph type="subTitle" idx="1" hasCustomPrompt="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dirty="0" err="1"/>
              <a:t>Authors</a:t>
            </a:r>
            <a:endParaRPr lang="en-US" dirty="0"/>
          </a:p>
        </p:txBody>
      </p:sp>
    </p:spTree>
    <p:extLst>
      <p:ext uri="{BB962C8B-B14F-4D97-AF65-F5344CB8AC3E}">
        <p14:creationId xmlns:p14="http://schemas.microsoft.com/office/powerpoint/2010/main" val="1254618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CF0C134-CB81-9643-BCF6-CA038DF52835}" type="slidenum">
              <a:rPr lang="fr-FR" smtClean="0"/>
              <a:t>‹N°›</a:t>
            </a:fld>
            <a:endParaRPr lang="fr-FR"/>
          </a:p>
        </p:txBody>
      </p:sp>
    </p:spTree>
    <p:extLst>
      <p:ext uri="{BB962C8B-B14F-4D97-AF65-F5344CB8AC3E}">
        <p14:creationId xmlns:p14="http://schemas.microsoft.com/office/powerpoint/2010/main" val="4267729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CF0C134-CB81-9643-BCF6-CA038DF52835}" type="slidenum">
              <a:rPr lang="fr-FR" smtClean="0"/>
              <a:t>‹N°›</a:t>
            </a:fld>
            <a:endParaRPr lang="fr-FR"/>
          </a:p>
        </p:txBody>
      </p:sp>
    </p:spTree>
    <p:extLst>
      <p:ext uri="{BB962C8B-B14F-4D97-AF65-F5344CB8AC3E}">
        <p14:creationId xmlns:p14="http://schemas.microsoft.com/office/powerpoint/2010/main" val="3873668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F0C134-CB81-9643-BCF6-CA038DF52835}" type="slidenum">
              <a:rPr lang="fr-FR" smtClean="0"/>
              <a:t>‹N°›</a:t>
            </a:fld>
            <a:endParaRPr lang="fr-FR"/>
          </a:p>
        </p:txBody>
      </p:sp>
    </p:spTree>
    <p:extLst>
      <p:ext uri="{BB962C8B-B14F-4D97-AF65-F5344CB8AC3E}">
        <p14:creationId xmlns:p14="http://schemas.microsoft.com/office/powerpoint/2010/main" val="3286321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F0C134-CB81-9643-BCF6-CA038DF52835}" type="slidenum">
              <a:rPr lang="fr-FR" smtClean="0"/>
              <a:t>‹N°›</a:t>
            </a:fld>
            <a:endParaRPr lang="fr-FR"/>
          </a:p>
        </p:txBody>
      </p:sp>
    </p:spTree>
    <p:extLst>
      <p:ext uri="{BB962C8B-B14F-4D97-AF65-F5344CB8AC3E}">
        <p14:creationId xmlns:p14="http://schemas.microsoft.com/office/powerpoint/2010/main" val="720888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F0C134-CB81-9643-BCF6-CA038DF52835}" type="slidenum">
              <a:rPr lang="fr-FR" smtClean="0"/>
              <a:t>‹N°›</a:t>
            </a:fld>
            <a:endParaRPr lang="fr-FR"/>
          </a:p>
        </p:txBody>
      </p:sp>
    </p:spTree>
    <p:extLst>
      <p:ext uri="{BB962C8B-B14F-4D97-AF65-F5344CB8AC3E}">
        <p14:creationId xmlns:p14="http://schemas.microsoft.com/office/powerpoint/2010/main" val="31732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F0C134-CB81-9643-BCF6-CA038DF52835}" type="slidenum">
              <a:rPr lang="fr-FR" smtClean="0"/>
              <a:t>‹N°›</a:t>
            </a:fld>
            <a:endParaRPr lang="fr-FR"/>
          </a:p>
        </p:txBody>
      </p:sp>
    </p:spTree>
    <p:extLst>
      <p:ext uri="{BB962C8B-B14F-4D97-AF65-F5344CB8AC3E}">
        <p14:creationId xmlns:p14="http://schemas.microsoft.com/office/powerpoint/2010/main" val="1427813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CF0C134-CB81-9643-BCF6-CA038DF52835}" type="slidenum">
              <a:rPr lang="fr-FR" smtClean="0"/>
              <a:t>‹N°›</a:t>
            </a:fld>
            <a:endParaRPr lang="fr-FR"/>
          </a:p>
        </p:txBody>
      </p:sp>
    </p:spTree>
    <p:extLst>
      <p:ext uri="{BB962C8B-B14F-4D97-AF65-F5344CB8AC3E}">
        <p14:creationId xmlns:p14="http://schemas.microsoft.com/office/powerpoint/2010/main" val="3213271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54479"/>
            <a:ext cx="7772400" cy="1955483"/>
          </a:xfrm>
        </p:spPr>
        <p:txBody>
          <a:bodyPr anchor="b"/>
          <a:lstStyle>
            <a:lvl1pPr algn="ctr">
              <a:defRPr sz="4500"/>
            </a:lvl1pPr>
          </a:lstStyle>
          <a:p>
            <a:r>
              <a:rPr lang="fr-FR" dirty="0" err="1"/>
              <a:t>Title</a:t>
            </a:r>
            <a:endParaRPr lang="en-US" dirty="0"/>
          </a:p>
        </p:txBody>
      </p:sp>
      <p:sp>
        <p:nvSpPr>
          <p:cNvPr id="3" name="Subtitle 2"/>
          <p:cNvSpPr>
            <a:spLocks noGrp="1"/>
          </p:cNvSpPr>
          <p:nvPr>
            <p:ph type="subTitle" idx="1" hasCustomPrompt="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dirty="0" err="1"/>
              <a:t>Authors</a:t>
            </a:r>
            <a:endParaRPr lang="en-US" dirty="0"/>
          </a:p>
        </p:txBody>
      </p:sp>
    </p:spTree>
    <p:extLst>
      <p:ext uri="{BB962C8B-B14F-4D97-AF65-F5344CB8AC3E}">
        <p14:creationId xmlns:p14="http://schemas.microsoft.com/office/powerpoint/2010/main" val="42928998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019549" y="524609"/>
            <a:ext cx="4887383" cy="740312"/>
          </a:xfrm>
        </p:spPr>
        <p:txBody>
          <a:bodyPr>
            <a:normAutofit/>
          </a:bodyPr>
          <a:lstStyle>
            <a:lvl1pPr algn="r">
              <a:defRPr sz="2800"/>
            </a:lvl1pPr>
          </a:lstStyle>
          <a:p>
            <a:r>
              <a:rPr lang="fr-FR" dirty="0"/>
              <a:t>Modifiez le style du titre</a:t>
            </a:r>
            <a:endParaRPr lang="en-US" dirty="0"/>
          </a:p>
        </p:txBody>
      </p:sp>
      <p:sp>
        <p:nvSpPr>
          <p:cNvPr id="3" name="Content Placeholder 2"/>
          <p:cNvSpPr>
            <a:spLocks noGrp="1"/>
          </p:cNvSpPr>
          <p:nvPr>
            <p:ph idx="1" hasCustomPrompt="1"/>
          </p:nvPr>
        </p:nvSpPr>
        <p:spPr>
          <a:xfrm>
            <a:off x="381000" y="2227385"/>
            <a:ext cx="8525933" cy="3949578"/>
          </a:xfrm>
        </p:spPr>
        <p:txBody>
          <a:bodyPr/>
          <a:lstStyle>
            <a:lvl1pPr marL="269875" indent="-269875">
              <a:lnSpc>
                <a:spcPct val="100000"/>
              </a:lnSpc>
              <a:buClr>
                <a:srgbClr val="008080"/>
              </a:buClr>
              <a:buSzPct val="75000"/>
              <a:buFont typeface="Wingdings" panose="05000000000000000000" pitchFamily="2" charset="2"/>
              <a:buChar char="l"/>
              <a:defRPr/>
            </a:lvl1pPr>
            <a:lvl2pPr marL="620713" indent="-257175">
              <a:lnSpc>
                <a:spcPct val="100000"/>
              </a:lnSpc>
              <a:buClr>
                <a:srgbClr val="009999"/>
              </a:buClr>
              <a:buFont typeface="Arial" panose="020B0604020202020204" pitchFamily="34" charset="0"/>
              <a:buChar char="•"/>
              <a:defRPr/>
            </a:lvl2pPr>
            <a:lvl3pPr>
              <a:lnSpc>
                <a:spcPct val="100000"/>
              </a:lnSpc>
              <a:defRPr/>
            </a:lvl3pPr>
            <a:lvl4pPr>
              <a:lnSpc>
                <a:spcPct val="100000"/>
              </a:lnSpc>
              <a:defRPr/>
            </a:lvl4pPr>
            <a:lvl5pPr>
              <a:lnSpc>
                <a:spcPct val="100000"/>
              </a:lnSpc>
              <a:defRPr/>
            </a:lvl5pPr>
          </a:lstStyle>
          <a:p>
            <a:pPr lvl="0"/>
            <a:r>
              <a:rPr lang="fr-FR" dirty="0" err="1"/>
              <a:t>Level</a:t>
            </a:r>
            <a:r>
              <a:rPr lang="fr-FR" dirty="0"/>
              <a:t> 1</a:t>
            </a:r>
          </a:p>
          <a:p>
            <a:pPr lvl="1"/>
            <a:r>
              <a:rPr lang="fr-FR" dirty="0" err="1"/>
              <a:t>Level</a:t>
            </a:r>
            <a:r>
              <a:rPr lang="fr-FR" dirty="0"/>
              <a:t> 2</a:t>
            </a:r>
          </a:p>
          <a:p>
            <a:pPr lvl="2"/>
            <a:r>
              <a:rPr lang="fr-FR" dirty="0" err="1"/>
              <a:t>Level</a:t>
            </a:r>
            <a:r>
              <a:rPr lang="fr-FR" dirty="0"/>
              <a:t> 3</a:t>
            </a:r>
          </a:p>
        </p:txBody>
      </p:sp>
      <p:cxnSp>
        <p:nvCxnSpPr>
          <p:cNvPr id="4" name="Straight Connector 3"/>
          <p:cNvCxnSpPr/>
          <p:nvPr userDrawn="1"/>
        </p:nvCxnSpPr>
        <p:spPr bwMode="auto">
          <a:xfrm flipH="1">
            <a:off x="355601" y="1462617"/>
            <a:ext cx="8788399" cy="0"/>
          </a:xfrm>
          <a:prstGeom prst="line">
            <a:avLst/>
          </a:prstGeom>
          <a:solidFill>
            <a:schemeClr val="accent1"/>
          </a:solidFill>
          <a:ln w="12700" cap="flat" cmpd="sng" algn="ctr">
            <a:solidFill>
              <a:srgbClr val="4AA0B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998098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r">
              <a:defRPr sz="2800"/>
            </a:lvl1pPr>
          </a:lstStyle>
          <a:p>
            <a:r>
              <a:rPr lang="fr-FR" dirty="0" err="1"/>
              <a:t>Title</a:t>
            </a:r>
            <a:endParaRPr lang="en-US" dirty="0"/>
          </a:p>
        </p:txBody>
      </p:sp>
      <p:sp>
        <p:nvSpPr>
          <p:cNvPr id="3" name="Content Placeholder 2"/>
          <p:cNvSpPr>
            <a:spLocks noGrp="1"/>
          </p:cNvSpPr>
          <p:nvPr>
            <p:ph sz="half" idx="1" hasCustomPrompt="1"/>
          </p:nvPr>
        </p:nvSpPr>
        <p:spPr>
          <a:xfrm>
            <a:off x="315809" y="1811867"/>
            <a:ext cx="4172372" cy="4572000"/>
          </a:xfrm>
        </p:spPr>
        <p:txBody>
          <a:bodyPr/>
          <a:lstStyle>
            <a:lvl1pPr>
              <a:defRPr/>
            </a:lvl1pPr>
            <a:lvl2pPr>
              <a:defRPr/>
            </a:lvl2pPr>
            <a:lvl3pPr>
              <a:defRPr/>
            </a:lvl3pPr>
          </a:lstStyle>
          <a:p>
            <a:pPr lvl="0"/>
            <a:r>
              <a:rPr lang="fr-FR" dirty="0" err="1"/>
              <a:t>Level</a:t>
            </a:r>
            <a:r>
              <a:rPr lang="fr-FR" dirty="0"/>
              <a:t> 1</a:t>
            </a:r>
          </a:p>
          <a:p>
            <a:pPr lvl="1"/>
            <a:r>
              <a:rPr lang="fr-FR" dirty="0" err="1"/>
              <a:t>Level</a:t>
            </a:r>
            <a:r>
              <a:rPr lang="fr-FR" dirty="0"/>
              <a:t> 2</a:t>
            </a:r>
          </a:p>
          <a:p>
            <a:pPr lvl="2"/>
            <a:r>
              <a:rPr lang="fr-FR" dirty="0" err="1"/>
              <a:t>Level</a:t>
            </a:r>
            <a:r>
              <a:rPr lang="fr-FR" dirty="0"/>
              <a:t> 3</a:t>
            </a:r>
          </a:p>
        </p:txBody>
      </p:sp>
      <p:sp>
        <p:nvSpPr>
          <p:cNvPr id="5" name="Content Placeholder 2"/>
          <p:cNvSpPr>
            <a:spLocks noGrp="1"/>
          </p:cNvSpPr>
          <p:nvPr>
            <p:ph sz="half" idx="10" hasCustomPrompt="1"/>
          </p:nvPr>
        </p:nvSpPr>
        <p:spPr>
          <a:xfrm>
            <a:off x="4666829" y="1811867"/>
            <a:ext cx="4172372" cy="4572000"/>
          </a:xfrm>
        </p:spPr>
        <p:txBody>
          <a:bodyPr/>
          <a:lstStyle>
            <a:lvl1pPr>
              <a:defRPr/>
            </a:lvl1pPr>
            <a:lvl2pPr>
              <a:defRPr/>
            </a:lvl2pPr>
            <a:lvl3pPr>
              <a:defRPr/>
            </a:lvl3pPr>
          </a:lstStyle>
          <a:p>
            <a:pPr lvl="0"/>
            <a:r>
              <a:rPr lang="fr-FR" dirty="0" err="1"/>
              <a:t>Level</a:t>
            </a:r>
            <a:r>
              <a:rPr lang="fr-FR" dirty="0"/>
              <a:t> 1</a:t>
            </a:r>
          </a:p>
          <a:p>
            <a:pPr lvl="1"/>
            <a:r>
              <a:rPr lang="fr-FR" dirty="0" err="1"/>
              <a:t>Level</a:t>
            </a:r>
            <a:r>
              <a:rPr lang="fr-FR" dirty="0"/>
              <a:t> 2</a:t>
            </a:r>
          </a:p>
          <a:p>
            <a:pPr lvl="2"/>
            <a:r>
              <a:rPr lang="fr-FR" dirty="0" err="1"/>
              <a:t>Level</a:t>
            </a:r>
            <a:r>
              <a:rPr lang="fr-FR" dirty="0"/>
              <a:t> 3</a:t>
            </a:r>
          </a:p>
        </p:txBody>
      </p:sp>
      <p:cxnSp>
        <p:nvCxnSpPr>
          <p:cNvPr id="6" name="Straight Connector 5"/>
          <p:cNvCxnSpPr/>
          <p:nvPr userDrawn="1"/>
        </p:nvCxnSpPr>
        <p:spPr bwMode="auto">
          <a:xfrm flipH="1">
            <a:off x="355601" y="1462617"/>
            <a:ext cx="8788399" cy="0"/>
          </a:xfrm>
          <a:prstGeom prst="line">
            <a:avLst/>
          </a:prstGeom>
          <a:solidFill>
            <a:schemeClr val="accent1"/>
          </a:solidFill>
          <a:ln w="12700" cap="flat" cmpd="sng" algn="ctr">
            <a:solidFill>
              <a:srgbClr val="4AA0B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9888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019549" y="524609"/>
            <a:ext cx="4887383" cy="740312"/>
          </a:xfrm>
        </p:spPr>
        <p:txBody>
          <a:bodyPr>
            <a:normAutofit/>
          </a:bodyPr>
          <a:lstStyle>
            <a:lvl1pPr algn="r">
              <a:defRPr sz="2800"/>
            </a:lvl1pPr>
          </a:lstStyle>
          <a:p>
            <a:r>
              <a:rPr lang="fr-FR" dirty="0"/>
              <a:t>Modifiez le style du titre</a:t>
            </a:r>
            <a:endParaRPr lang="en-US" dirty="0"/>
          </a:p>
        </p:txBody>
      </p:sp>
      <p:sp>
        <p:nvSpPr>
          <p:cNvPr id="3" name="Content Placeholder 2"/>
          <p:cNvSpPr>
            <a:spLocks noGrp="1"/>
          </p:cNvSpPr>
          <p:nvPr>
            <p:ph idx="1" hasCustomPrompt="1"/>
          </p:nvPr>
        </p:nvSpPr>
        <p:spPr>
          <a:xfrm>
            <a:off x="368041" y="1631319"/>
            <a:ext cx="8525933" cy="3949578"/>
          </a:xfrm>
        </p:spPr>
        <p:txBody>
          <a:bodyPr/>
          <a:lstStyle>
            <a:lvl1pPr marL="269875" indent="-269875">
              <a:lnSpc>
                <a:spcPct val="100000"/>
              </a:lnSpc>
              <a:buClr>
                <a:srgbClr val="008080"/>
              </a:buClr>
              <a:buSzPct val="75000"/>
              <a:buFont typeface="Wingdings" panose="05000000000000000000" pitchFamily="2" charset="2"/>
              <a:buChar char="l"/>
              <a:defRPr/>
            </a:lvl1pPr>
            <a:lvl2pPr marL="620713" indent="-257175">
              <a:lnSpc>
                <a:spcPct val="100000"/>
              </a:lnSpc>
              <a:buClr>
                <a:srgbClr val="009999"/>
              </a:buClr>
              <a:buFont typeface="Arial" panose="020B0604020202020204" pitchFamily="34" charset="0"/>
              <a:buChar char="•"/>
              <a:defRPr/>
            </a:lvl2pPr>
            <a:lvl3pPr>
              <a:lnSpc>
                <a:spcPct val="100000"/>
              </a:lnSpc>
              <a:defRPr/>
            </a:lvl3pPr>
            <a:lvl4pPr>
              <a:lnSpc>
                <a:spcPct val="100000"/>
              </a:lnSpc>
              <a:defRPr/>
            </a:lvl4pPr>
            <a:lvl5pPr>
              <a:lnSpc>
                <a:spcPct val="100000"/>
              </a:lnSpc>
              <a:defRPr/>
            </a:lvl5pPr>
          </a:lstStyle>
          <a:p>
            <a:pPr lvl="0"/>
            <a:r>
              <a:rPr lang="fr-FR" dirty="0" err="1"/>
              <a:t>Level</a:t>
            </a:r>
            <a:r>
              <a:rPr lang="fr-FR" dirty="0"/>
              <a:t> 1</a:t>
            </a:r>
          </a:p>
          <a:p>
            <a:pPr lvl="1"/>
            <a:r>
              <a:rPr lang="fr-FR" dirty="0" err="1"/>
              <a:t>Level</a:t>
            </a:r>
            <a:r>
              <a:rPr lang="fr-FR" dirty="0"/>
              <a:t> 2</a:t>
            </a:r>
          </a:p>
          <a:p>
            <a:pPr lvl="2"/>
            <a:r>
              <a:rPr lang="fr-FR" dirty="0" err="1"/>
              <a:t>Level</a:t>
            </a:r>
            <a:r>
              <a:rPr lang="fr-FR" dirty="0"/>
              <a:t> 3</a:t>
            </a:r>
          </a:p>
        </p:txBody>
      </p:sp>
      <p:cxnSp>
        <p:nvCxnSpPr>
          <p:cNvPr id="4" name="Straight Connector 3"/>
          <p:cNvCxnSpPr/>
          <p:nvPr userDrawn="1"/>
        </p:nvCxnSpPr>
        <p:spPr bwMode="auto">
          <a:xfrm flipH="1">
            <a:off x="355601" y="1462617"/>
            <a:ext cx="8788399" cy="0"/>
          </a:xfrm>
          <a:prstGeom prst="line">
            <a:avLst/>
          </a:prstGeom>
          <a:solidFill>
            <a:schemeClr val="accent1"/>
          </a:solidFill>
          <a:ln w="12700" cap="flat" cmpd="sng" algn="ctr">
            <a:solidFill>
              <a:srgbClr val="4AA0B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 name="Espace réservé du numéro de diapositive 6"/>
          <p:cNvSpPr>
            <a:spLocks noGrp="1"/>
          </p:cNvSpPr>
          <p:nvPr>
            <p:ph type="sldNum" sz="quarter" idx="10"/>
          </p:nvPr>
        </p:nvSpPr>
        <p:spPr/>
        <p:txBody>
          <a:bodyPr/>
          <a:lstStyle/>
          <a:p>
            <a:fld id="{F277BEA8-9B9B-7342-B81C-4D6A4BFD82EA}" type="slidenum">
              <a:rPr lang="fr-FR" smtClean="0"/>
              <a:t>‹N°›</a:t>
            </a:fld>
            <a:endParaRPr lang="fr-FR"/>
          </a:p>
        </p:txBody>
      </p:sp>
    </p:spTree>
    <p:extLst>
      <p:ext uri="{BB962C8B-B14F-4D97-AF65-F5344CB8AC3E}">
        <p14:creationId xmlns:p14="http://schemas.microsoft.com/office/powerpoint/2010/main" val="20384089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024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r">
              <a:defRPr sz="2800"/>
            </a:lvl1pPr>
          </a:lstStyle>
          <a:p>
            <a:r>
              <a:rPr lang="fr-FR" dirty="0" err="1"/>
              <a:t>Title</a:t>
            </a:r>
            <a:endParaRPr lang="en-US" dirty="0"/>
          </a:p>
        </p:txBody>
      </p:sp>
      <p:sp>
        <p:nvSpPr>
          <p:cNvPr id="3" name="Content Placeholder 2"/>
          <p:cNvSpPr>
            <a:spLocks noGrp="1"/>
          </p:cNvSpPr>
          <p:nvPr>
            <p:ph sz="half" idx="1" hasCustomPrompt="1"/>
          </p:nvPr>
        </p:nvSpPr>
        <p:spPr>
          <a:xfrm>
            <a:off x="315809" y="1811867"/>
            <a:ext cx="4172372" cy="4572000"/>
          </a:xfrm>
        </p:spPr>
        <p:txBody>
          <a:bodyPr/>
          <a:lstStyle>
            <a:lvl1pPr>
              <a:defRPr/>
            </a:lvl1pPr>
            <a:lvl2pPr>
              <a:defRPr/>
            </a:lvl2pPr>
            <a:lvl3pPr>
              <a:defRPr/>
            </a:lvl3pPr>
          </a:lstStyle>
          <a:p>
            <a:pPr lvl="0"/>
            <a:r>
              <a:rPr lang="fr-FR" dirty="0" err="1"/>
              <a:t>Level</a:t>
            </a:r>
            <a:r>
              <a:rPr lang="fr-FR" dirty="0"/>
              <a:t> 1</a:t>
            </a:r>
          </a:p>
          <a:p>
            <a:pPr lvl="1"/>
            <a:r>
              <a:rPr lang="fr-FR" dirty="0" err="1"/>
              <a:t>Level</a:t>
            </a:r>
            <a:r>
              <a:rPr lang="fr-FR" dirty="0"/>
              <a:t> 2</a:t>
            </a:r>
          </a:p>
          <a:p>
            <a:pPr lvl="2"/>
            <a:r>
              <a:rPr lang="fr-FR" dirty="0" err="1"/>
              <a:t>Level</a:t>
            </a:r>
            <a:r>
              <a:rPr lang="fr-FR" dirty="0"/>
              <a:t> 3</a:t>
            </a:r>
          </a:p>
        </p:txBody>
      </p:sp>
      <p:sp>
        <p:nvSpPr>
          <p:cNvPr id="5" name="Content Placeholder 2"/>
          <p:cNvSpPr>
            <a:spLocks noGrp="1"/>
          </p:cNvSpPr>
          <p:nvPr>
            <p:ph sz="half" idx="10" hasCustomPrompt="1"/>
          </p:nvPr>
        </p:nvSpPr>
        <p:spPr>
          <a:xfrm>
            <a:off x="4666829" y="1811867"/>
            <a:ext cx="4172372" cy="4572000"/>
          </a:xfrm>
        </p:spPr>
        <p:txBody>
          <a:bodyPr/>
          <a:lstStyle>
            <a:lvl1pPr>
              <a:defRPr/>
            </a:lvl1pPr>
            <a:lvl2pPr>
              <a:defRPr/>
            </a:lvl2pPr>
            <a:lvl3pPr>
              <a:defRPr/>
            </a:lvl3pPr>
          </a:lstStyle>
          <a:p>
            <a:pPr lvl="0"/>
            <a:r>
              <a:rPr lang="fr-FR" dirty="0" err="1"/>
              <a:t>Level</a:t>
            </a:r>
            <a:r>
              <a:rPr lang="fr-FR" dirty="0"/>
              <a:t> 1</a:t>
            </a:r>
          </a:p>
          <a:p>
            <a:pPr lvl="1"/>
            <a:r>
              <a:rPr lang="fr-FR" dirty="0" err="1"/>
              <a:t>Level</a:t>
            </a:r>
            <a:r>
              <a:rPr lang="fr-FR" dirty="0"/>
              <a:t> 2</a:t>
            </a:r>
          </a:p>
          <a:p>
            <a:pPr lvl="2"/>
            <a:r>
              <a:rPr lang="fr-FR" dirty="0" err="1"/>
              <a:t>Level</a:t>
            </a:r>
            <a:r>
              <a:rPr lang="fr-FR" dirty="0"/>
              <a:t> 3</a:t>
            </a:r>
          </a:p>
        </p:txBody>
      </p:sp>
      <p:cxnSp>
        <p:nvCxnSpPr>
          <p:cNvPr id="6" name="Straight Connector 5"/>
          <p:cNvCxnSpPr/>
          <p:nvPr userDrawn="1"/>
        </p:nvCxnSpPr>
        <p:spPr bwMode="auto">
          <a:xfrm flipH="1">
            <a:off x="355601" y="1462617"/>
            <a:ext cx="8788399" cy="0"/>
          </a:xfrm>
          <a:prstGeom prst="line">
            <a:avLst/>
          </a:prstGeom>
          <a:solidFill>
            <a:schemeClr val="accent1"/>
          </a:solidFill>
          <a:ln w="12700" cap="flat" cmpd="sng" algn="ctr">
            <a:solidFill>
              <a:srgbClr val="4AA0B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9380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7519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F0C134-CB81-9643-BCF6-CA038DF52835}" type="slidenum">
              <a:rPr lang="fr-FR" smtClean="0"/>
              <a:t>‹N°›</a:t>
            </a:fld>
            <a:endParaRPr lang="fr-FR"/>
          </a:p>
        </p:txBody>
      </p:sp>
    </p:spTree>
    <p:extLst>
      <p:ext uri="{BB962C8B-B14F-4D97-AF65-F5344CB8AC3E}">
        <p14:creationId xmlns:p14="http://schemas.microsoft.com/office/powerpoint/2010/main" val="3197936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F0C134-CB81-9643-BCF6-CA038DF52835}" type="slidenum">
              <a:rPr lang="fr-FR" smtClean="0"/>
              <a:t>‹N°›</a:t>
            </a:fld>
            <a:endParaRPr lang="fr-FR"/>
          </a:p>
        </p:txBody>
      </p:sp>
    </p:spTree>
    <p:extLst>
      <p:ext uri="{BB962C8B-B14F-4D97-AF65-F5344CB8AC3E}">
        <p14:creationId xmlns:p14="http://schemas.microsoft.com/office/powerpoint/2010/main" val="1824742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F0C134-CB81-9643-BCF6-CA038DF52835}" type="slidenum">
              <a:rPr lang="fr-FR" smtClean="0"/>
              <a:t>‹N°›</a:t>
            </a:fld>
            <a:endParaRPr lang="fr-FR"/>
          </a:p>
        </p:txBody>
      </p:sp>
    </p:spTree>
    <p:extLst>
      <p:ext uri="{BB962C8B-B14F-4D97-AF65-F5344CB8AC3E}">
        <p14:creationId xmlns:p14="http://schemas.microsoft.com/office/powerpoint/2010/main" val="684026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F0C134-CB81-9643-BCF6-CA038DF52835}" type="slidenum">
              <a:rPr lang="fr-FR" smtClean="0"/>
              <a:t>‹N°›</a:t>
            </a:fld>
            <a:endParaRPr lang="fr-FR"/>
          </a:p>
        </p:txBody>
      </p:sp>
    </p:spTree>
    <p:extLst>
      <p:ext uri="{BB962C8B-B14F-4D97-AF65-F5344CB8AC3E}">
        <p14:creationId xmlns:p14="http://schemas.microsoft.com/office/powerpoint/2010/main" val="349659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CF0C134-CB81-9643-BCF6-CA038DF52835}" type="slidenum">
              <a:rPr lang="fr-FR" smtClean="0"/>
              <a:t>‹N°›</a:t>
            </a:fld>
            <a:endParaRPr lang="fr-FR"/>
          </a:p>
        </p:txBody>
      </p:sp>
    </p:spTree>
    <p:extLst>
      <p:ext uri="{BB962C8B-B14F-4D97-AF65-F5344CB8AC3E}">
        <p14:creationId xmlns:p14="http://schemas.microsoft.com/office/powerpoint/2010/main" val="96946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9.xml"/><Relationship Id="rId7" Type="http://schemas.openxmlformats.org/officeDocument/2006/relationships/image" Target="../media/image2.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2317" y="333916"/>
            <a:ext cx="5214616" cy="1020427"/>
          </a:xfrm>
          <a:prstGeom prst="rect">
            <a:avLst/>
          </a:prstGeom>
        </p:spPr>
        <p:txBody>
          <a:bodyPr vert="horz" lIns="91440" tIns="45720" rIns="91440" bIns="45720" rtlCol="0" anchor="ctr">
            <a:normAutofit/>
          </a:bodyPr>
          <a:lstStyle/>
          <a:p>
            <a:r>
              <a:rPr lang="de-DE" dirty="0"/>
              <a:t>Title</a:t>
            </a:r>
            <a:endParaRPr lang="en-US" dirty="0"/>
          </a:p>
        </p:txBody>
      </p:sp>
      <p:sp>
        <p:nvSpPr>
          <p:cNvPr id="3" name="Text Placeholder 2"/>
          <p:cNvSpPr>
            <a:spLocks noGrp="1"/>
          </p:cNvSpPr>
          <p:nvPr>
            <p:ph type="body" idx="1"/>
          </p:nvPr>
        </p:nvSpPr>
        <p:spPr>
          <a:xfrm>
            <a:off x="262468" y="1825625"/>
            <a:ext cx="8644465" cy="4351338"/>
          </a:xfrm>
          <a:prstGeom prst="rect">
            <a:avLst/>
          </a:prstGeom>
        </p:spPr>
        <p:txBody>
          <a:bodyPr vert="horz" lIns="91440" tIns="45720" rIns="91440" bIns="45720" rtlCol="0">
            <a:normAutofit/>
          </a:bodyPr>
          <a:lstStyle/>
          <a:p>
            <a:pPr lvl="0"/>
            <a:r>
              <a:rPr lang="de-DE" dirty="0"/>
              <a:t>Level 1</a:t>
            </a:r>
          </a:p>
          <a:p>
            <a:pPr lvl="1"/>
            <a:r>
              <a:rPr lang="de-DE" dirty="0"/>
              <a:t>Level 2</a:t>
            </a:r>
          </a:p>
          <a:p>
            <a:pPr lvl="2"/>
            <a:r>
              <a:rPr lang="de-DE" dirty="0"/>
              <a:t>Level 3</a:t>
            </a:r>
          </a:p>
        </p:txBody>
      </p:sp>
      <p:sp>
        <p:nvSpPr>
          <p:cNvPr id="8" name="Rechteck 7"/>
          <p:cNvSpPr/>
          <p:nvPr/>
        </p:nvSpPr>
        <p:spPr bwMode="auto">
          <a:xfrm rot="10800000">
            <a:off x="5163" y="6539970"/>
            <a:ext cx="9149953" cy="314224"/>
          </a:xfrm>
          <a:prstGeom prst="rect">
            <a:avLst/>
          </a:prstGeom>
          <a:gradFill>
            <a:gsLst>
              <a:gs pos="99351">
                <a:schemeClr val="bg1"/>
              </a:gs>
              <a:gs pos="12000">
                <a:srgbClr val="4AA0B1"/>
              </a:gs>
              <a:gs pos="32000">
                <a:schemeClr val="bg2">
                  <a:lumMod val="85000"/>
                </a:schemeClr>
              </a:gs>
            </a:gsLst>
            <a:lin ang="5400000" scaled="1"/>
          </a:gradFill>
          <a:ln w="12700" cap="flat" cmpd="sng" algn="ctr">
            <a:no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defTabSz="685783" eaLnBrk="0" fontAlgn="base" hangingPunct="0">
              <a:spcBef>
                <a:spcPct val="0"/>
              </a:spcBef>
              <a:spcAft>
                <a:spcPct val="0"/>
              </a:spcAft>
            </a:pPr>
            <a:endParaRPr lang="en-GB" sz="1050" dirty="0">
              <a:solidFill>
                <a:prstClr val="black"/>
              </a:solidFill>
              <a:latin typeface="Arial" charset="0"/>
            </a:endParaRPr>
          </a:p>
        </p:txBody>
      </p:sp>
      <p:grpSp>
        <p:nvGrpSpPr>
          <p:cNvPr id="15" name="Gruppieren 14"/>
          <p:cNvGrpSpPr/>
          <p:nvPr/>
        </p:nvGrpSpPr>
        <p:grpSpPr>
          <a:xfrm>
            <a:off x="17864" y="6539970"/>
            <a:ext cx="8499591" cy="546505"/>
            <a:chOff x="116871" y="6641091"/>
            <a:chExt cx="5091962" cy="334328"/>
          </a:xfrm>
        </p:grpSpPr>
        <p:pic>
          <p:nvPicPr>
            <p:cNvPr id="16" name="Grafik 1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6871" y="6641091"/>
              <a:ext cx="286959" cy="194170"/>
            </a:xfrm>
            <a:prstGeom prst="rect">
              <a:avLst/>
            </a:prstGeom>
          </p:spPr>
        </p:pic>
        <p:sp>
          <p:nvSpPr>
            <p:cNvPr id="17" name="Textfeld 16"/>
            <p:cNvSpPr txBox="1"/>
            <p:nvPr userDrawn="1"/>
          </p:nvSpPr>
          <p:spPr>
            <a:xfrm>
              <a:off x="403830" y="6641091"/>
              <a:ext cx="4805003" cy="334328"/>
            </a:xfrm>
            <a:prstGeom prst="rect">
              <a:avLst/>
            </a:prstGeom>
            <a:noFill/>
          </p:spPr>
          <p:txBody>
            <a:bodyPr wrap="square" rtlCol="0">
              <a:spAutoFit/>
            </a:bodyPr>
            <a:lstStyle/>
            <a:p>
              <a:pPr>
                <a:defRPr/>
              </a:pPr>
              <a:r>
                <a:rPr lang="en-GB" sz="900" dirty="0">
                  <a:solidFill>
                    <a:prstClr val="black"/>
                  </a:solidFill>
                  <a:latin typeface="Interstate-Regular" panose="02000603020000020004" pitchFamily="2" charset="0"/>
                </a:rPr>
                <a:t>This project has received funding from the Euratom research and training programme 2014-2018 under grant agreement No 662287.</a:t>
              </a:r>
              <a:endParaRPr lang="en-GB" sz="500" dirty="0">
                <a:solidFill>
                  <a:prstClr val="black">
                    <a:tint val="75000"/>
                  </a:prstClr>
                </a:solidFill>
              </a:endParaRPr>
            </a:p>
          </p:txBody>
        </p:sp>
      </p:grpSp>
      <p:pic>
        <p:nvPicPr>
          <p:cNvPr id="14" name="Picture 13"/>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862531" y="241258"/>
            <a:ext cx="1829786" cy="996734"/>
          </a:xfrm>
          <a:prstGeom prst="rect">
            <a:avLst/>
          </a:prstGeom>
          <a:noFill/>
          <a:ln>
            <a:noFill/>
          </a:ln>
        </p:spPr>
      </p:pic>
      <p:sp>
        <p:nvSpPr>
          <p:cNvPr id="18" name="Rechteck 7"/>
          <p:cNvSpPr/>
          <p:nvPr userDrawn="1"/>
        </p:nvSpPr>
        <p:spPr bwMode="auto">
          <a:xfrm rot="10800000" flipV="1">
            <a:off x="-5953" y="-6806"/>
            <a:ext cx="9149953" cy="256604"/>
          </a:xfrm>
          <a:prstGeom prst="rect">
            <a:avLst/>
          </a:prstGeom>
          <a:gradFill>
            <a:gsLst>
              <a:gs pos="99351">
                <a:schemeClr val="bg1"/>
              </a:gs>
              <a:gs pos="12000">
                <a:srgbClr val="4AA0B1"/>
              </a:gs>
              <a:gs pos="32000">
                <a:schemeClr val="bg2">
                  <a:lumMod val="85000"/>
                </a:schemeClr>
              </a:gs>
            </a:gsLst>
            <a:lin ang="5400000" scaled="1"/>
          </a:gradFill>
          <a:ln w="12700" cap="flat" cmpd="sng" algn="ctr">
            <a:no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defTabSz="685783" eaLnBrk="0" fontAlgn="base" hangingPunct="0">
              <a:spcBef>
                <a:spcPct val="0"/>
              </a:spcBef>
              <a:spcAft>
                <a:spcPct val="0"/>
              </a:spcAft>
            </a:pPr>
            <a:endParaRPr lang="en-GB" sz="1050" dirty="0">
              <a:solidFill>
                <a:prstClr val="black"/>
              </a:solidFill>
              <a:latin typeface="Arial" charset="0"/>
            </a:endParaRPr>
          </a:p>
        </p:txBody>
      </p:sp>
      <p:pic>
        <p:nvPicPr>
          <p:cNvPr id="19" name="Grafik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262248"/>
            <a:ext cx="1920866" cy="701116"/>
          </a:xfrm>
          <a:prstGeom prst="rect">
            <a:avLst/>
          </a:prstGeom>
        </p:spPr>
      </p:pic>
      <p:sp>
        <p:nvSpPr>
          <p:cNvPr id="4" name="Espace réservé du numéro de diapositive 3"/>
          <p:cNvSpPr>
            <a:spLocks noGrp="1"/>
          </p:cNvSpPr>
          <p:nvPr>
            <p:ph type="sldNum" sz="quarter" idx="4"/>
          </p:nvPr>
        </p:nvSpPr>
        <p:spPr>
          <a:xfrm>
            <a:off x="7697482" y="6278602"/>
            <a:ext cx="12484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7BEA8-9B9B-7342-B81C-4D6A4BFD82EA}" type="slidenum">
              <a:rPr lang="fr-FR" smtClean="0"/>
              <a:t>‹N°›</a:t>
            </a:fld>
            <a:endParaRPr lang="fr-FR"/>
          </a:p>
        </p:txBody>
      </p:sp>
    </p:spTree>
    <p:extLst>
      <p:ext uri="{BB962C8B-B14F-4D97-AF65-F5344CB8AC3E}">
        <p14:creationId xmlns:p14="http://schemas.microsoft.com/office/powerpoint/2010/main" val="60259013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Lst>
  <p:hf hdr="0" ftr="0" dt="0"/>
  <p:txStyles>
    <p:titleStyle>
      <a:lvl1pPr algn="r" defTabSz="685800" rtl="0" eaLnBrk="1" latinLnBrk="0" hangingPunct="1">
        <a:lnSpc>
          <a:spcPct val="90000"/>
        </a:lnSpc>
        <a:spcBef>
          <a:spcPct val="0"/>
        </a:spcBef>
        <a:buNone/>
        <a:defRPr sz="2400" b="1" kern="1200">
          <a:solidFill>
            <a:srgbClr val="4AA0B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F0C134-CB81-9643-BCF6-CA038DF52835}" type="slidenum">
              <a:rPr lang="fr-FR" smtClean="0"/>
              <a:t>‹N°›</a:t>
            </a:fld>
            <a:endParaRPr lang="fr-FR"/>
          </a:p>
        </p:txBody>
      </p:sp>
    </p:spTree>
    <p:extLst>
      <p:ext uri="{BB962C8B-B14F-4D97-AF65-F5344CB8AC3E}">
        <p14:creationId xmlns:p14="http://schemas.microsoft.com/office/powerpoint/2010/main" val="3526438407"/>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2317" y="333916"/>
            <a:ext cx="5214616" cy="1020427"/>
          </a:xfrm>
          <a:prstGeom prst="rect">
            <a:avLst/>
          </a:prstGeom>
        </p:spPr>
        <p:txBody>
          <a:bodyPr vert="horz" lIns="91440" tIns="45720" rIns="91440" bIns="45720" rtlCol="0" anchor="ctr">
            <a:normAutofit/>
          </a:bodyPr>
          <a:lstStyle/>
          <a:p>
            <a:r>
              <a:rPr lang="de-DE" dirty="0"/>
              <a:t>Title</a:t>
            </a:r>
            <a:endParaRPr lang="en-US" dirty="0"/>
          </a:p>
        </p:txBody>
      </p:sp>
      <p:sp>
        <p:nvSpPr>
          <p:cNvPr id="3" name="Text Placeholder 2"/>
          <p:cNvSpPr>
            <a:spLocks noGrp="1"/>
          </p:cNvSpPr>
          <p:nvPr>
            <p:ph type="body" idx="1"/>
          </p:nvPr>
        </p:nvSpPr>
        <p:spPr>
          <a:xfrm>
            <a:off x="262468" y="1825625"/>
            <a:ext cx="8644465" cy="4351338"/>
          </a:xfrm>
          <a:prstGeom prst="rect">
            <a:avLst/>
          </a:prstGeom>
        </p:spPr>
        <p:txBody>
          <a:bodyPr vert="horz" lIns="91440" tIns="45720" rIns="91440" bIns="45720" rtlCol="0">
            <a:normAutofit/>
          </a:bodyPr>
          <a:lstStyle/>
          <a:p>
            <a:pPr lvl="0"/>
            <a:r>
              <a:rPr lang="de-DE" dirty="0"/>
              <a:t>Level 1</a:t>
            </a:r>
          </a:p>
          <a:p>
            <a:pPr lvl="1"/>
            <a:r>
              <a:rPr lang="de-DE" dirty="0"/>
              <a:t>Level 2</a:t>
            </a:r>
          </a:p>
          <a:p>
            <a:pPr lvl="2"/>
            <a:r>
              <a:rPr lang="de-DE" dirty="0"/>
              <a:t>Level 3</a:t>
            </a:r>
          </a:p>
        </p:txBody>
      </p:sp>
      <p:sp>
        <p:nvSpPr>
          <p:cNvPr id="8" name="Rechteck 7"/>
          <p:cNvSpPr/>
          <p:nvPr/>
        </p:nvSpPr>
        <p:spPr bwMode="auto">
          <a:xfrm rot="10800000">
            <a:off x="5163" y="6539970"/>
            <a:ext cx="9149953" cy="314224"/>
          </a:xfrm>
          <a:prstGeom prst="rect">
            <a:avLst/>
          </a:prstGeom>
          <a:gradFill>
            <a:gsLst>
              <a:gs pos="99351">
                <a:schemeClr val="bg1"/>
              </a:gs>
              <a:gs pos="12000">
                <a:srgbClr val="4AA0B1"/>
              </a:gs>
              <a:gs pos="32000">
                <a:schemeClr val="bg2">
                  <a:lumMod val="85000"/>
                </a:schemeClr>
              </a:gs>
            </a:gsLst>
            <a:lin ang="5400000" scaled="1"/>
          </a:gradFill>
          <a:ln w="12700" cap="flat" cmpd="sng" algn="ctr">
            <a:no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defTabSz="685783" eaLnBrk="0" fontAlgn="base" hangingPunct="0">
              <a:spcBef>
                <a:spcPct val="0"/>
              </a:spcBef>
              <a:spcAft>
                <a:spcPct val="0"/>
              </a:spcAft>
            </a:pPr>
            <a:endParaRPr lang="en-GB" sz="1050" dirty="0">
              <a:solidFill>
                <a:prstClr val="black"/>
              </a:solidFill>
              <a:latin typeface="Arial" charset="0"/>
            </a:endParaRPr>
          </a:p>
        </p:txBody>
      </p:sp>
      <p:grpSp>
        <p:nvGrpSpPr>
          <p:cNvPr id="15" name="Gruppieren 14"/>
          <p:cNvGrpSpPr/>
          <p:nvPr/>
        </p:nvGrpSpPr>
        <p:grpSpPr>
          <a:xfrm>
            <a:off x="17864" y="6539970"/>
            <a:ext cx="8499591" cy="546505"/>
            <a:chOff x="116871" y="6641091"/>
            <a:chExt cx="5091962" cy="334328"/>
          </a:xfrm>
        </p:grpSpPr>
        <p:pic>
          <p:nvPicPr>
            <p:cNvPr id="16" name="Grafik 1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6871" y="6641091"/>
              <a:ext cx="286959" cy="194170"/>
            </a:xfrm>
            <a:prstGeom prst="rect">
              <a:avLst/>
            </a:prstGeom>
          </p:spPr>
        </p:pic>
        <p:sp>
          <p:nvSpPr>
            <p:cNvPr id="17" name="Textfeld 16"/>
            <p:cNvSpPr txBox="1"/>
            <p:nvPr userDrawn="1"/>
          </p:nvSpPr>
          <p:spPr>
            <a:xfrm>
              <a:off x="403830" y="6641091"/>
              <a:ext cx="4805003" cy="334328"/>
            </a:xfrm>
            <a:prstGeom prst="rect">
              <a:avLst/>
            </a:prstGeom>
            <a:noFill/>
          </p:spPr>
          <p:txBody>
            <a:bodyPr wrap="square" rtlCol="0">
              <a:spAutoFit/>
            </a:bodyPr>
            <a:lstStyle/>
            <a:p>
              <a:pPr>
                <a:defRPr/>
              </a:pPr>
              <a:r>
                <a:rPr lang="en-GB" sz="900" dirty="0">
                  <a:solidFill>
                    <a:prstClr val="black"/>
                  </a:solidFill>
                  <a:latin typeface="Interstate-Regular" panose="02000603020000020004" pitchFamily="2" charset="0"/>
                </a:rPr>
                <a:t>This project has received funding from the Euratom research and training programme 2014-2018 under grant agreement No 662287.</a:t>
              </a:r>
              <a:endParaRPr lang="en-GB" sz="500" dirty="0">
                <a:solidFill>
                  <a:prstClr val="black">
                    <a:tint val="75000"/>
                  </a:prstClr>
                </a:solidFill>
              </a:endParaRPr>
            </a:p>
          </p:txBody>
        </p:sp>
      </p:grpSp>
      <p:pic>
        <p:nvPicPr>
          <p:cNvPr id="14" name="Picture 13"/>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862531" y="241258"/>
            <a:ext cx="1829786" cy="996734"/>
          </a:xfrm>
          <a:prstGeom prst="rect">
            <a:avLst/>
          </a:prstGeom>
          <a:noFill/>
          <a:ln>
            <a:noFill/>
          </a:ln>
        </p:spPr>
      </p:pic>
      <p:sp>
        <p:nvSpPr>
          <p:cNvPr id="18" name="Rechteck 7"/>
          <p:cNvSpPr/>
          <p:nvPr userDrawn="1"/>
        </p:nvSpPr>
        <p:spPr bwMode="auto">
          <a:xfrm rot="10800000" flipV="1">
            <a:off x="-5953" y="-6806"/>
            <a:ext cx="9149953" cy="256604"/>
          </a:xfrm>
          <a:prstGeom prst="rect">
            <a:avLst/>
          </a:prstGeom>
          <a:gradFill>
            <a:gsLst>
              <a:gs pos="99351">
                <a:schemeClr val="bg1"/>
              </a:gs>
              <a:gs pos="12000">
                <a:srgbClr val="4AA0B1"/>
              </a:gs>
              <a:gs pos="32000">
                <a:schemeClr val="bg2">
                  <a:lumMod val="85000"/>
                </a:schemeClr>
              </a:gs>
            </a:gsLst>
            <a:lin ang="5400000" scaled="1"/>
          </a:gradFill>
          <a:ln w="12700" cap="flat" cmpd="sng" algn="ctr">
            <a:no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defTabSz="685783" eaLnBrk="0" fontAlgn="base" hangingPunct="0">
              <a:spcBef>
                <a:spcPct val="0"/>
              </a:spcBef>
              <a:spcAft>
                <a:spcPct val="0"/>
              </a:spcAft>
            </a:pPr>
            <a:endParaRPr lang="en-GB" sz="1050" dirty="0">
              <a:solidFill>
                <a:prstClr val="black"/>
              </a:solidFill>
              <a:latin typeface="Arial" charset="0"/>
            </a:endParaRPr>
          </a:p>
        </p:txBody>
      </p:sp>
      <p:pic>
        <p:nvPicPr>
          <p:cNvPr id="19" name="Grafik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262248"/>
            <a:ext cx="1920866" cy="701116"/>
          </a:xfrm>
          <a:prstGeom prst="rect">
            <a:avLst/>
          </a:prstGeom>
        </p:spPr>
      </p:pic>
    </p:spTree>
    <p:extLst>
      <p:ext uri="{BB962C8B-B14F-4D97-AF65-F5344CB8AC3E}">
        <p14:creationId xmlns:p14="http://schemas.microsoft.com/office/powerpoint/2010/main" val="833971145"/>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Lst>
  <p:hf sldNum="0" hdr="0" ftr="0" dt="0"/>
  <p:txStyles>
    <p:titleStyle>
      <a:lvl1pPr algn="r" defTabSz="685800" rtl="0" eaLnBrk="1" latinLnBrk="0" hangingPunct="1">
        <a:lnSpc>
          <a:spcPct val="90000"/>
        </a:lnSpc>
        <a:spcBef>
          <a:spcPct val="0"/>
        </a:spcBef>
        <a:buNone/>
        <a:defRPr sz="2400" b="1" kern="1200">
          <a:solidFill>
            <a:srgbClr val="4AA0B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43000" y="1655221"/>
            <a:ext cx="7320776" cy="2174487"/>
          </a:xfrm>
        </p:spPr>
        <p:txBody>
          <a:bodyPr>
            <a:normAutofit/>
          </a:bodyPr>
          <a:lstStyle/>
          <a:p>
            <a:r>
              <a:rPr lang="en-GB" sz="2000" dirty="0"/>
              <a:t> </a:t>
            </a:r>
            <a:r>
              <a:rPr lang="en-GB" sz="2800" dirty="0">
                <a:latin typeface="+mn-lt"/>
              </a:rPr>
              <a:t>ENGAGE final workshop</a:t>
            </a:r>
            <a:br>
              <a:rPr lang="en-GB" sz="2000" dirty="0"/>
            </a:br>
            <a:r>
              <a:rPr lang="sl-SI" sz="2000" b="0" dirty="0">
                <a:solidFill>
                  <a:prstClr val="black"/>
                </a:solidFill>
                <a:latin typeface="Calibri"/>
              </a:rPr>
              <a:t>1</a:t>
            </a:r>
            <a:r>
              <a:rPr lang="it-IT" sz="2000" b="0" dirty="0">
                <a:solidFill>
                  <a:prstClr val="black"/>
                </a:solidFill>
                <a:latin typeface="Calibri"/>
              </a:rPr>
              <a:t>1</a:t>
            </a:r>
            <a:r>
              <a:rPr lang="nl-BE" sz="2000" b="0" dirty="0">
                <a:solidFill>
                  <a:prstClr val="black"/>
                </a:solidFill>
                <a:latin typeface="Calibri"/>
              </a:rPr>
              <a:t>-</a:t>
            </a:r>
            <a:r>
              <a:rPr lang="sl-SI" sz="2000" b="0" dirty="0">
                <a:solidFill>
                  <a:prstClr val="black"/>
                </a:solidFill>
                <a:latin typeface="Calibri"/>
              </a:rPr>
              <a:t>13</a:t>
            </a:r>
            <a:r>
              <a:rPr lang="nl-BE" sz="2000" b="0" dirty="0">
                <a:solidFill>
                  <a:prstClr val="black"/>
                </a:solidFill>
                <a:latin typeface="Calibri"/>
              </a:rPr>
              <a:t> </a:t>
            </a:r>
            <a:r>
              <a:rPr lang="it-IT" sz="2000" b="0" dirty="0" err="1">
                <a:solidFill>
                  <a:prstClr val="black"/>
                </a:solidFill>
                <a:latin typeface="Calibri"/>
              </a:rPr>
              <a:t>September</a:t>
            </a:r>
            <a:r>
              <a:rPr lang="nl-BE" sz="2000" b="0" dirty="0">
                <a:solidFill>
                  <a:prstClr val="black"/>
                </a:solidFill>
                <a:latin typeface="Calibri"/>
              </a:rPr>
              <a:t> 201</a:t>
            </a:r>
            <a:r>
              <a:rPr lang="it-IT" sz="2000" b="0" dirty="0">
                <a:solidFill>
                  <a:prstClr val="black"/>
                </a:solidFill>
                <a:latin typeface="Calibri"/>
              </a:rPr>
              <a:t>9</a:t>
            </a:r>
            <a:br>
              <a:rPr lang="it-IT" sz="2000" b="0" dirty="0">
                <a:solidFill>
                  <a:prstClr val="black"/>
                </a:solidFill>
                <a:latin typeface="Calibri"/>
              </a:rPr>
            </a:br>
            <a:r>
              <a:rPr lang="it-IT" sz="2000" b="0" dirty="0">
                <a:solidFill>
                  <a:prstClr val="black"/>
                </a:solidFill>
                <a:latin typeface="Calibri"/>
              </a:rPr>
              <a:t>Bratislava, </a:t>
            </a:r>
            <a:r>
              <a:rPr lang="it-IT" sz="2000" b="0" dirty="0" err="1">
                <a:solidFill>
                  <a:prstClr val="black"/>
                </a:solidFill>
                <a:latin typeface="Calibri"/>
              </a:rPr>
              <a:t>Slovak</a:t>
            </a:r>
            <a:r>
              <a:rPr lang="it-IT" sz="2000" b="0" dirty="0">
                <a:solidFill>
                  <a:prstClr val="black"/>
                </a:solidFill>
                <a:latin typeface="Calibri"/>
              </a:rPr>
              <a:t> Republic</a:t>
            </a:r>
            <a:br>
              <a:rPr lang="it-IT" sz="2000" b="0" dirty="0">
                <a:solidFill>
                  <a:prstClr val="black"/>
                </a:solidFill>
                <a:latin typeface="Calibri"/>
              </a:rPr>
            </a:br>
            <a:br>
              <a:rPr lang="it-IT" sz="2000" b="0" dirty="0">
                <a:solidFill>
                  <a:prstClr val="black"/>
                </a:solidFill>
                <a:latin typeface="Calibri"/>
              </a:rPr>
            </a:br>
            <a:br>
              <a:rPr lang="nl-BE" sz="2000" b="0" dirty="0">
                <a:solidFill>
                  <a:prstClr val="black"/>
                </a:solidFill>
                <a:latin typeface="Calibri"/>
              </a:rPr>
            </a:br>
            <a:r>
              <a:rPr lang="nl-BE" sz="2000" b="0" dirty="0">
                <a:solidFill>
                  <a:prstClr val="black"/>
                </a:solidFill>
                <a:latin typeface="Calibri"/>
              </a:rPr>
              <a:t>PRESENTATION OF MAIN FINDINGS AND DRAFT RECOMMENDATIONS, ILLUSTRATION WITH CASE STUDIES</a:t>
            </a:r>
            <a:endParaRPr lang="nl-BE" sz="3600" dirty="0"/>
          </a:p>
        </p:txBody>
      </p:sp>
      <p:sp>
        <p:nvSpPr>
          <p:cNvPr id="7" name="Subtitle 2">
            <a:extLst>
              <a:ext uri="{FF2B5EF4-FFF2-40B4-BE49-F238E27FC236}">
                <a16:creationId xmlns:a16="http://schemas.microsoft.com/office/drawing/2014/main" id="{9465A460-FBA6-F348-83D6-A879AA4B0AAD}"/>
              </a:ext>
            </a:extLst>
          </p:cNvPr>
          <p:cNvSpPr>
            <a:spLocks noGrp="1"/>
          </p:cNvSpPr>
          <p:nvPr>
            <p:ph type="subTitle" idx="1"/>
          </p:nvPr>
        </p:nvSpPr>
        <p:spPr>
          <a:xfrm>
            <a:off x="847802" y="4236335"/>
            <a:ext cx="7246398" cy="937550"/>
          </a:xfrm>
          <a:solidFill>
            <a:schemeClr val="accent4">
              <a:lumMod val="20000"/>
              <a:lumOff val="80000"/>
            </a:schemeClr>
          </a:solidFill>
        </p:spPr>
        <p:txBody>
          <a:bodyPr>
            <a:normAutofit/>
          </a:bodyPr>
          <a:lstStyle/>
          <a:p>
            <a:r>
              <a:rPr lang="en-GB" sz="2400" b="1" dirty="0">
                <a:solidFill>
                  <a:srgbClr val="4AA0B1"/>
                </a:solidFill>
              </a:rPr>
              <a:t>T</a:t>
            </a:r>
            <a:r>
              <a:rPr lang="fr-FR" sz="2400" b="1" dirty="0">
                <a:solidFill>
                  <a:srgbClr val="4AA0B1"/>
                </a:solidFill>
              </a:rPr>
              <a:t>7:</a:t>
            </a:r>
            <a:r>
              <a:rPr lang="en-GB" sz="2400" b="1" dirty="0">
                <a:solidFill>
                  <a:srgbClr val="4AA0B1"/>
                </a:solidFill>
              </a:rPr>
              <a:t> </a:t>
            </a:r>
            <a:r>
              <a:rPr lang="en-US" sz="2400" b="1" dirty="0">
                <a:solidFill>
                  <a:srgbClr val="4AA0B1"/>
                </a:solidFill>
              </a:rPr>
              <a:t>Radiation protection culture</a:t>
            </a:r>
            <a:endParaRPr lang="sl-SI" sz="2400" b="1" dirty="0">
              <a:solidFill>
                <a:srgbClr val="4AA0B1"/>
              </a:solidFill>
            </a:endParaRPr>
          </a:p>
          <a:p>
            <a:r>
              <a:rPr lang="en-US" sz="2000" dirty="0"/>
              <a:t>Caroline SCHIEBER, CEPN</a:t>
            </a:r>
            <a:endParaRPr lang="en-GB" sz="2000" dirty="0"/>
          </a:p>
        </p:txBody>
      </p:sp>
    </p:spTree>
    <p:extLst>
      <p:ext uri="{BB962C8B-B14F-4D97-AF65-F5344CB8AC3E}">
        <p14:creationId xmlns:p14="http://schemas.microsoft.com/office/powerpoint/2010/main" val="3477988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RP culture - Radon</a:t>
            </a:r>
          </a:p>
        </p:txBody>
      </p:sp>
      <p:sp>
        <p:nvSpPr>
          <p:cNvPr id="3" name="Content Placeholder 2"/>
          <p:cNvSpPr>
            <a:spLocks noGrp="1"/>
          </p:cNvSpPr>
          <p:nvPr>
            <p:ph idx="1"/>
          </p:nvPr>
        </p:nvSpPr>
        <p:spPr>
          <a:xfrm>
            <a:off x="365760" y="5150734"/>
            <a:ext cx="8525933" cy="1388962"/>
          </a:xfrm>
          <a:solidFill>
            <a:srgbClr val="FFC671"/>
          </a:solidFill>
        </p:spPr>
        <p:txBody>
          <a:bodyPr>
            <a:noAutofit/>
          </a:bodyPr>
          <a:lstStyle/>
          <a:p>
            <a:pPr marL="0" indent="0">
              <a:buNone/>
            </a:pPr>
            <a:r>
              <a:rPr lang="en-US" b="1" dirty="0"/>
              <a:t>Recommendation Radon 11: </a:t>
            </a:r>
            <a:r>
              <a:rPr lang="en-GB" b="1" dirty="0"/>
              <a:t>Develop, disseminate and evaluate radiation protection culture from the perspective of radon as a public health issue integrated into a more global public environment and health protection approach </a:t>
            </a:r>
            <a:endParaRPr lang="en-US" b="1" dirty="0"/>
          </a:p>
        </p:txBody>
      </p:sp>
      <p:sp>
        <p:nvSpPr>
          <p:cNvPr id="4" name="Slide Number Placeholder 3"/>
          <p:cNvSpPr>
            <a:spLocks noGrp="1"/>
          </p:cNvSpPr>
          <p:nvPr>
            <p:ph type="sldNum" sz="quarter" idx="10"/>
          </p:nvPr>
        </p:nvSpPr>
        <p:spPr/>
        <p:txBody>
          <a:bodyPr/>
          <a:lstStyle/>
          <a:p>
            <a:fld id="{F277BEA8-9B9B-7342-B81C-4D6A4BFD82EA}" type="slidenum">
              <a:rPr lang="fr-FR" smtClean="0"/>
              <a:t>10</a:t>
            </a:fld>
            <a:endParaRPr lang="fr-FR"/>
          </a:p>
        </p:txBody>
      </p:sp>
      <p:sp>
        <p:nvSpPr>
          <p:cNvPr id="5" name="Content Placeholder 2"/>
          <p:cNvSpPr txBox="1">
            <a:spLocks/>
          </p:cNvSpPr>
          <p:nvPr/>
        </p:nvSpPr>
        <p:spPr>
          <a:xfrm>
            <a:off x="285198" y="1469110"/>
            <a:ext cx="8687059" cy="3969490"/>
          </a:xfrm>
          <a:prstGeom prst="rect">
            <a:avLst/>
          </a:prstGeom>
          <a:noFill/>
        </p:spPr>
        <p:txBody>
          <a:bodyPr vert="horz" lIns="91440" tIns="45720" rIns="91440" bIns="45720" rtlCol="0">
            <a:normAutofit lnSpcReduction="10000"/>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2000" dirty="0"/>
              <a:t>Need to start with </a:t>
            </a:r>
            <a:r>
              <a:rPr lang="en-GB" sz="2000" dirty="0">
                <a:solidFill>
                  <a:srgbClr val="4AA0B1"/>
                </a:solidFill>
              </a:rPr>
              <a:t>raising radon risk awareness</a:t>
            </a:r>
            <a:r>
              <a:rPr lang="en-GB" sz="2000" dirty="0"/>
              <a:t> (the link between radon and cancer), in order </a:t>
            </a:r>
            <a:r>
              <a:rPr lang="en-GB" sz="2000" dirty="0">
                <a:solidFill>
                  <a:srgbClr val="4AA0B1"/>
                </a:solidFill>
              </a:rPr>
              <a:t>to have it considered as a public health issue</a:t>
            </a:r>
            <a:r>
              <a:rPr lang="en-GB" sz="2000" dirty="0"/>
              <a:t>. It is a key point for many stakeholders to understand the regulatory requirements and the aim of a public health programme dealing with radon.</a:t>
            </a:r>
          </a:p>
          <a:p>
            <a:pPr lvl="1"/>
            <a:r>
              <a:rPr lang="en-GB" sz="1600" dirty="0"/>
              <a:t>Communication plan addressing the environmental and public health issues</a:t>
            </a:r>
            <a:r>
              <a:rPr lang="fr-FR" sz="1600" dirty="0"/>
              <a:t> </a:t>
            </a:r>
          </a:p>
          <a:p>
            <a:pPr lvl="1"/>
            <a:r>
              <a:rPr lang="en-GB" sz="1600" dirty="0"/>
              <a:t>Dialogue between the concerned stakeholders at local/regional and national even European levels to favour the exchange of experience and develop good practices</a:t>
            </a:r>
            <a:r>
              <a:rPr lang="fr-FR" sz="1600" dirty="0"/>
              <a:t> </a:t>
            </a:r>
          </a:p>
          <a:p>
            <a:pPr lvl="1"/>
            <a:r>
              <a:rPr lang="en-GB" sz="1600" dirty="0"/>
              <a:t>indicators and follow up measures to ensure the sustainability of the development of RP culture </a:t>
            </a:r>
          </a:p>
          <a:p>
            <a:r>
              <a:rPr lang="en-GB" sz="2000" dirty="0"/>
              <a:t>More broadly, it would be beneficial to further develop a global approach for </a:t>
            </a:r>
            <a:r>
              <a:rPr lang="en-GB" sz="2000" dirty="0">
                <a:solidFill>
                  <a:srgbClr val="4AA0B1"/>
                </a:solidFill>
              </a:rPr>
              <a:t>addressing radon together with indoor air quality and energy efficiency</a:t>
            </a:r>
            <a:r>
              <a:rPr lang="en-GB" sz="2000" dirty="0"/>
              <a:t> in the perspective of promoting the quality of buildings in a public environmental and health perspective.</a:t>
            </a:r>
            <a:r>
              <a:rPr lang="fr-FR" sz="2000" dirty="0"/>
              <a:t> </a:t>
            </a:r>
            <a:endParaRPr lang="en-US" sz="2000" b="1" dirty="0"/>
          </a:p>
        </p:txBody>
      </p:sp>
    </p:spTree>
    <p:extLst>
      <p:ext uri="{BB962C8B-B14F-4D97-AF65-F5344CB8AC3E}">
        <p14:creationId xmlns:p14="http://schemas.microsoft.com/office/powerpoint/2010/main" val="872517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RP culture - Radon</a:t>
            </a:r>
          </a:p>
        </p:txBody>
      </p:sp>
      <p:sp>
        <p:nvSpPr>
          <p:cNvPr id="3" name="Content Placeholder 2"/>
          <p:cNvSpPr>
            <a:spLocks noGrp="1"/>
          </p:cNvSpPr>
          <p:nvPr>
            <p:ph idx="1"/>
          </p:nvPr>
        </p:nvSpPr>
        <p:spPr>
          <a:xfrm>
            <a:off x="380999" y="5141591"/>
            <a:ext cx="8525933" cy="1002396"/>
          </a:xfrm>
          <a:solidFill>
            <a:srgbClr val="FFC671"/>
          </a:solidFill>
        </p:spPr>
        <p:txBody>
          <a:bodyPr>
            <a:noAutofit/>
          </a:bodyPr>
          <a:lstStyle/>
          <a:p>
            <a:pPr marL="0" indent="0">
              <a:buNone/>
            </a:pPr>
            <a:r>
              <a:rPr lang="en-US" b="1" dirty="0"/>
              <a:t>Recommendation Radon 11: </a:t>
            </a:r>
            <a:r>
              <a:rPr lang="en-GB" b="1" dirty="0"/>
              <a:t>Develop a multidisciplinary, multi-level and multi-stakeholder approach for the elaboration of RP culture dissemination actions</a:t>
            </a:r>
            <a:r>
              <a:rPr lang="fr-FR" b="1" dirty="0"/>
              <a:t> </a:t>
            </a:r>
            <a:endParaRPr lang="en-US" b="1" dirty="0"/>
          </a:p>
        </p:txBody>
      </p:sp>
      <p:sp>
        <p:nvSpPr>
          <p:cNvPr id="4" name="Slide Number Placeholder 3"/>
          <p:cNvSpPr>
            <a:spLocks noGrp="1"/>
          </p:cNvSpPr>
          <p:nvPr>
            <p:ph type="sldNum" sz="quarter" idx="10"/>
          </p:nvPr>
        </p:nvSpPr>
        <p:spPr/>
        <p:txBody>
          <a:bodyPr/>
          <a:lstStyle/>
          <a:p>
            <a:fld id="{F277BEA8-9B9B-7342-B81C-4D6A4BFD82EA}" type="slidenum">
              <a:rPr lang="fr-FR" smtClean="0"/>
              <a:t>11</a:t>
            </a:fld>
            <a:endParaRPr lang="fr-FR"/>
          </a:p>
        </p:txBody>
      </p:sp>
      <p:sp>
        <p:nvSpPr>
          <p:cNvPr id="5" name="Content Placeholder 2"/>
          <p:cNvSpPr txBox="1">
            <a:spLocks/>
          </p:cNvSpPr>
          <p:nvPr/>
        </p:nvSpPr>
        <p:spPr>
          <a:xfrm>
            <a:off x="258915" y="1457411"/>
            <a:ext cx="8687059" cy="3969490"/>
          </a:xfrm>
          <a:prstGeom prst="rect">
            <a:avLst/>
          </a:prstGeom>
          <a:noFill/>
        </p:spPr>
        <p:txBody>
          <a:bodyPr vert="horz" lIns="91440" tIns="45720" rIns="91440" bIns="45720" rtlCol="0">
            <a:no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2000" dirty="0"/>
              <a:t>Radon management is a </a:t>
            </a:r>
            <a:r>
              <a:rPr lang="en-GB" sz="2000" dirty="0">
                <a:solidFill>
                  <a:srgbClr val="4AA0B1"/>
                </a:solidFill>
              </a:rPr>
              <a:t>complex issue</a:t>
            </a:r>
            <a:r>
              <a:rPr lang="en-GB" sz="2000" dirty="0"/>
              <a:t> dealing with radiological protection, geology, construction techniques, indoor air quality,.. with complex transversal issues (e.g. urban development or energy policy). </a:t>
            </a:r>
          </a:p>
          <a:p>
            <a:r>
              <a:rPr lang="en-GB" sz="2000" dirty="0"/>
              <a:t>A </a:t>
            </a:r>
            <a:r>
              <a:rPr lang="en-GB" sz="2000" dirty="0">
                <a:solidFill>
                  <a:srgbClr val="4AA0B1"/>
                </a:solidFill>
              </a:rPr>
              <a:t>large variety of stakeholders</a:t>
            </a:r>
            <a:r>
              <a:rPr lang="en-GB" sz="2000" dirty="0"/>
              <a:t> to be involved in the elaboration / implementation of radon action plans. Aim of RP culture for these stakeholders is directly related to the </a:t>
            </a:r>
            <a:r>
              <a:rPr lang="en-GB" sz="2000" dirty="0">
                <a:solidFill>
                  <a:srgbClr val="4AA0B1"/>
                </a:solidFill>
              </a:rPr>
              <a:t>type of actions and/or to role of these stakeholders in any radon action plan</a:t>
            </a:r>
            <a:r>
              <a:rPr lang="en-GB" sz="2000" dirty="0"/>
              <a:t>. </a:t>
            </a:r>
          </a:p>
          <a:p>
            <a:r>
              <a:rPr lang="en-GB" sz="2000" dirty="0"/>
              <a:t>Need to develop </a:t>
            </a:r>
            <a:r>
              <a:rPr lang="en-GB" sz="2000" dirty="0">
                <a:solidFill>
                  <a:srgbClr val="4AA0B1"/>
                </a:solidFill>
              </a:rPr>
              <a:t>a multidisciplinary approach in the elaboration of RP culture dissemination actions</a:t>
            </a:r>
            <a:r>
              <a:rPr lang="en-GB" sz="2000" dirty="0"/>
              <a:t>, to share knowledge and expertise from different disciplines as well as different stakeholders from local/regional and national /European levels</a:t>
            </a:r>
            <a:endParaRPr lang="en-US" sz="2000" b="1" dirty="0"/>
          </a:p>
        </p:txBody>
      </p:sp>
    </p:spTree>
    <p:extLst>
      <p:ext uri="{BB962C8B-B14F-4D97-AF65-F5344CB8AC3E}">
        <p14:creationId xmlns:p14="http://schemas.microsoft.com/office/powerpoint/2010/main" val="1246658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RP culture - Radon</a:t>
            </a:r>
          </a:p>
        </p:txBody>
      </p:sp>
      <p:sp>
        <p:nvSpPr>
          <p:cNvPr id="3" name="Content Placeholder 2"/>
          <p:cNvSpPr>
            <a:spLocks noGrp="1"/>
          </p:cNvSpPr>
          <p:nvPr>
            <p:ph idx="1"/>
          </p:nvPr>
        </p:nvSpPr>
        <p:spPr>
          <a:xfrm>
            <a:off x="380999" y="5338361"/>
            <a:ext cx="8525933" cy="773072"/>
          </a:xfrm>
          <a:solidFill>
            <a:srgbClr val="FFC671"/>
          </a:solidFill>
        </p:spPr>
        <p:txBody>
          <a:bodyPr>
            <a:noAutofit/>
          </a:bodyPr>
          <a:lstStyle/>
          <a:p>
            <a:pPr marL="0" indent="0">
              <a:buNone/>
            </a:pPr>
            <a:r>
              <a:rPr lang="en-GB" b="1" dirty="0"/>
              <a:t>Further developments Radon 2: Elaboration of training materials for, and together with, building professionals</a:t>
            </a:r>
            <a:r>
              <a:rPr lang="fr-FR" b="1" dirty="0"/>
              <a:t> </a:t>
            </a:r>
            <a:endParaRPr lang="en-US" b="1" dirty="0"/>
          </a:p>
        </p:txBody>
      </p:sp>
      <p:sp>
        <p:nvSpPr>
          <p:cNvPr id="4" name="Slide Number Placeholder 3"/>
          <p:cNvSpPr>
            <a:spLocks noGrp="1"/>
          </p:cNvSpPr>
          <p:nvPr>
            <p:ph type="sldNum" sz="quarter" idx="10"/>
          </p:nvPr>
        </p:nvSpPr>
        <p:spPr/>
        <p:txBody>
          <a:bodyPr/>
          <a:lstStyle/>
          <a:p>
            <a:fld id="{F277BEA8-9B9B-7342-B81C-4D6A4BFD82EA}" type="slidenum">
              <a:rPr lang="fr-FR" smtClean="0"/>
              <a:t>12</a:t>
            </a:fld>
            <a:endParaRPr lang="fr-FR"/>
          </a:p>
        </p:txBody>
      </p:sp>
      <p:sp>
        <p:nvSpPr>
          <p:cNvPr id="5" name="Content Placeholder 2"/>
          <p:cNvSpPr txBox="1">
            <a:spLocks/>
          </p:cNvSpPr>
          <p:nvPr/>
        </p:nvSpPr>
        <p:spPr>
          <a:xfrm>
            <a:off x="258915" y="1457411"/>
            <a:ext cx="8687059" cy="3969490"/>
          </a:xfrm>
          <a:prstGeom prst="rect">
            <a:avLst/>
          </a:prstGeom>
          <a:noFill/>
        </p:spPr>
        <p:txBody>
          <a:bodyPr vert="horz" lIns="91440" tIns="45720" rIns="91440" bIns="45720" rtlCol="0">
            <a:no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dirty="0">
                <a:solidFill>
                  <a:srgbClr val="4AA0B1"/>
                </a:solidFill>
              </a:rPr>
              <a:t>Building professionals</a:t>
            </a:r>
            <a:r>
              <a:rPr lang="en-GB" dirty="0"/>
              <a:t> have a key role to play in the </a:t>
            </a:r>
            <a:r>
              <a:rPr lang="en-GB" dirty="0">
                <a:solidFill>
                  <a:srgbClr val="4AA0B1"/>
                </a:solidFill>
              </a:rPr>
              <a:t>implementation of radon remediation actions</a:t>
            </a:r>
            <a:r>
              <a:rPr lang="en-GB" dirty="0"/>
              <a:t>. </a:t>
            </a:r>
          </a:p>
          <a:p>
            <a:r>
              <a:rPr lang="en-GB" dirty="0"/>
              <a:t>Need that they also consider radon risk when </a:t>
            </a:r>
            <a:r>
              <a:rPr lang="en-GB" dirty="0">
                <a:solidFill>
                  <a:srgbClr val="4AA0B1"/>
                </a:solidFill>
              </a:rPr>
              <a:t>renovating existing buildings</a:t>
            </a:r>
            <a:r>
              <a:rPr lang="en-GB" dirty="0"/>
              <a:t> and at the </a:t>
            </a:r>
            <a:r>
              <a:rPr lang="en-GB" dirty="0">
                <a:solidFill>
                  <a:srgbClr val="4AA0B1"/>
                </a:solidFill>
              </a:rPr>
              <a:t>design stage of new buildings</a:t>
            </a:r>
            <a:r>
              <a:rPr lang="en-GB" dirty="0"/>
              <a:t> (preventive actions). </a:t>
            </a:r>
          </a:p>
          <a:p>
            <a:r>
              <a:rPr lang="en-GB" dirty="0"/>
              <a:t>The aim is to </a:t>
            </a:r>
            <a:r>
              <a:rPr lang="en-GB" dirty="0">
                <a:solidFill>
                  <a:srgbClr val="4AA0B1"/>
                </a:solidFill>
              </a:rPr>
              <a:t>integrate the radon issue in a global approach of public health in buildings</a:t>
            </a:r>
            <a:r>
              <a:rPr lang="en-GB" dirty="0"/>
              <a:t> (in connection with indoor air quality, energy efficiency, …). </a:t>
            </a:r>
          </a:p>
          <a:p>
            <a:r>
              <a:rPr lang="en-GB" dirty="0"/>
              <a:t>According to the variety of professionals, it is beneficial </a:t>
            </a:r>
            <a:r>
              <a:rPr lang="en-GB" dirty="0">
                <a:solidFill>
                  <a:srgbClr val="4AA0B1"/>
                </a:solidFill>
              </a:rPr>
              <a:t>to develop training supports (for initial and continuous educations)</a:t>
            </a:r>
            <a:r>
              <a:rPr lang="en-GB" dirty="0"/>
              <a:t> adapted to their specialty, by involving representatives of these professions.</a:t>
            </a:r>
            <a:r>
              <a:rPr lang="fr-FR" sz="2000" dirty="0"/>
              <a:t> </a:t>
            </a:r>
            <a:endParaRPr lang="en-US" sz="2000" b="1" dirty="0"/>
          </a:p>
        </p:txBody>
      </p:sp>
    </p:spTree>
    <p:extLst>
      <p:ext uri="{BB962C8B-B14F-4D97-AF65-F5344CB8AC3E}">
        <p14:creationId xmlns:p14="http://schemas.microsoft.com/office/powerpoint/2010/main" val="3423212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RP culture - Radon</a:t>
            </a:r>
          </a:p>
        </p:txBody>
      </p:sp>
      <p:sp>
        <p:nvSpPr>
          <p:cNvPr id="3" name="Content Placeholder 2"/>
          <p:cNvSpPr>
            <a:spLocks noGrp="1"/>
          </p:cNvSpPr>
          <p:nvPr>
            <p:ph idx="1"/>
          </p:nvPr>
        </p:nvSpPr>
        <p:spPr>
          <a:xfrm>
            <a:off x="380999" y="5338361"/>
            <a:ext cx="8525933" cy="830945"/>
          </a:xfrm>
          <a:solidFill>
            <a:srgbClr val="FFC671"/>
          </a:solidFill>
        </p:spPr>
        <p:txBody>
          <a:bodyPr>
            <a:noAutofit/>
          </a:bodyPr>
          <a:lstStyle/>
          <a:p>
            <a:pPr marL="0" indent="0">
              <a:buNone/>
            </a:pPr>
            <a:r>
              <a:rPr lang="en-GB" b="1" dirty="0"/>
              <a:t>Further developments Radon 3: Development of tools and methods to evaluate the efficiency of radon RP culture dissemination actions</a:t>
            </a:r>
            <a:r>
              <a:rPr lang="fr-FR" b="1" dirty="0"/>
              <a:t> </a:t>
            </a:r>
            <a:endParaRPr lang="en-US" b="1" dirty="0"/>
          </a:p>
        </p:txBody>
      </p:sp>
      <p:sp>
        <p:nvSpPr>
          <p:cNvPr id="4" name="Slide Number Placeholder 3"/>
          <p:cNvSpPr>
            <a:spLocks noGrp="1"/>
          </p:cNvSpPr>
          <p:nvPr>
            <p:ph type="sldNum" sz="quarter" idx="10"/>
          </p:nvPr>
        </p:nvSpPr>
        <p:spPr/>
        <p:txBody>
          <a:bodyPr/>
          <a:lstStyle/>
          <a:p>
            <a:fld id="{F277BEA8-9B9B-7342-B81C-4D6A4BFD82EA}" type="slidenum">
              <a:rPr lang="fr-FR" smtClean="0"/>
              <a:t>13</a:t>
            </a:fld>
            <a:endParaRPr lang="fr-FR"/>
          </a:p>
        </p:txBody>
      </p:sp>
      <p:sp>
        <p:nvSpPr>
          <p:cNvPr id="5" name="Content Placeholder 2"/>
          <p:cNvSpPr txBox="1">
            <a:spLocks/>
          </p:cNvSpPr>
          <p:nvPr/>
        </p:nvSpPr>
        <p:spPr>
          <a:xfrm>
            <a:off x="258915" y="1457411"/>
            <a:ext cx="8687059" cy="3969490"/>
          </a:xfrm>
          <a:prstGeom prst="rect">
            <a:avLst/>
          </a:prstGeom>
          <a:noFill/>
        </p:spPr>
        <p:txBody>
          <a:bodyPr vert="horz" lIns="91440" tIns="45720" rIns="91440" bIns="45720" rtlCol="0">
            <a:no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2000" dirty="0"/>
              <a:t>It is still </a:t>
            </a:r>
            <a:r>
              <a:rPr lang="en-GB" sz="2000" dirty="0">
                <a:solidFill>
                  <a:srgbClr val="4AA0B1"/>
                </a:solidFill>
              </a:rPr>
              <a:t>uneasy to evaluate the efficiency of actions</a:t>
            </a:r>
            <a:r>
              <a:rPr lang="en-GB" sz="2000" dirty="0"/>
              <a:t> undertaken to raise radon risk awareness, implement radon measurement campaigns and radon remediation actions. </a:t>
            </a:r>
            <a:endParaRPr lang="fr-FR" sz="2000" dirty="0"/>
          </a:p>
          <a:p>
            <a:pPr lvl="0"/>
            <a:r>
              <a:rPr lang="en-GB" sz="2000" dirty="0"/>
              <a:t>In particular, need to understand:</a:t>
            </a:r>
            <a:endParaRPr lang="fr-FR" sz="2000" dirty="0"/>
          </a:p>
          <a:p>
            <a:pPr lvl="1"/>
            <a:r>
              <a:rPr lang="en-GB" sz="2000" dirty="0"/>
              <a:t>why there is a poor rate of measurements in dwellings despite the implementation of local measurement campaigns, and</a:t>
            </a:r>
            <a:endParaRPr lang="fr-FR" sz="2000" dirty="0"/>
          </a:p>
          <a:p>
            <a:pPr lvl="1"/>
            <a:r>
              <a:rPr lang="en-GB" sz="2000" dirty="0"/>
              <a:t>why remediation actions are not implemented by house owners while there is a high radon concentration in their house (e.g. cost issue, availability of experts, …).</a:t>
            </a:r>
            <a:endParaRPr lang="fr-FR" sz="2000" dirty="0"/>
          </a:p>
          <a:p>
            <a:r>
              <a:rPr lang="en-GB" sz="2000" dirty="0"/>
              <a:t>How to promote actions integrating radon, indoor air quality and energy efficiency?</a:t>
            </a:r>
            <a:endParaRPr lang="en-US" sz="2000" b="1" dirty="0"/>
          </a:p>
        </p:txBody>
      </p:sp>
    </p:spTree>
    <p:extLst>
      <p:ext uri="{BB962C8B-B14F-4D97-AF65-F5344CB8AC3E}">
        <p14:creationId xmlns:p14="http://schemas.microsoft.com/office/powerpoint/2010/main" val="3915079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RP Culture EP&amp;R</a:t>
            </a:r>
          </a:p>
        </p:txBody>
      </p:sp>
      <p:sp>
        <p:nvSpPr>
          <p:cNvPr id="3" name="Content Placeholder 2"/>
          <p:cNvSpPr>
            <a:spLocks noGrp="1"/>
          </p:cNvSpPr>
          <p:nvPr>
            <p:ph idx="1"/>
          </p:nvPr>
        </p:nvSpPr>
        <p:spPr>
          <a:xfrm>
            <a:off x="420041" y="5328602"/>
            <a:ext cx="8525933" cy="755042"/>
          </a:xfrm>
          <a:solidFill>
            <a:srgbClr val="FFC671"/>
          </a:solidFill>
        </p:spPr>
        <p:txBody>
          <a:bodyPr/>
          <a:lstStyle/>
          <a:p>
            <a:pPr marL="0" indent="0">
              <a:buNone/>
            </a:pPr>
            <a:r>
              <a:rPr lang="en-GB" b="1" dirty="0"/>
              <a:t>Recommendation EP&amp;R 9: Foster the development of RP culture during preparedness phase of emergency/post-accident situations</a:t>
            </a:r>
            <a:r>
              <a:rPr lang="fr-FR" b="1" dirty="0"/>
              <a:t> </a:t>
            </a:r>
            <a:endParaRPr lang="en-US" b="1" dirty="0"/>
          </a:p>
        </p:txBody>
      </p:sp>
      <p:sp>
        <p:nvSpPr>
          <p:cNvPr id="4" name="Slide Number Placeholder 3"/>
          <p:cNvSpPr>
            <a:spLocks noGrp="1"/>
          </p:cNvSpPr>
          <p:nvPr>
            <p:ph type="sldNum" sz="quarter" idx="10"/>
          </p:nvPr>
        </p:nvSpPr>
        <p:spPr/>
        <p:txBody>
          <a:bodyPr/>
          <a:lstStyle/>
          <a:p>
            <a:fld id="{F277BEA8-9B9B-7342-B81C-4D6A4BFD82EA}" type="slidenum">
              <a:rPr lang="fr-FR" smtClean="0"/>
              <a:t>2</a:t>
            </a:fld>
            <a:endParaRPr lang="fr-FR"/>
          </a:p>
        </p:txBody>
      </p:sp>
      <p:sp>
        <p:nvSpPr>
          <p:cNvPr id="5" name="Content Placeholder 2"/>
          <p:cNvSpPr txBox="1">
            <a:spLocks/>
          </p:cNvSpPr>
          <p:nvPr/>
        </p:nvSpPr>
        <p:spPr>
          <a:xfrm>
            <a:off x="253327" y="1608882"/>
            <a:ext cx="8525933" cy="4669720"/>
          </a:xfrm>
          <a:prstGeom prst="rect">
            <a:avLst/>
          </a:prstGeom>
        </p:spPr>
        <p:txBody>
          <a:bodyPr vert="horz" lIns="91440" tIns="45720" rIns="91440" bIns="45720" rtlCol="0">
            <a:norm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2000" dirty="0"/>
              <a:t>A </a:t>
            </a:r>
            <a:r>
              <a:rPr lang="en-GB" sz="2000" dirty="0">
                <a:solidFill>
                  <a:srgbClr val="4AA0B1"/>
                </a:solidFill>
              </a:rPr>
              <a:t>large variety of stakeholders</a:t>
            </a:r>
            <a:r>
              <a:rPr lang="en-GB" sz="2000" dirty="0"/>
              <a:t> to be involved during the </a:t>
            </a:r>
            <a:r>
              <a:rPr lang="en-GB" sz="2000" dirty="0">
                <a:solidFill>
                  <a:srgbClr val="4AA0B1"/>
                </a:solidFill>
              </a:rPr>
              <a:t>preparedness phase: </a:t>
            </a:r>
            <a:r>
              <a:rPr lang="en-GB" sz="1800" dirty="0"/>
              <a:t>public authorities, elected representatives, civil security, firemen, health professionals, teachers, economic actors, representatives of the population, students, ….</a:t>
            </a:r>
            <a:r>
              <a:rPr lang="fr-FR" sz="1800" dirty="0"/>
              <a:t> </a:t>
            </a:r>
            <a:endParaRPr lang="en-GB" sz="2000" dirty="0">
              <a:solidFill>
                <a:srgbClr val="4AA0B1"/>
              </a:solidFill>
            </a:endParaRPr>
          </a:p>
          <a:p>
            <a:r>
              <a:rPr lang="en-GB" sz="2000" dirty="0"/>
              <a:t>Need to</a:t>
            </a:r>
            <a:r>
              <a:rPr lang="en-GB" sz="2000" dirty="0">
                <a:solidFill>
                  <a:srgbClr val="4AA0B1"/>
                </a:solidFill>
              </a:rPr>
              <a:t> set up involvement processes</a:t>
            </a:r>
            <a:r>
              <a:rPr lang="en-GB" sz="2000" dirty="0"/>
              <a:t> for addressing the preparation of guidelines, policy framework and tools. </a:t>
            </a:r>
          </a:p>
          <a:p>
            <a:r>
              <a:rPr lang="en-GB" sz="2000" dirty="0"/>
              <a:t>The </a:t>
            </a:r>
            <a:r>
              <a:rPr lang="en-GB" sz="2000" dirty="0">
                <a:solidFill>
                  <a:srgbClr val="4AA0B1"/>
                </a:solidFill>
              </a:rPr>
              <a:t>co-construction of culture</a:t>
            </a:r>
            <a:r>
              <a:rPr lang="en-GB" sz="2000" dirty="0"/>
              <a:t> for these stakeholders is crucial</a:t>
            </a:r>
            <a:r>
              <a:rPr lang="en-GB" sz="2000" dirty="0">
                <a:solidFill>
                  <a:srgbClr val="4AA0B1"/>
                </a:solidFill>
              </a:rPr>
              <a:t> to provide them with the ability to cope with the complexity of post-accident management</a:t>
            </a:r>
            <a:r>
              <a:rPr lang="en-GB" sz="2000" dirty="0"/>
              <a:t> without direct experience from themselves.</a:t>
            </a:r>
            <a:endParaRPr lang="fr-FR" sz="2000" dirty="0"/>
          </a:p>
          <a:p>
            <a:r>
              <a:rPr lang="en-GB" sz="2000" dirty="0"/>
              <a:t>Due to the issues to be addressed, RP culture has to be developed relying on a </a:t>
            </a:r>
            <a:r>
              <a:rPr lang="en-GB" sz="2000" dirty="0">
                <a:solidFill>
                  <a:srgbClr val="4AA0B1"/>
                </a:solidFill>
              </a:rPr>
              <a:t>multi-disciplinary approach and combining RP culture with other dimensions</a:t>
            </a:r>
            <a:r>
              <a:rPr lang="en-GB" sz="2000" dirty="0"/>
              <a:t> to cope with the complexity of the situation.</a:t>
            </a:r>
            <a:endParaRPr lang="en-US" sz="2000" dirty="0"/>
          </a:p>
        </p:txBody>
      </p:sp>
    </p:spTree>
    <p:extLst>
      <p:ext uri="{BB962C8B-B14F-4D97-AF65-F5344CB8AC3E}">
        <p14:creationId xmlns:p14="http://schemas.microsoft.com/office/powerpoint/2010/main" val="407983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RP Culture EP&amp;R</a:t>
            </a:r>
          </a:p>
        </p:txBody>
      </p:sp>
      <p:sp>
        <p:nvSpPr>
          <p:cNvPr id="3" name="Content Placeholder 2"/>
          <p:cNvSpPr>
            <a:spLocks noGrp="1"/>
          </p:cNvSpPr>
          <p:nvPr>
            <p:ph idx="1"/>
          </p:nvPr>
        </p:nvSpPr>
        <p:spPr>
          <a:xfrm>
            <a:off x="411601" y="4760209"/>
            <a:ext cx="8367660" cy="1377387"/>
          </a:xfrm>
          <a:solidFill>
            <a:srgbClr val="FFC671"/>
          </a:solidFill>
        </p:spPr>
        <p:txBody>
          <a:bodyPr>
            <a:noAutofit/>
          </a:bodyPr>
          <a:lstStyle/>
          <a:p>
            <a:pPr marL="0" indent="0">
              <a:lnSpc>
                <a:spcPct val="120000"/>
              </a:lnSpc>
              <a:buNone/>
            </a:pPr>
            <a:r>
              <a:rPr lang="en-GB" b="1" dirty="0"/>
              <a:t>Recommendation EP&amp;R 10: Reinforce education and training programmes related to RP culture for experts to be involved in preparedness and management of emergency and post-accident situation </a:t>
            </a:r>
            <a:endParaRPr lang="en-US" b="1" dirty="0"/>
          </a:p>
        </p:txBody>
      </p:sp>
      <p:sp>
        <p:nvSpPr>
          <p:cNvPr id="4" name="Slide Number Placeholder 3"/>
          <p:cNvSpPr>
            <a:spLocks noGrp="1"/>
          </p:cNvSpPr>
          <p:nvPr>
            <p:ph type="sldNum" sz="quarter" idx="10"/>
          </p:nvPr>
        </p:nvSpPr>
        <p:spPr/>
        <p:txBody>
          <a:bodyPr/>
          <a:lstStyle/>
          <a:p>
            <a:fld id="{F277BEA8-9B9B-7342-B81C-4D6A4BFD82EA}" type="slidenum">
              <a:rPr lang="fr-FR" smtClean="0"/>
              <a:t>3</a:t>
            </a:fld>
            <a:endParaRPr lang="fr-FR"/>
          </a:p>
        </p:txBody>
      </p:sp>
      <p:sp>
        <p:nvSpPr>
          <p:cNvPr id="5" name="Content Placeholder 2"/>
          <p:cNvSpPr txBox="1">
            <a:spLocks/>
          </p:cNvSpPr>
          <p:nvPr/>
        </p:nvSpPr>
        <p:spPr>
          <a:xfrm>
            <a:off x="253327" y="1539433"/>
            <a:ext cx="8525933" cy="4739169"/>
          </a:xfrm>
          <a:prstGeom prst="rect">
            <a:avLst/>
          </a:prstGeom>
        </p:spPr>
        <p:txBody>
          <a:bodyPr vert="horz" lIns="91440" tIns="45720" rIns="91440" bIns="45720" rtlCol="0">
            <a:norm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2000" dirty="0"/>
              <a:t>Need to train/ provide skills to </a:t>
            </a:r>
            <a:r>
              <a:rPr lang="en-GB" sz="2000" dirty="0">
                <a:solidFill>
                  <a:srgbClr val="4AA0B1"/>
                </a:solidFill>
              </a:rPr>
              <a:t>experts that would be in charge of answering questions</a:t>
            </a:r>
            <a:r>
              <a:rPr lang="en-GB" sz="2000" dirty="0"/>
              <a:t> from the various stakeholders concerned by the accident (professionals, population, mass media,…)</a:t>
            </a:r>
          </a:p>
          <a:p>
            <a:pPr lvl="1"/>
            <a:r>
              <a:rPr lang="en-GB" sz="1600" dirty="0"/>
              <a:t>RP authorities, RP expert bodies, different experts to be involved in the preparedness phase (health professionals, teachers, …),…</a:t>
            </a:r>
          </a:p>
          <a:p>
            <a:r>
              <a:rPr lang="en-GB" sz="2000" dirty="0"/>
              <a:t>Topics related to </a:t>
            </a:r>
            <a:r>
              <a:rPr lang="en-GB" sz="2000" dirty="0">
                <a:solidFill>
                  <a:srgbClr val="4AA0B1"/>
                </a:solidFill>
              </a:rPr>
              <a:t>various aspects of post-accident management</a:t>
            </a:r>
            <a:r>
              <a:rPr lang="en-GB" sz="2000" dirty="0"/>
              <a:t> (Radiological protection, radioecology, health surveillance, radiation monitoring systems,…)</a:t>
            </a:r>
          </a:p>
          <a:p>
            <a:r>
              <a:rPr lang="en-GB" sz="2000" dirty="0"/>
              <a:t>Objective to </a:t>
            </a:r>
            <a:r>
              <a:rPr lang="en-GB" sz="2000" dirty="0">
                <a:solidFill>
                  <a:srgbClr val="4AA0B1"/>
                </a:solidFill>
              </a:rPr>
              <a:t>foster the development of pluridisciplinary and multistakeholder approaches</a:t>
            </a:r>
            <a:r>
              <a:rPr lang="en-GB" sz="2000" dirty="0"/>
              <a:t> to deal with the complexity of post-accident situations</a:t>
            </a:r>
            <a:endParaRPr lang="en-US" sz="2000" dirty="0"/>
          </a:p>
        </p:txBody>
      </p:sp>
    </p:spTree>
    <p:extLst>
      <p:ext uri="{BB962C8B-B14F-4D97-AF65-F5344CB8AC3E}">
        <p14:creationId xmlns:p14="http://schemas.microsoft.com/office/powerpoint/2010/main" val="298043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RP Culture EP&amp;R</a:t>
            </a:r>
          </a:p>
        </p:txBody>
      </p:sp>
      <p:sp>
        <p:nvSpPr>
          <p:cNvPr id="3" name="Content Placeholder 2"/>
          <p:cNvSpPr>
            <a:spLocks noGrp="1"/>
          </p:cNvSpPr>
          <p:nvPr>
            <p:ph idx="1"/>
          </p:nvPr>
        </p:nvSpPr>
        <p:spPr>
          <a:xfrm>
            <a:off x="411601" y="4760209"/>
            <a:ext cx="8367660" cy="1377387"/>
          </a:xfrm>
          <a:solidFill>
            <a:srgbClr val="FFC671"/>
          </a:solidFill>
        </p:spPr>
        <p:txBody>
          <a:bodyPr>
            <a:noAutofit/>
          </a:bodyPr>
          <a:lstStyle/>
          <a:p>
            <a:pPr marL="0" indent="0">
              <a:lnSpc>
                <a:spcPct val="120000"/>
              </a:lnSpc>
              <a:buNone/>
            </a:pPr>
            <a:r>
              <a:rPr lang="en-GB" b="1" dirty="0"/>
              <a:t>Further developments EP&amp;R 2: Elaborate a strategic document to be used by authorities and expert bodies to build a roadmap for the development of RP culture during the preparedness phase</a:t>
            </a:r>
            <a:endParaRPr lang="en-US" b="1" dirty="0"/>
          </a:p>
        </p:txBody>
      </p:sp>
      <p:sp>
        <p:nvSpPr>
          <p:cNvPr id="4" name="Slide Number Placeholder 3"/>
          <p:cNvSpPr>
            <a:spLocks noGrp="1"/>
          </p:cNvSpPr>
          <p:nvPr>
            <p:ph type="sldNum" sz="quarter" idx="10"/>
          </p:nvPr>
        </p:nvSpPr>
        <p:spPr/>
        <p:txBody>
          <a:bodyPr/>
          <a:lstStyle/>
          <a:p>
            <a:fld id="{F277BEA8-9B9B-7342-B81C-4D6A4BFD82EA}" type="slidenum">
              <a:rPr lang="fr-FR" smtClean="0"/>
              <a:t>4</a:t>
            </a:fld>
            <a:endParaRPr lang="fr-FR"/>
          </a:p>
        </p:txBody>
      </p:sp>
      <p:sp>
        <p:nvSpPr>
          <p:cNvPr id="5" name="Content Placeholder 2"/>
          <p:cNvSpPr txBox="1">
            <a:spLocks/>
          </p:cNvSpPr>
          <p:nvPr/>
        </p:nvSpPr>
        <p:spPr>
          <a:xfrm>
            <a:off x="253327" y="1608882"/>
            <a:ext cx="8525933" cy="4669720"/>
          </a:xfrm>
          <a:prstGeom prst="rect">
            <a:avLst/>
          </a:prstGeom>
        </p:spPr>
        <p:txBody>
          <a:bodyPr vert="horz" lIns="91440" tIns="45720" rIns="91440" bIns="45720" rtlCol="0">
            <a:norm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2000" dirty="0"/>
              <a:t>While </a:t>
            </a:r>
            <a:r>
              <a:rPr lang="en-GB" sz="2000" dirty="0">
                <a:solidFill>
                  <a:srgbClr val="4AA0B1"/>
                </a:solidFill>
              </a:rPr>
              <a:t>preparedness strategies</a:t>
            </a:r>
            <a:r>
              <a:rPr lang="en-GB" sz="2000" dirty="0"/>
              <a:t> to cope with emergency and post-accident situations are </a:t>
            </a:r>
            <a:r>
              <a:rPr lang="en-GB" sz="2000" dirty="0">
                <a:solidFill>
                  <a:srgbClr val="4AA0B1"/>
                </a:solidFill>
              </a:rPr>
              <a:t>currently developed or under-development</a:t>
            </a:r>
            <a:r>
              <a:rPr lang="en-GB" sz="2000" dirty="0"/>
              <a:t> at the international and national levels, </a:t>
            </a:r>
            <a:r>
              <a:rPr lang="en-GB" sz="2000" dirty="0">
                <a:solidFill>
                  <a:srgbClr val="4AA0B1"/>
                </a:solidFill>
              </a:rPr>
              <a:t>the specific role of RP culture requires further developments</a:t>
            </a:r>
            <a:r>
              <a:rPr lang="en-GB" sz="2000" dirty="0"/>
              <a:t>.</a:t>
            </a:r>
          </a:p>
          <a:p>
            <a:r>
              <a:rPr lang="en-GB" sz="2000" dirty="0"/>
              <a:t>The elaboration of </a:t>
            </a:r>
            <a:r>
              <a:rPr lang="en-GB" sz="2000" dirty="0">
                <a:solidFill>
                  <a:srgbClr val="4AA0B1"/>
                </a:solidFill>
              </a:rPr>
              <a:t>a strategic document</a:t>
            </a:r>
            <a:r>
              <a:rPr lang="en-GB" sz="2000" dirty="0"/>
              <a:t> would provide the opportunity </a:t>
            </a:r>
            <a:r>
              <a:rPr lang="en-GB" sz="2000" dirty="0">
                <a:solidFill>
                  <a:srgbClr val="4AA0B1"/>
                </a:solidFill>
              </a:rPr>
              <a:t>to better characterise the conditions and means for developing RP culture</a:t>
            </a:r>
            <a:r>
              <a:rPr lang="en-GB" sz="2000" dirty="0"/>
              <a:t> in this context</a:t>
            </a:r>
          </a:p>
          <a:p>
            <a:pPr lvl="1"/>
            <a:r>
              <a:rPr lang="en-GB" sz="1700" dirty="0"/>
              <a:t>Identification of stakeholders - roles and responsibilities – goals &amp; tools for RP culture dissemination – Evaluation processes - …</a:t>
            </a:r>
          </a:p>
          <a:p>
            <a:pPr lvl="1"/>
            <a:endParaRPr lang="en-US" sz="1700" dirty="0"/>
          </a:p>
        </p:txBody>
      </p:sp>
    </p:spTree>
    <p:extLst>
      <p:ext uri="{BB962C8B-B14F-4D97-AF65-F5344CB8AC3E}">
        <p14:creationId xmlns:p14="http://schemas.microsoft.com/office/powerpoint/2010/main" val="2693756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RP Culture EP&amp;R</a:t>
            </a:r>
          </a:p>
        </p:txBody>
      </p:sp>
      <p:sp>
        <p:nvSpPr>
          <p:cNvPr id="3" name="Content Placeholder 2"/>
          <p:cNvSpPr>
            <a:spLocks noGrp="1"/>
          </p:cNvSpPr>
          <p:nvPr>
            <p:ph idx="1"/>
          </p:nvPr>
        </p:nvSpPr>
        <p:spPr>
          <a:xfrm>
            <a:off x="494957" y="5322563"/>
            <a:ext cx="8367660" cy="980834"/>
          </a:xfrm>
          <a:solidFill>
            <a:srgbClr val="FFC671"/>
          </a:solidFill>
        </p:spPr>
        <p:txBody>
          <a:bodyPr>
            <a:noAutofit/>
          </a:bodyPr>
          <a:lstStyle/>
          <a:p>
            <a:pPr marL="0" indent="0">
              <a:lnSpc>
                <a:spcPct val="120000"/>
              </a:lnSpc>
              <a:buNone/>
            </a:pPr>
            <a:r>
              <a:rPr lang="en-GB" b="1" dirty="0"/>
              <a:t>Further developments EP&amp;R 3:  Development of citizen science projects to disseminate RP culture</a:t>
            </a:r>
            <a:r>
              <a:rPr lang="fr-FR" b="1" dirty="0"/>
              <a:t> </a:t>
            </a:r>
            <a:endParaRPr lang="en-US" b="1" dirty="0"/>
          </a:p>
        </p:txBody>
      </p:sp>
      <p:sp>
        <p:nvSpPr>
          <p:cNvPr id="4" name="Slide Number Placeholder 3"/>
          <p:cNvSpPr>
            <a:spLocks noGrp="1"/>
          </p:cNvSpPr>
          <p:nvPr>
            <p:ph type="sldNum" sz="quarter" idx="10"/>
          </p:nvPr>
        </p:nvSpPr>
        <p:spPr/>
        <p:txBody>
          <a:bodyPr/>
          <a:lstStyle/>
          <a:p>
            <a:fld id="{F277BEA8-9B9B-7342-B81C-4D6A4BFD82EA}" type="slidenum">
              <a:rPr lang="fr-FR" smtClean="0"/>
              <a:t>5</a:t>
            </a:fld>
            <a:endParaRPr lang="fr-FR"/>
          </a:p>
        </p:txBody>
      </p:sp>
      <p:sp>
        <p:nvSpPr>
          <p:cNvPr id="5" name="Content Placeholder 2"/>
          <p:cNvSpPr txBox="1">
            <a:spLocks/>
          </p:cNvSpPr>
          <p:nvPr/>
        </p:nvSpPr>
        <p:spPr>
          <a:xfrm>
            <a:off x="253327" y="1608882"/>
            <a:ext cx="8525933" cy="4669720"/>
          </a:xfrm>
          <a:prstGeom prst="rect">
            <a:avLst/>
          </a:prstGeom>
        </p:spPr>
        <p:txBody>
          <a:bodyPr vert="horz" lIns="91440" tIns="45720" rIns="91440" bIns="45720" rtlCol="0">
            <a:norm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lvl="1"/>
            <a:endParaRPr lang="en-US" sz="1700" dirty="0"/>
          </a:p>
        </p:txBody>
      </p:sp>
      <p:sp>
        <p:nvSpPr>
          <p:cNvPr id="6" name="Content Placeholder 2">
            <a:extLst>
              <a:ext uri="{FF2B5EF4-FFF2-40B4-BE49-F238E27FC236}">
                <a16:creationId xmlns:a16="http://schemas.microsoft.com/office/drawing/2014/main" id="{4DA7424E-1898-3446-BC29-DB726F4CB6B2}"/>
              </a:ext>
            </a:extLst>
          </p:cNvPr>
          <p:cNvSpPr txBox="1">
            <a:spLocks/>
          </p:cNvSpPr>
          <p:nvPr/>
        </p:nvSpPr>
        <p:spPr>
          <a:xfrm>
            <a:off x="380999" y="1527858"/>
            <a:ext cx="8763001" cy="4845271"/>
          </a:xfrm>
          <a:prstGeom prst="rect">
            <a:avLst/>
          </a:prstGeom>
        </p:spPr>
        <p:txBody>
          <a:bodyPr vert="horz" lIns="91440" tIns="45720" rIns="91440" bIns="45720" rtlCol="0">
            <a:norm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dirty="0">
                <a:solidFill>
                  <a:srgbClr val="4AA0B1"/>
                </a:solidFill>
              </a:rPr>
              <a:t>Citizen science activities</a:t>
            </a:r>
            <a:r>
              <a:rPr lang="en-GB" dirty="0"/>
              <a:t> enabling members of the public to perform their own measurement of radioactivity in the environment have proven to be </a:t>
            </a:r>
            <a:r>
              <a:rPr lang="en-GB" dirty="0">
                <a:solidFill>
                  <a:srgbClr val="4AA0B1"/>
                </a:solidFill>
              </a:rPr>
              <a:t>a key tool to develop RP culture among populations affected by a nuclear accident</a:t>
            </a:r>
            <a:r>
              <a:rPr lang="en-GB" dirty="0"/>
              <a:t>. </a:t>
            </a:r>
          </a:p>
          <a:p>
            <a:r>
              <a:rPr lang="en-GB" dirty="0"/>
              <a:t>These types of activities should also be developed </a:t>
            </a:r>
            <a:r>
              <a:rPr lang="en-GB" dirty="0">
                <a:solidFill>
                  <a:srgbClr val="4AA0B1"/>
                </a:solidFill>
              </a:rPr>
              <a:t>among populations not affected by nuclear accident</a:t>
            </a:r>
            <a:r>
              <a:rPr lang="en-GB" dirty="0"/>
              <a:t>, as </a:t>
            </a:r>
            <a:r>
              <a:rPr lang="en-GB" dirty="0">
                <a:solidFill>
                  <a:srgbClr val="4AA0B1"/>
                </a:solidFill>
              </a:rPr>
              <a:t>a tool to develop practical RP culture</a:t>
            </a:r>
            <a:r>
              <a:rPr lang="en-GB" dirty="0"/>
              <a:t>.</a:t>
            </a:r>
            <a:r>
              <a:rPr lang="en-GB" sz="2000" dirty="0"/>
              <a:t> </a:t>
            </a:r>
          </a:p>
          <a:p>
            <a:pPr lvl="1"/>
            <a:r>
              <a:rPr lang="en-GB" sz="2000" dirty="0"/>
              <a:t>Build framework for citizen science projects</a:t>
            </a:r>
          </a:p>
          <a:p>
            <a:pPr lvl="2"/>
            <a:r>
              <a:rPr lang="en-GB" sz="1600" dirty="0"/>
              <a:t>Involvement processes, ethical considerations, means to support projects, collaborative process,…</a:t>
            </a:r>
          </a:p>
          <a:p>
            <a:pPr lvl="1"/>
            <a:r>
              <a:rPr lang="en-GB" sz="2000" dirty="0"/>
              <a:t>Develop collaborative structures</a:t>
            </a:r>
          </a:p>
          <a:p>
            <a:pPr lvl="2"/>
            <a:r>
              <a:rPr lang="en-GB" sz="1600" dirty="0"/>
              <a:t>Share information, provide explanation of measurements, develop RP Culture</a:t>
            </a:r>
          </a:p>
        </p:txBody>
      </p:sp>
    </p:spTree>
    <p:extLst>
      <p:ext uri="{BB962C8B-B14F-4D97-AF65-F5344CB8AC3E}">
        <p14:creationId xmlns:p14="http://schemas.microsoft.com/office/powerpoint/2010/main" val="1204501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RP culture - Medical</a:t>
            </a:r>
          </a:p>
        </p:txBody>
      </p:sp>
      <p:sp>
        <p:nvSpPr>
          <p:cNvPr id="3" name="Content Placeholder 2"/>
          <p:cNvSpPr>
            <a:spLocks noGrp="1"/>
          </p:cNvSpPr>
          <p:nvPr>
            <p:ph idx="1"/>
          </p:nvPr>
        </p:nvSpPr>
        <p:spPr>
          <a:xfrm>
            <a:off x="380999" y="4890256"/>
            <a:ext cx="8525933" cy="1458269"/>
          </a:xfrm>
          <a:solidFill>
            <a:srgbClr val="FFC671"/>
          </a:solidFill>
        </p:spPr>
        <p:txBody>
          <a:bodyPr>
            <a:noAutofit/>
          </a:bodyPr>
          <a:lstStyle/>
          <a:p>
            <a:pPr marL="0" indent="0">
              <a:buNone/>
            </a:pPr>
            <a:r>
              <a:rPr lang="en-GB" b="1" dirty="0"/>
              <a:t>Recommendation Medical 6: Engage initiatives to develop and promote RP culture for the health professionals who are not directly involved in medical procedure using ionizing radiations but maybe occupationally exposed and/or interacting with patients</a:t>
            </a:r>
            <a:r>
              <a:rPr lang="fr-FR" b="1" dirty="0"/>
              <a:t> </a:t>
            </a:r>
            <a:endParaRPr lang="en-US" b="1" dirty="0"/>
          </a:p>
        </p:txBody>
      </p:sp>
      <p:sp>
        <p:nvSpPr>
          <p:cNvPr id="4" name="Slide Number Placeholder 3"/>
          <p:cNvSpPr>
            <a:spLocks noGrp="1"/>
          </p:cNvSpPr>
          <p:nvPr>
            <p:ph type="sldNum" sz="quarter" idx="10"/>
          </p:nvPr>
        </p:nvSpPr>
        <p:spPr/>
        <p:txBody>
          <a:bodyPr/>
          <a:lstStyle/>
          <a:p>
            <a:fld id="{F277BEA8-9B9B-7342-B81C-4D6A4BFD82EA}" type="slidenum">
              <a:rPr lang="fr-FR" smtClean="0"/>
              <a:t>6</a:t>
            </a:fld>
            <a:endParaRPr lang="fr-FR"/>
          </a:p>
        </p:txBody>
      </p:sp>
      <p:sp>
        <p:nvSpPr>
          <p:cNvPr id="5" name="Content Placeholder 2"/>
          <p:cNvSpPr txBox="1">
            <a:spLocks/>
          </p:cNvSpPr>
          <p:nvPr/>
        </p:nvSpPr>
        <p:spPr>
          <a:xfrm>
            <a:off x="258915" y="1457411"/>
            <a:ext cx="8687059" cy="3432845"/>
          </a:xfrm>
          <a:prstGeom prst="rect">
            <a:avLst/>
          </a:prstGeom>
          <a:noFill/>
        </p:spPr>
        <p:txBody>
          <a:bodyPr vert="horz" lIns="91440" tIns="45720" rIns="91440" bIns="45720" rtlCol="0">
            <a:no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2000" dirty="0"/>
              <a:t>Health professionals who are </a:t>
            </a:r>
            <a:r>
              <a:rPr lang="en-GB" sz="2000" dirty="0">
                <a:solidFill>
                  <a:srgbClr val="4AA0B1"/>
                </a:solidFill>
              </a:rPr>
              <a:t>not directly involved in medical procedure</a:t>
            </a:r>
            <a:r>
              <a:rPr lang="en-GB" sz="2000" dirty="0"/>
              <a:t> using ionizing radiation (such as nurses) usually </a:t>
            </a:r>
            <a:r>
              <a:rPr lang="en-GB" sz="2000" dirty="0">
                <a:solidFill>
                  <a:srgbClr val="4AA0B1"/>
                </a:solidFill>
              </a:rPr>
              <a:t>do not beneficiate from specific training and education</a:t>
            </a:r>
            <a:r>
              <a:rPr lang="en-GB" sz="2000" dirty="0"/>
              <a:t> related to the use of ionizing radiations in medical practices and to the related radiological protection actions.</a:t>
            </a:r>
          </a:p>
          <a:p>
            <a:r>
              <a:rPr lang="en-GB" sz="2000" dirty="0"/>
              <a:t>Increasing their understanding of the medical protocols using ionising radiations for therapy or diagnostic purpose could </a:t>
            </a:r>
            <a:r>
              <a:rPr lang="en-GB" sz="2000" dirty="0">
                <a:solidFill>
                  <a:srgbClr val="4AA0B1"/>
                </a:solidFill>
              </a:rPr>
              <a:t>contribute to take care of their own protection, and/or that of patients</a:t>
            </a:r>
            <a:r>
              <a:rPr lang="en-GB" sz="2000" dirty="0"/>
              <a:t>. </a:t>
            </a:r>
          </a:p>
          <a:p>
            <a:r>
              <a:rPr lang="en-GB" sz="2000" dirty="0"/>
              <a:t>As they may also be in direct and close relationship with patients, acquiring the basic knowledge and skills on </a:t>
            </a:r>
            <a:r>
              <a:rPr lang="en-GB" sz="2000" dirty="0">
                <a:solidFill>
                  <a:srgbClr val="4AA0B1"/>
                </a:solidFill>
              </a:rPr>
              <a:t>RP culture would allow them to answer patients’ questions and to provide advices</a:t>
            </a:r>
            <a:r>
              <a:rPr lang="en-GB" sz="2000" dirty="0"/>
              <a:t> related to radiological protection.</a:t>
            </a:r>
            <a:r>
              <a:rPr lang="fr-FR" sz="2000" dirty="0"/>
              <a:t> </a:t>
            </a:r>
            <a:endParaRPr lang="en-US" sz="2000" b="1" dirty="0"/>
          </a:p>
        </p:txBody>
      </p:sp>
    </p:spTree>
    <p:extLst>
      <p:ext uri="{BB962C8B-B14F-4D97-AF65-F5344CB8AC3E}">
        <p14:creationId xmlns:p14="http://schemas.microsoft.com/office/powerpoint/2010/main" val="2293131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RP culture - Medical</a:t>
            </a:r>
          </a:p>
        </p:txBody>
      </p:sp>
      <p:sp>
        <p:nvSpPr>
          <p:cNvPr id="3" name="Content Placeholder 2"/>
          <p:cNvSpPr>
            <a:spLocks noGrp="1"/>
          </p:cNvSpPr>
          <p:nvPr>
            <p:ph idx="1"/>
          </p:nvPr>
        </p:nvSpPr>
        <p:spPr>
          <a:xfrm>
            <a:off x="380999" y="5202061"/>
            <a:ext cx="8525933" cy="1070706"/>
          </a:xfrm>
          <a:solidFill>
            <a:srgbClr val="FFC671"/>
          </a:solidFill>
        </p:spPr>
        <p:txBody>
          <a:bodyPr>
            <a:noAutofit/>
          </a:bodyPr>
          <a:lstStyle/>
          <a:p>
            <a:pPr marL="0" indent="0">
              <a:buNone/>
            </a:pPr>
            <a:r>
              <a:rPr lang="en-GB" b="1" dirty="0"/>
              <a:t>Recommendation Medical 7: Integrate or reinforce RP culture as part of medical practices for the medical professionals who are directly involved in medical procedure using ionizing radiations </a:t>
            </a:r>
            <a:endParaRPr lang="en-US" b="1" dirty="0"/>
          </a:p>
        </p:txBody>
      </p:sp>
      <p:sp>
        <p:nvSpPr>
          <p:cNvPr id="4" name="Slide Number Placeholder 3"/>
          <p:cNvSpPr>
            <a:spLocks noGrp="1"/>
          </p:cNvSpPr>
          <p:nvPr>
            <p:ph type="sldNum" sz="quarter" idx="10"/>
          </p:nvPr>
        </p:nvSpPr>
        <p:spPr/>
        <p:txBody>
          <a:bodyPr/>
          <a:lstStyle/>
          <a:p>
            <a:fld id="{F277BEA8-9B9B-7342-B81C-4D6A4BFD82EA}" type="slidenum">
              <a:rPr lang="fr-FR" smtClean="0"/>
              <a:t>7</a:t>
            </a:fld>
            <a:endParaRPr lang="fr-FR"/>
          </a:p>
        </p:txBody>
      </p:sp>
      <p:sp>
        <p:nvSpPr>
          <p:cNvPr id="5" name="Content Placeholder 2"/>
          <p:cNvSpPr txBox="1">
            <a:spLocks/>
          </p:cNvSpPr>
          <p:nvPr/>
        </p:nvSpPr>
        <p:spPr>
          <a:xfrm>
            <a:off x="258915" y="1457411"/>
            <a:ext cx="8687059" cy="3612300"/>
          </a:xfrm>
          <a:prstGeom prst="rect">
            <a:avLst/>
          </a:prstGeom>
          <a:noFill/>
        </p:spPr>
        <p:txBody>
          <a:bodyPr vert="horz" lIns="91440" tIns="45720" rIns="91440" bIns="45720" rtlCol="0">
            <a:no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dirty="0"/>
              <a:t>Need to </a:t>
            </a:r>
            <a:r>
              <a:rPr lang="en-GB" dirty="0">
                <a:solidFill>
                  <a:srgbClr val="4AA0B1"/>
                </a:solidFill>
              </a:rPr>
              <a:t>continuously improve the practices of the professionals</a:t>
            </a:r>
            <a:r>
              <a:rPr lang="en-GB" dirty="0"/>
              <a:t> </a:t>
            </a:r>
            <a:r>
              <a:rPr lang="en-GB" dirty="0">
                <a:solidFill>
                  <a:srgbClr val="4AA0B1"/>
                </a:solidFill>
              </a:rPr>
              <a:t>directly involved</a:t>
            </a:r>
            <a:r>
              <a:rPr lang="en-GB" dirty="0"/>
              <a:t> in medical procedures giving rise to ionizing radiation. </a:t>
            </a:r>
          </a:p>
          <a:p>
            <a:r>
              <a:rPr lang="en-GB" dirty="0"/>
              <a:t>RP culture is a key element to have these professionals</a:t>
            </a:r>
            <a:r>
              <a:rPr lang="en-GB" dirty="0">
                <a:solidFill>
                  <a:srgbClr val="4AA0B1"/>
                </a:solidFill>
              </a:rPr>
              <a:t> integrating the radiological risk as an additional criterion in their decision-making process,</a:t>
            </a:r>
            <a:r>
              <a:rPr lang="en-GB" dirty="0"/>
              <a:t> as well as to better understand and implement processes to </a:t>
            </a:r>
            <a:r>
              <a:rPr lang="en-GB" dirty="0">
                <a:solidFill>
                  <a:srgbClr val="4AA0B1"/>
                </a:solidFill>
              </a:rPr>
              <a:t>optimise the radiological protection of the patients and the whole staff</a:t>
            </a:r>
            <a:r>
              <a:rPr lang="en-GB" dirty="0"/>
              <a:t>. </a:t>
            </a:r>
            <a:endParaRPr lang="fr-FR" dirty="0"/>
          </a:p>
          <a:p>
            <a:r>
              <a:rPr lang="en-GB" dirty="0"/>
              <a:t>RP culture is also important to</a:t>
            </a:r>
            <a:r>
              <a:rPr lang="en-GB" dirty="0">
                <a:solidFill>
                  <a:srgbClr val="4AA0B1"/>
                </a:solidFill>
              </a:rPr>
              <a:t> improve their communication and work with the RP Experts of the hospitals</a:t>
            </a:r>
            <a:r>
              <a:rPr lang="en-GB" dirty="0"/>
              <a:t> on issues related to patient and staff radiological protection.</a:t>
            </a:r>
            <a:r>
              <a:rPr lang="fr-FR" sz="2000" dirty="0"/>
              <a:t> </a:t>
            </a:r>
            <a:endParaRPr lang="en-US" sz="2000" b="1" dirty="0"/>
          </a:p>
        </p:txBody>
      </p:sp>
    </p:spTree>
    <p:extLst>
      <p:ext uri="{BB962C8B-B14F-4D97-AF65-F5344CB8AC3E}">
        <p14:creationId xmlns:p14="http://schemas.microsoft.com/office/powerpoint/2010/main" val="1329342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RP culture - Medical</a:t>
            </a:r>
          </a:p>
        </p:txBody>
      </p:sp>
      <p:sp>
        <p:nvSpPr>
          <p:cNvPr id="3" name="Content Placeholder 2"/>
          <p:cNvSpPr>
            <a:spLocks noGrp="1"/>
          </p:cNvSpPr>
          <p:nvPr>
            <p:ph idx="1"/>
          </p:nvPr>
        </p:nvSpPr>
        <p:spPr>
          <a:xfrm>
            <a:off x="420041" y="4352082"/>
            <a:ext cx="8525933" cy="1677618"/>
          </a:xfrm>
          <a:solidFill>
            <a:srgbClr val="FFC671"/>
          </a:solidFill>
        </p:spPr>
        <p:txBody>
          <a:bodyPr>
            <a:noAutofit/>
          </a:bodyPr>
          <a:lstStyle/>
          <a:p>
            <a:pPr marL="0" indent="0">
              <a:buNone/>
            </a:pPr>
            <a:r>
              <a:rPr lang="en-GB" b="1" dirty="0"/>
              <a:t>Further Developments Medical 1: Develop open access sources of information on RP in the medical field to complete initial training of the health professionals who are not directly involved in medical procedure using ionizing radiations but maybe occupationally exposed and/or interacting with patients</a:t>
            </a:r>
            <a:r>
              <a:rPr lang="fr-FR" b="1" dirty="0"/>
              <a:t> </a:t>
            </a:r>
            <a:endParaRPr lang="en-US" b="1" dirty="0"/>
          </a:p>
        </p:txBody>
      </p:sp>
      <p:sp>
        <p:nvSpPr>
          <p:cNvPr id="4" name="Slide Number Placeholder 3"/>
          <p:cNvSpPr>
            <a:spLocks noGrp="1"/>
          </p:cNvSpPr>
          <p:nvPr>
            <p:ph type="sldNum" sz="quarter" idx="10"/>
          </p:nvPr>
        </p:nvSpPr>
        <p:spPr/>
        <p:txBody>
          <a:bodyPr/>
          <a:lstStyle/>
          <a:p>
            <a:fld id="{F277BEA8-9B9B-7342-B81C-4D6A4BFD82EA}" type="slidenum">
              <a:rPr lang="fr-FR" smtClean="0"/>
              <a:t>8</a:t>
            </a:fld>
            <a:endParaRPr lang="fr-FR"/>
          </a:p>
        </p:txBody>
      </p:sp>
      <p:sp>
        <p:nvSpPr>
          <p:cNvPr id="5" name="Content Placeholder 2"/>
          <p:cNvSpPr txBox="1">
            <a:spLocks/>
          </p:cNvSpPr>
          <p:nvPr/>
        </p:nvSpPr>
        <p:spPr>
          <a:xfrm>
            <a:off x="219873" y="1513823"/>
            <a:ext cx="8687059" cy="2589357"/>
          </a:xfrm>
          <a:prstGeom prst="rect">
            <a:avLst/>
          </a:prstGeom>
          <a:noFill/>
        </p:spPr>
        <p:txBody>
          <a:bodyPr vert="horz" lIns="91440" tIns="45720" rIns="91440" bIns="45720" rtlCol="0">
            <a:no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dirty="0">
                <a:solidFill>
                  <a:srgbClr val="4AA0B1"/>
                </a:solidFill>
              </a:rPr>
              <a:t>Initial training</a:t>
            </a:r>
            <a:r>
              <a:rPr lang="en-GB" dirty="0"/>
              <a:t> for health professionals who are</a:t>
            </a:r>
            <a:r>
              <a:rPr lang="en-GB" dirty="0">
                <a:solidFill>
                  <a:srgbClr val="4AA0B1"/>
                </a:solidFill>
              </a:rPr>
              <a:t> not directly involved</a:t>
            </a:r>
            <a:r>
              <a:rPr lang="en-GB" dirty="0"/>
              <a:t> in medical procedure using ionizing radiation might be of </a:t>
            </a:r>
            <a:r>
              <a:rPr lang="en-GB" dirty="0">
                <a:solidFill>
                  <a:srgbClr val="4AA0B1"/>
                </a:solidFill>
              </a:rPr>
              <a:t>short duration. </a:t>
            </a:r>
          </a:p>
          <a:p>
            <a:r>
              <a:rPr lang="en-GB" dirty="0"/>
              <a:t>It is thus important to provide them with the possibility to </a:t>
            </a:r>
            <a:r>
              <a:rPr lang="en-GB" dirty="0">
                <a:solidFill>
                  <a:srgbClr val="4AA0B1"/>
                </a:solidFill>
              </a:rPr>
              <a:t>have access to further information</a:t>
            </a:r>
            <a:r>
              <a:rPr lang="en-GB" dirty="0"/>
              <a:t>, adapted to their profession.</a:t>
            </a:r>
            <a:endParaRPr lang="fr-FR" dirty="0"/>
          </a:p>
          <a:p>
            <a:r>
              <a:rPr lang="en-GB" dirty="0"/>
              <a:t>The access to this type of information is also </a:t>
            </a:r>
            <a:r>
              <a:rPr lang="en-GB" dirty="0">
                <a:solidFill>
                  <a:srgbClr val="4AA0B1"/>
                </a:solidFill>
              </a:rPr>
              <a:t>necessary to improve the day -to-day practices</a:t>
            </a:r>
            <a:r>
              <a:rPr lang="en-GB" dirty="0"/>
              <a:t> by providing a regular update of skills and knowledge on RP culture.</a:t>
            </a:r>
            <a:r>
              <a:rPr lang="fr-FR" dirty="0"/>
              <a:t> </a:t>
            </a:r>
            <a:endParaRPr lang="en-US" sz="2000" b="1" dirty="0"/>
          </a:p>
        </p:txBody>
      </p:sp>
    </p:spTree>
    <p:extLst>
      <p:ext uri="{BB962C8B-B14F-4D97-AF65-F5344CB8AC3E}">
        <p14:creationId xmlns:p14="http://schemas.microsoft.com/office/powerpoint/2010/main" val="3925959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RP culture - Medical</a:t>
            </a:r>
          </a:p>
        </p:txBody>
      </p:sp>
      <p:sp>
        <p:nvSpPr>
          <p:cNvPr id="3" name="Content Placeholder 2"/>
          <p:cNvSpPr>
            <a:spLocks noGrp="1"/>
          </p:cNvSpPr>
          <p:nvPr>
            <p:ph idx="1"/>
          </p:nvPr>
        </p:nvSpPr>
        <p:spPr>
          <a:xfrm>
            <a:off x="380999" y="5116011"/>
            <a:ext cx="8525933" cy="1076444"/>
          </a:xfrm>
          <a:solidFill>
            <a:srgbClr val="FFC671"/>
          </a:solidFill>
        </p:spPr>
        <p:txBody>
          <a:bodyPr>
            <a:noAutofit/>
          </a:bodyPr>
          <a:lstStyle/>
          <a:p>
            <a:pPr marL="0" indent="0">
              <a:buNone/>
            </a:pPr>
            <a:r>
              <a:rPr lang="en-GB" b="1" dirty="0"/>
              <a:t>Further Developments Medical 2: Develop methods and tools to evaluate the level of RP culture in the medical departments using ionizing radiations in their practices</a:t>
            </a:r>
            <a:r>
              <a:rPr lang="fr-FR" b="1" dirty="0"/>
              <a:t> </a:t>
            </a:r>
            <a:endParaRPr lang="en-US" b="1" dirty="0"/>
          </a:p>
        </p:txBody>
      </p:sp>
      <p:sp>
        <p:nvSpPr>
          <p:cNvPr id="4" name="Slide Number Placeholder 3"/>
          <p:cNvSpPr>
            <a:spLocks noGrp="1"/>
          </p:cNvSpPr>
          <p:nvPr>
            <p:ph type="sldNum" sz="quarter" idx="10"/>
          </p:nvPr>
        </p:nvSpPr>
        <p:spPr/>
        <p:txBody>
          <a:bodyPr/>
          <a:lstStyle/>
          <a:p>
            <a:fld id="{F277BEA8-9B9B-7342-B81C-4D6A4BFD82EA}" type="slidenum">
              <a:rPr lang="fr-FR" smtClean="0"/>
              <a:t>9</a:t>
            </a:fld>
            <a:endParaRPr lang="fr-FR"/>
          </a:p>
        </p:txBody>
      </p:sp>
      <p:sp>
        <p:nvSpPr>
          <p:cNvPr id="5" name="Content Placeholder 2"/>
          <p:cNvSpPr txBox="1">
            <a:spLocks/>
          </p:cNvSpPr>
          <p:nvPr/>
        </p:nvSpPr>
        <p:spPr>
          <a:xfrm>
            <a:off x="258915" y="1457410"/>
            <a:ext cx="8687059" cy="3572453"/>
          </a:xfrm>
          <a:prstGeom prst="rect">
            <a:avLst/>
          </a:prstGeom>
          <a:noFill/>
        </p:spPr>
        <p:txBody>
          <a:bodyPr vert="horz" lIns="91440" tIns="45720" rIns="91440" bIns="45720" rtlCol="0">
            <a:no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dirty="0"/>
              <a:t>Need</a:t>
            </a:r>
            <a:r>
              <a:rPr lang="en-GB" dirty="0">
                <a:solidFill>
                  <a:srgbClr val="4AA0B1"/>
                </a:solidFill>
              </a:rPr>
              <a:t> to be able to periodically evaluate the level of RP culture shared within the medical departments</a:t>
            </a:r>
            <a:r>
              <a:rPr lang="en-GB" dirty="0"/>
              <a:t> in order to better adapt the actions undertaken to improve the practices from RP point of view. </a:t>
            </a:r>
          </a:p>
          <a:p>
            <a:r>
              <a:rPr lang="en-GB" dirty="0"/>
              <a:t>To this end, it would be useful to </a:t>
            </a:r>
            <a:r>
              <a:rPr lang="en-GB" dirty="0">
                <a:solidFill>
                  <a:srgbClr val="4AA0B1"/>
                </a:solidFill>
              </a:rPr>
              <a:t>develop, methods, tools or indicators,</a:t>
            </a:r>
            <a:r>
              <a:rPr lang="en-GB" dirty="0"/>
              <a:t> to be shared not only at the local level (of a specific hospital), but also more generally at a national or European level, within different medical professions or authorities.</a:t>
            </a:r>
          </a:p>
          <a:p>
            <a:pPr lvl="1"/>
            <a:r>
              <a:rPr lang="en-GB" dirty="0"/>
              <a:t>Elaboration of frameworks for </a:t>
            </a:r>
            <a:r>
              <a:rPr lang="en-GB" dirty="0">
                <a:solidFill>
                  <a:srgbClr val="4AA0B1"/>
                </a:solidFill>
              </a:rPr>
              <a:t>internal evaluation of RP Culture</a:t>
            </a:r>
            <a:r>
              <a:rPr lang="en-GB" dirty="0"/>
              <a:t> at the level of a medical department or hospital</a:t>
            </a:r>
          </a:p>
          <a:p>
            <a:pPr lvl="1"/>
            <a:r>
              <a:rPr lang="en-GB" dirty="0"/>
              <a:t>Elaboration of frameworks for</a:t>
            </a:r>
            <a:r>
              <a:rPr lang="en-GB" dirty="0">
                <a:solidFill>
                  <a:srgbClr val="4AA0B1"/>
                </a:solidFill>
              </a:rPr>
              <a:t> external evaluations</a:t>
            </a:r>
            <a:r>
              <a:rPr lang="en-GB" dirty="0"/>
              <a:t>, to be performed for example by Authorities, external experts or professional associations</a:t>
            </a:r>
            <a:endParaRPr lang="en-US" sz="1700" b="1" dirty="0"/>
          </a:p>
        </p:txBody>
      </p:sp>
    </p:spTree>
    <p:extLst>
      <p:ext uri="{BB962C8B-B14F-4D97-AF65-F5344CB8AC3E}">
        <p14:creationId xmlns:p14="http://schemas.microsoft.com/office/powerpoint/2010/main" val="394534887"/>
      </p:ext>
    </p:extLst>
  </p:cSld>
  <p:clrMapOvr>
    <a:masterClrMapping/>
  </p:clrMapOvr>
</p:sld>
</file>

<file path=ppt/theme/theme1.xml><?xml version="1.0" encoding="utf-8"?>
<a:theme xmlns:a="http://schemas.openxmlformats.org/drawingml/2006/main" name="CONCERT">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RT" id="{9E37ED38-8528-4622-97B5-E50A59913621}" vid="{C3144AF8-E3B1-46BB-B32C-B5F65E8202C5}"/>
    </a:ext>
  </a:extLst>
</a:theme>
</file>

<file path=ppt/theme/theme2.xml><?xml version="1.0" encoding="utf-8"?>
<a:theme xmlns:a="http://schemas.openxmlformats.org/drawingml/2006/main" name="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CERT">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RT" id="{9E37ED38-8528-4622-97B5-E50A59913621}" vid="{C3144AF8-E3B1-46BB-B32C-B5F65E8202C5}"/>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2E699366340D41B67FD2BA5630CCCF" ma:contentTypeVersion="3" ma:contentTypeDescription="Create a new document." ma:contentTypeScope="" ma:versionID="4e890b030306360b1caedebf40a60296">
  <xsd:schema xmlns:xsd="http://www.w3.org/2001/XMLSchema" xmlns:xs="http://www.w3.org/2001/XMLSchema" xmlns:p="http://schemas.microsoft.com/office/2006/metadata/properties" xmlns:ns2="9fadf70c-5e39-45e6-af1b-37916fb9636d" targetNamespace="http://schemas.microsoft.com/office/2006/metadata/properties" ma:root="true" ma:fieldsID="b6c78b3442fe6a4046643687873bf358" ns2:_="">
    <xsd:import namespace="9fadf70c-5e39-45e6-af1b-37916fb9636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adf70c-5e39-45e6-af1b-37916fb963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938E2A-B721-4AF4-BCA2-3053EB94DA7A}"/>
</file>

<file path=customXml/itemProps2.xml><?xml version="1.0" encoding="utf-8"?>
<ds:datastoreItem xmlns:ds="http://schemas.openxmlformats.org/officeDocument/2006/customXml" ds:itemID="{E54061B7-FFFE-43A8-B07C-9EA9039352E2}"/>
</file>

<file path=customXml/itemProps3.xml><?xml version="1.0" encoding="utf-8"?>
<ds:datastoreItem xmlns:ds="http://schemas.openxmlformats.org/officeDocument/2006/customXml" ds:itemID="{A6AF80B0-BA6E-48D9-865D-6C3C999A9D23}"/>
</file>

<file path=docProps/app.xml><?xml version="1.0" encoding="utf-8"?>
<Properties xmlns="http://schemas.openxmlformats.org/officeDocument/2006/extended-properties" xmlns:vt="http://schemas.openxmlformats.org/officeDocument/2006/docPropsVTypes">
  <Template>_SCK</Template>
  <TotalTime>148</TotalTime>
  <Pages>22</Pages>
  <Words>1657</Words>
  <Application>Microsoft Macintosh PowerPoint</Application>
  <PresentationFormat>Affichage à l'écran (4:3)</PresentationFormat>
  <Paragraphs>86</Paragraphs>
  <Slides>13</Slides>
  <Notes>9</Notes>
  <HiddenSlides>0</HiddenSlides>
  <MMClips>0</MMClips>
  <ScaleCrop>false</ScaleCrop>
  <HeadingPairs>
    <vt:vector size="6" baseType="variant">
      <vt:variant>
        <vt:lpstr>Polices utilisées</vt:lpstr>
      </vt:variant>
      <vt:variant>
        <vt:i4>6</vt:i4>
      </vt:variant>
      <vt:variant>
        <vt:lpstr>Thème</vt:lpstr>
      </vt:variant>
      <vt:variant>
        <vt:i4>3</vt:i4>
      </vt:variant>
      <vt:variant>
        <vt:lpstr>Titres des diapositives</vt:lpstr>
      </vt:variant>
      <vt:variant>
        <vt:i4>13</vt:i4>
      </vt:variant>
    </vt:vector>
  </HeadingPairs>
  <TitlesOfParts>
    <vt:vector size="22" baseType="lpstr">
      <vt:lpstr>Arial</vt:lpstr>
      <vt:lpstr>Calibri</vt:lpstr>
      <vt:lpstr>Calibri Light</vt:lpstr>
      <vt:lpstr>Interstate-Regular</vt:lpstr>
      <vt:lpstr>Times New Roman</vt:lpstr>
      <vt:lpstr>Wingdings</vt:lpstr>
      <vt:lpstr>CONCERT</vt:lpstr>
      <vt:lpstr>Conception personnalisée</vt:lpstr>
      <vt:lpstr>1_CONCERT</vt:lpstr>
      <vt:lpstr> ENGAGE final workshop 11-13 September 2019 Bratislava, Slovak Republic   PRESENTATION OF MAIN FINDINGS AND DRAFT RECOMMENDATIONS, ILLUSTRATION WITH CASE STUDIES</vt:lpstr>
      <vt:lpstr>RP Culture EP&amp;R</vt:lpstr>
      <vt:lpstr>RP Culture EP&amp;R</vt:lpstr>
      <vt:lpstr>RP Culture EP&amp;R</vt:lpstr>
      <vt:lpstr>RP Culture EP&amp;R</vt:lpstr>
      <vt:lpstr>RP culture - Medical</vt:lpstr>
      <vt:lpstr>RP culture - Medical</vt:lpstr>
      <vt:lpstr>RP culture - Medical</vt:lpstr>
      <vt:lpstr>RP culture - Medical</vt:lpstr>
      <vt:lpstr>RP culture - Radon</vt:lpstr>
      <vt:lpstr>RP culture - Radon</vt:lpstr>
      <vt:lpstr>RP culture - Radon</vt:lpstr>
      <vt:lpstr>RP culture - Radon</vt:lpstr>
    </vt:vector>
  </TitlesOfParts>
  <Company>SCK-CEN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Catrinel Turcanu</dc:creator>
  <cp:lastModifiedBy>Caroline Schieber</cp:lastModifiedBy>
  <cp:revision>562</cp:revision>
  <cp:lastPrinted>2011-12-22T07:31:06Z</cp:lastPrinted>
  <dcterms:created xsi:type="dcterms:W3CDTF">2017-11-13T09:28:55Z</dcterms:created>
  <dcterms:modified xsi:type="dcterms:W3CDTF">2019-09-12T20:39:25Z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exandriaPath">
    <vt:lpwstr/>
  </property>
  <property fmtid="{D5CDD505-2E9C-101B-9397-08002B2CF9AE}" pid="3" name="ContentTypeId">
    <vt:lpwstr>0x010100452E699366340D41B67FD2BA5630CCCF</vt:lpwstr>
  </property>
</Properties>
</file>