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3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1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4.xml" ContentType="application/vnd.openxmlformats-officedocument.theme+xml"/>
  <Override PartName="/ppt/theme/theme2.xml" ContentType="application/vnd.openxmlformats-officedocument.theme+xml"/>
  <Override PartName="/ppt/theme/theme5.xml" ContentType="application/vnd.openxmlformats-officedocument.theme+xml"/>
  <Override PartName="/ppt/theme/theme3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55" r:id="rId1"/>
    <p:sldMasterId id="2147483761" r:id="rId2"/>
    <p:sldMasterId id="2147483774" r:id="rId3"/>
  </p:sldMasterIdLst>
  <p:notesMasterIdLst>
    <p:notesMasterId r:id="rId17"/>
  </p:notesMasterIdLst>
  <p:handoutMasterIdLst>
    <p:handoutMasterId r:id="rId18"/>
  </p:handoutMasterIdLst>
  <p:sldIdLst>
    <p:sldId id="372" r:id="rId4"/>
    <p:sldId id="462" r:id="rId5"/>
    <p:sldId id="455" r:id="rId6"/>
    <p:sldId id="464" r:id="rId7"/>
    <p:sldId id="463" r:id="rId8"/>
    <p:sldId id="471" r:id="rId9"/>
    <p:sldId id="466" r:id="rId10"/>
    <p:sldId id="472" r:id="rId11"/>
    <p:sldId id="468" r:id="rId12"/>
    <p:sldId id="473" r:id="rId13"/>
    <p:sldId id="470" r:id="rId14"/>
    <p:sldId id="467" r:id="rId15"/>
    <p:sldId id="469" r:id="rId16"/>
  </p:sldIdLst>
  <p:sldSz cx="9144000" cy="6858000" type="screen4x3"/>
  <p:notesSz cx="9926638" cy="6797675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880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>
          <p15:clr>
            <a:srgbClr val="A4A3A4"/>
          </p15:clr>
        </p15:guide>
        <p15:guide id="2" pos="312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BDCE3"/>
    <a:srgbClr val="4AA0B1"/>
    <a:srgbClr val="FF9900"/>
    <a:srgbClr val="4BA1B3"/>
    <a:srgbClr val="007DC3"/>
    <a:srgbClr val="FF5050"/>
    <a:srgbClr val="ECF5E7"/>
    <a:srgbClr val="009900"/>
    <a:srgbClr val="CCFFCC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329" autoAdjust="0"/>
    <p:restoredTop sz="95597" autoAdjust="0"/>
  </p:normalViewPr>
  <p:slideViewPr>
    <p:cSldViewPr>
      <p:cViewPr varScale="1">
        <p:scale>
          <a:sx n="90" d="100"/>
          <a:sy n="90" d="100"/>
        </p:scale>
        <p:origin x="989" y="53"/>
      </p:cViewPr>
      <p:guideLst>
        <p:guide pos="2880"/>
        <p:guide orient="horz"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137" d="100"/>
          <a:sy n="137" d="100"/>
        </p:scale>
        <p:origin x="-1380" y="-96"/>
      </p:cViewPr>
      <p:guideLst>
        <p:guide orient="horz" pos="2141"/>
        <p:guide pos="312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5" Type="http://schemas.openxmlformats.org/officeDocument/2006/relationships/customXml" Target="../customXml/item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customXml" Target="../customXml/item2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customXml" Target="../customXml/item1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273050" y="6465888"/>
            <a:ext cx="1841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95" tIns="45747" rIns="91495" bIns="45747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7318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038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7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4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1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59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endParaRPr lang="en-GB" sz="1400">
              <a:latin typeface="Arial" charset="0"/>
            </a:endParaRPr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0" y="6378575"/>
            <a:ext cx="9926638" cy="200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95" tIns="45747" rIns="91495" bIns="45747">
            <a:spAutoFit/>
          </a:bodyPr>
          <a:lstStyle>
            <a:lvl1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731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03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75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47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19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591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n-GB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Copyright © 2017 - </a:t>
            </a:r>
            <a:r>
              <a:rPr lang="en-GB" sz="700" dirty="0" err="1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SCK•CEN</a:t>
            </a:r>
            <a:r>
              <a:rPr lang="en-GB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 - </a:t>
            </a:r>
            <a:r>
              <a:rPr lang="en-US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This presentation contains data, information and formats for dedicated use only and may not be communicated, copied, </a:t>
            </a:r>
            <a:r>
              <a:rPr lang="en-US" sz="700" dirty="0" err="1" smtClean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rEP&amp;Roduced</a:t>
            </a:r>
            <a:r>
              <a:rPr lang="en-US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, distributed or cited without the explicit written permission of SCK•CEN.</a:t>
            </a:r>
          </a:p>
        </p:txBody>
      </p:sp>
    </p:spTree>
    <p:extLst>
      <p:ext uri="{BB962C8B-B14F-4D97-AF65-F5344CB8AC3E}">
        <p14:creationId xmlns:p14="http://schemas.microsoft.com/office/powerpoint/2010/main" val="2579059663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27150" y="3249613"/>
            <a:ext cx="727075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26" tIns="45157" rIns="91926" bIns="45157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GB" noProof="0"/>
          </a:p>
        </p:txBody>
      </p:sp>
      <p:sp>
        <p:nvSpPr>
          <p:cNvPr id="16387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75013" y="517525"/>
            <a:ext cx="3378200" cy="25336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0" y="6378575"/>
            <a:ext cx="9926638" cy="200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95" tIns="45747" rIns="91495" bIns="45747">
            <a:spAutoFit/>
          </a:bodyPr>
          <a:lstStyle>
            <a:lvl1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731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03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75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47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19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591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n-GB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Copyright © 2017 - </a:t>
            </a:r>
            <a:r>
              <a:rPr lang="en-GB" sz="700" dirty="0" err="1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SCK•CEN</a:t>
            </a:r>
            <a:r>
              <a:rPr lang="en-GB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 - </a:t>
            </a:r>
            <a:r>
              <a:rPr lang="en-US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This presentation contains data, information and formats for dedicated use only and may not be communicated, copied, </a:t>
            </a:r>
            <a:r>
              <a:rPr lang="en-US" sz="700" dirty="0" err="1" smtClean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rEP&amp;Roduced</a:t>
            </a:r>
            <a:r>
              <a:rPr lang="en-US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, distributed or cited without the explicit written permission of SCK•CEN.</a:t>
            </a:r>
          </a:p>
        </p:txBody>
      </p:sp>
    </p:spTree>
    <p:extLst>
      <p:ext uri="{BB962C8B-B14F-4D97-AF65-F5344CB8AC3E}">
        <p14:creationId xmlns:p14="http://schemas.microsoft.com/office/powerpoint/2010/main" val="116289635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762000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143000" indent="-228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600200" indent="-228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057400" indent="-228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9887895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083926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554479"/>
            <a:ext cx="7772400" cy="195548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 dirty="0" err="1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dirty="0" err="1"/>
              <a:t>Authors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618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19549" y="524609"/>
            <a:ext cx="4887383" cy="740312"/>
          </a:xfrm>
        </p:spPr>
        <p:txBody>
          <a:bodyPr>
            <a:normAutofit/>
          </a:bodyPr>
          <a:lstStyle>
            <a:lvl1pPr algn="r">
              <a:defRPr sz="2800"/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68041" y="1631319"/>
            <a:ext cx="8525933" cy="3949578"/>
          </a:xfrm>
        </p:spPr>
        <p:txBody>
          <a:bodyPr/>
          <a:lstStyle>
            <a:lvl1pPr marL="269875" indent="-269875">
              <a:lnSpc>
                <a:spcPct val="100000"/>
              </a:lnSpc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/>
            </a:lvl1pPr>
            <a:lvl2pPr marL="620713" indent="-257175">
              <a:lnSpc>
                <a:spcPct val="100000"/>
              </a:lnSpc>
              <a:buClr>
                <a:srgbClr val="009999"/>
              </a:buClr>
              <a:buFont typeface="Arial" panose="020B0604020202020204" pitchFamily="34" charset="0"/>
              <a:buChar char="•"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1"/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2"/>
            <a:r>
              <a:rPr lang="fr-FR" dirty="0" err="1"/>
              <a:t>Level</a:t>
            </a:r>
            <a:r>
              <a:rPr lang="fr-FR" dirty="0"/>
              <a:t> 3</a:t>
            </a:r>
          </a:p>
        </p:txBody>
      </p:sp>
      <p:cxnSp>
        <p:nvCxnSpPr>
          <p:cNvPr id="4" name="Straight Connector 3"/>
          <p:cNvCxnSpPr/>
          <p:nvPr userDrawn="1"/>
        </p:nvCxnSpPr>
        <p:spPr bwMode="auto">
          <a:xfrm flipH="1">
            <a:off x="355601" y="1462617"/>
            <a:ext cx="8788399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4AA0B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Espace réservé du numéro de diapositiv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BEA8-9B9B-7342-B81C-4D6A4BFD82E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8408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r">
              <a:defRPr sz="2800"/>
            </a:lvl1pPr>
          </a:lstStyle>
          <a:p>
            <a:r>
              <a:rPr lang="fr-FR" dirty="0" err="1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15809" y="1811867"/>
            <a:ext cx="4172372" cy="457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1"/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2"/>
            <a:r>
              <a:rPr lang="fr-FR" dirty="0" err="1"/>
              <a:t>Level</a:t>
            </a:r>
            <a:r>
              <a:rPr lang="fr-FR" dirty="0"/>
              <a:t> 3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666829" y="1811867"/>
            <a:ext cx="4172372" cy="457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1"/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2"/>
            <a:r>
              <a:rPr lang="fr-FR" dirty="0" err="1"/>
              <a:t>Level</a:t>
            </a:r>
            <a:r>
              <a:rPr lang="fr-FR" dirty="0"/>
              <a:t> 3</a:t>
            </a:r>
          </a:p>
        </p:txBody>
      </p:sp>
      <p:cxnSp>
        <p:nvCxnSpPr>
          <p:cNvPr id="6" name="Straight Connector 5"/>
          <p:cNvCxnSpPr/>
          <p:nvPr userDrawn="1"/>
        </p:nvCxnSpPr>
        <p:spPr bwMode="auto">
          <a:xfrm flipH="1">
            <a:off x="355601" y="1462617"/>
            <a:ext cx="8788399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4AA0B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69380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7519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C134-CB81-9643-BCF6-CA038DF528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7936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C134-CB81-9643-BCF6-CA038DF528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4742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C134-CB81-9643-BCF6-CA038DF528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4026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C134-CB81-9643-BCF6-CA038DF528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6590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C134-CB81-9643-BCF6-CA038DF528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946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C134-CB81-9643-BCF6-CA038DF528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7729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C134-CB81-9643-BCF6-CA038DF528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36683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C134-CB81-9643-BCF6-CA038DF528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63216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C134-CB81-9643-BCF6-CA038DF528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08884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C134-CB81-9643-BCF6-CA038DF528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328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C134-CB81-9643-BCF6-CA038DF528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78136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C134-CB81-9643-BCF6-CA038DF528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32718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554479"/>
            <a:ext cx="7772400" cy="195548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 dirty="0" err="1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dirty="0" err="1"/>
              <a:t>Authors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8998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19549" y="524609"/>
            <a:ext cx="4887383" cy="740312"/>
          </a:xfrm>
        </p:spPr>
        <p:txBody>
          <a:bodyPr>
            <a:normAutofit/>
          </a:bodyPr>
          <a:lstStyle>
            <a:lvl1pPr algn="r">
              <a:defRPr sz="2800"/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1000" y="2227385"/>
            <a:ext cx="8525933" cy="3949578"/>
          </a:xfrm>
        </p:spPr>
        <p:txBody>
          <a:bodyPr/>
          <a:lstStyle>
            <a:lvl1pPr marL="269875" indent="-269875">
              <a:lnSpc>
                <a:spcPct val="100000"/>
              </a:lnSpc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/>
            </a:lvl1pPr>
            <a:lvl2pPr marL="620713" indent="-257175">
              <a:lnSpc>
                <a:spcPct val="100000"/>
              </a:lnSpc>
              <a:buClr>
                <a:srgbClr val="009999"/>
              </a:buClr>
              <a:buFont typeface="Arial" panose="020B0604020202020204" pitchFamily="34" charset="0"/>
              <a:buChar char="•"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1"/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2"/>
            <a:r>
              <a:rPr lang="fr-FR" dirty="0" err="1"/>
              <a:t>Level</a:t>
            </a:r>
            <a:r>
              <a:rPr lang="fr-FR" dirty="0"/>
              <a:t> 3</a:t>
            </a:r>
          </a:p>
        </p:txBody>
      </p:sp>
      <p:cxnSp>
        <p:nvCxnSpPr>
          <p:cNvPr id="4" name="Straight Connector 3"/>
          <p:cNvCxnSpPr/>
          <p:nvPr userDrawn="1"/>
        </p:nvCxnSpPr>
        <p:spPr bwMode="auto">
          <a:xfrm flipH="1">
            <a:off x="355601" y="1462617"/>
            <a:ext cx="8788399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4AA0B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4998098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r">
              <a:defRPr sz="2800"/>
            </a:lvl1pPr>
          </a:lstStyle>
          <a:p>
            <a:r>
              <a:rPr lang="fr-FR" dirty="0" err="1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15809" y="1811867"/>
            <a:ext cx="4172372" cy="457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1"/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2"/>
            <a:r>
              <a:rPr lang="fr-FR" dirty="0" err="1"/>
              <a:t>Level</a:t>
            </a:r>
            <a:r>
              <a:rPr lang="fr-FR" dirty="0"/>
              <a:t> 3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666829" y="1811867"/>
            <a:ext cx="4172372" cy="457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1"/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2"/>
            <a:r>
              <a:rPr lang="fr-FR" dirty="0" err="1"/>
              <a:t>Level</a:t>
            </a:r>
            <a:r>
              <a:rPr lang="fr-FR" dirty="0"/>
              <a:t> 3</a:t>
            </a:r>
          </a:p>
        </p:txBody>
      </p:sp>
      <p:cxnSp>
        <p:nvCxnSpPr>
          <p:cNvPr id="6" name="Straight Connector 5"/>
          <p:cNvCxnSpPr/>
          <p:nvPr userDrawn="1"/>
        </p:nvCxnSpPr>
        <p:spPr bwMode="auto">
          <a:xfrm flipH="1">
            <a:off x="355601" y="1462617"/>
            <a:ext cx="8788399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4AA0B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3988866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0243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92317" y="333916"/>
            <a:ext cx="5214616" cy="1020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2468" y="1825625"/>
            <a:ext cx="864446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Level 1</a:t>
            </a:r>
          </a:p>
          <a:p>
            <a:pPr lvl="1"/>
            <a:r>
              <a:rPr lang="de-DE" dirty="0"/>
              <a:t>Level 2</a:t>
            </a:r>
          </a:p>
          <a:p>
            <a:pPr lvl="2"/>
            <a:r>
              <a:rPr lang="de-DE" dirty="0"/>
              <a:t>Level 3</a:t>
            </a:r>
          </a:p>
        </p:txBody>
      </p:sp>
      <p:sp>
        <p:nvSpPr>
          <p:cNvPr id="8" name="Rechteck 7"/>
          <p:cNvSpPr/>
          <p:nvPr/>
        </p:nvSpPr>
        <p:spPr bwMode="auto">
          <a:xfrm rot="10800000">
            <a:off x="5163" y="6539970"/>
            <a:ext cx="9149953" cy="314224"/>
          </a:xfrm>
          <a:prstGeom prst="rect">
            <a:avLst/>
          </a:prstGeom>
          <a:gradFill>
            <a:gsLst>
              <a:gs pos="99351">
                <a:schemeClr val="bg1"/>
              </a:gs>
              <a:gs pos="12000">
                <a:srgbClr val="4AA0B1"/>
              </a:gs>
              <a:gs pos="32000">
                <a:schemeClr val="bg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783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050" dirty="0">
              <a:solidFill>
                <a:prstClr val="black"/>
              </a:solidFill>
              <a:latin typeface="Arial" charset="0"/>
            </a:endParaRPr>
          </a:p>
        </p:txBody>
      </p:sp>
      <p:grpSp>
        <p:nvGrpSpPr>
          <p:cNvPr id="15" name="Gruppieren 14"/>
          <p:cNvGrpSpPr/>
          <p:nvPr/>
        </p:nvGrpSpPr>
        <p:grpSpPr>
          <a:xfrm>
            <a:off x="17864" y="6539970"/>
            <a:ext cx="8499591" cy="546505"/>
            <a:chOff x="116871" y="6641091"/>
            <a:chExt cx="5091962" cy="334328"/>
          </a:xfrm>
        </p:grpSpPr>
        <p:pic>
          <p:nvPicPr>
            <p:cNvPr id="16" name="Grafik 15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871" y="6641091"/>
              <a:ext cx="286959" cy="194170"/>
            </a:xfrm>
            <a:prstGeom prst="rect">
              <a:avLst/>
            </a:prstGeom>
          </p:spPr>
        </p:pic>
        <p:sp>
          <p:nvSpPr>
            <p:cNvPr id="17" name="Textfeld 16"/>
            <p:cNvSpPr txBox="1"/>
            <p:nvPr userDrawn="1"/>
          </p:nvSpPr>
          <p:spPr>
            <a:xfrm>
              <a:off x="403830" y="6641091"/>
              <a:ext cx="4805003" cy="334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GB" sz="900" dirty="0">
                  <a:solidFill>
                    <a:prstClr val="black"/>
                  </a:solidFill>
                  <a:latin typeface="Interstate-Regular" panose="02000603020000020004" pitchFamily="2" charset="0"/>
                </a:rPr>
                <a:t>This project has received funding from the Euratom research and training programme 2014-2018 under grant agreement No 662287.</a:t>
              </a:r>
              <a:endParaRPr lang="en-GB" sz="500" dirty="0">
                <a:solidFill>
                  <a:prstClr val="black">
                    <a:tint val="75000"/>
                  </a:prstClr>
                </a:solidFill>
              </a:endParaRPr>
            </a:p>
          </p:txBody>
        </p:sp>
      </p:grpSp>
      <p:pic>
        <p:nvPicPr>
          <p:cNvPr id="14" name="Picture 13"/>
          <p:cNvPicPr/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531" y="241258"/>
            <a:ext cx="1829786" cy="996734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Rechteck 7"/>
          <p:cNvSpPr/>
          <p:nvPr userDrawn="1"/>
        </p:nvSpPr>
        <p:spPr bwMode="auto">
          <a:xfrm rot="10800000" flipV="1">
            <a:off x="-5953" y="-6806"/>
            <a:ext cx="9149953" cy="256604"/>
          </a:xfrm>
          <a:prstGeom prst="rect">
            <a:avLst/>
          </a:prstGeom>
          <a:gradFill>
            <a:gsLst>
              <a:gs pos="99351">
                <a:schemeClr val="bg1"/>
              </a:gs>
              <a:gs pos="12000">
                <a:srgbClr val="4AA0B1"/>
              </a:gs>
              <a:gs pos="32000">
                <a:schemeClr val="bg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783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05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19" name="Grafik 9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2248"/>
            <a:ext cx="1920866" cy="701116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>
          <a:xfrm>
            <a:off x="7697482" y="6278602"/>
            <a:ext cx="12484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77BEA8-9B9B-7342-B81C-4D6A4BFD82E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2590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</p:sldLayoutIdLst>
  <p:hf hdr="0" ftr="0" dt="0"/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4AA0B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F0C134-CB81-9643-BCF6-CA038DF528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6438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92317" y="333916"/>
            <a:ext cx="5214616" cy="1020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2468" y="1825625"/>
            <a:ext cx="864446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Level 1</a:t>
            </a:r>
          </a:p>
          <a:p>
            <a:pPr lvl="1"/>
            <a:r>
              <a:rPr lang="de-DE" dirty="0"/>
              <a:t>Level 2</a:t>
            </a:r>
          </a:p>
          <a:p>
            <a:pPr lvl="2"/>
            <a:r>
              <a:rPr lang="de-DE" dirty="0"/>
              <a:t>Level 3</a:t>
            </a:r>
          </a:p>
        </p:txBody>
      </p:sp>
      <p:sp>
        <p:nvSpPr>
          <p:cNvPr id="8" name="Rechteck 7"/>
          <p:cNvSpPr/>
          <p:nvPr/>
        </p:nvSpPr>
        <p:spPr bwMode="auto">
          <a:xfrm rot="10800000">
            <a:off x="5163" y="6539970"/>
            <a:ext cx="9149953" cy="314224"/>
          </a:xfrm>
          <a:prstGeom prst="rect">
            <a:avLst/>
          </a:prstGeom>
          <a:gradFill>
            <a:gsLst>
              <a:gs pos="99351">
                <a:schemeClr val="bg1"/>
              </a:gs>
              <a:gs pos="12000">
                <a:srgbClr val="4AA0B1"/>
              </a:gs>
              <a:gs pos="32000">
                <a:schemeClr val="bg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783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050" dirty="0">
              <a:solidFill>
                <a:prstClr val="black"/>
              </a:solidFill>
              <a:latin typeface="Arial" charset="0"/>
            </a:endParaRPr>
          </a:p>
        </p:txBody>
      </p:sp>
      <p:grpSp>
        <p:nvGrpSpPr>
          <p:cNvPr id="15" name="Gruppieren 14"/>
          <p:cNvGrpSpPr/>
          <p:nvPr/>
        </p:nvGrpSpPr>
        <p:grpSpPr>
          <a:xfrm>
            <a:off x="17864" y="6539970"/>
            <a:ext cx="8499591" cy="546505"/>
            <a:chOff x="116871" y="6641091"/>
            <a:chExt cx="5091962" cy="334328"/>
          </a:xfrm>
        </p:grpSpPr>
        <p:pic>
          <p:nvPicPr>
            <p:cNvPr id="16" name="Grafik 15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871" y="6641091"/>
              <a:ext cx="286959" cy="194170"/>
            </a:xfrm>
            <a:prstGeom prst="rect">
              <a:avLst/>
            </a:prstGeom>
          </p:spPr>
        </p:pic>
        <p:sp>
          <p:nvSpPr>
            <p:cNvPr id="17" name="Textfeld 16"/>
            <p:cNvSpPr txBox="1"/>
            <p:nvPr userDrawn="1"/>
          </p:nvSpPr>
          <p:spPr>
            <a:xfrm>
              <a:off x="403830" y="6641091"/>
              <a:ext cx="4805003" cy="334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GB" sz="900" dirty="0">
                  <a:solidFill>
                    <a:prstClr val="black"/>
                  </a:solidFill>
                  <a:latin typeface="Interstate-Regular" panose="02000603020000020004" pitchFamily="2" charset="0"/>
                </a:rPr>
                <a:t>This project has received funding from the Euratom research and training programme 2014-2018 under grant agreement No 662287.</a:t>
              </a:r>
              <a:endParaRPr lang="en-GB" sz="500" dirty="0">
                <a:solidFill>
                  <a:prstClr val="black">
                    <a:tint val="75000"/>
                  </a:prstClr>
                </a:solidFill>
              </a:endParaRPr>
            </a:p>
          </p:txBody>
        </p:sp>
      </p:grpSp>
      <p:pic>
        <p:nvPicPr>
          <p:cNvPr id="14" name="Picture 13"/>
          <p:cNvPicPr/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531" y="241258"/>
            <a:ext cx="1829786" cy="996734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Rechteck 7"/>
          <p:cNvSpPr/>
          <p:nvPr userDrawn="1"/>
        </p:nvSpPr>
        <p:spPr bwMode="auto">
          <a:xfrm rot="10800000" flipV="1">
            <a:off x="-5953" y="-6806"/>
            <a:ext cx="9149953" cy="256604"/>
          </a:xfrm>
          <a:prstGeom prst="rect">
            <a:avLst/>
          </a:prstGeom>
          <a:gradFill>
            <a:gsLst>
              <a:gs pos="99351">
                <a:schemeClr val="bg1"/>
              </a:gs>
              <a:gs pos="12000">
                <a:srgbClr val="4AA0B1"/>
              </a:gs>
              <a:gs pos="32000">
                <a:schemeClr val="bg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783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05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19" name="Grafik 9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2248"/>
            <a:ext cx="1920866" cy="701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971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</p:sldLayoutIdLst>
  <p:hf sldNum="0" hdr="0" ftr="0" dt="0"/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4AA0B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crp.org/publication.asp?id=ICRP%20Publication%20138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733" y="4214190"/>
            <a:ext cx="9076267" cy="148390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endParaRPr lang="en-GB" sz="2400" i="1" dirty="0" smtClean="0">
              <a:solidFill>
                <a:srgbClr val="4AA0B1"/>
              </a:solidFill>
            </a:endParaRPr>
          </a:p>
          <a:p>
            <a:pPr>
              <a:lnSpc>
                <a:spcPct val="120000"/>
              </a:lnSpc>
            </a:pPr>
            <a:r>
              <a:rPr lang="en-GB" sz="2400" b="1" smtClean="0">
                <a:solidFill>
                  <a:srgbClr val="4AA0B1"/>
                </a:solidFill>
              </a:rPr>
              <a:t>ETHICAL ISSUES</a:t>
            </a:r>
            <a:endParaRPr lang="en-GB" sz="2400" b="1" dirty="0">
              <a:solidFill>
                <a:srgbClr val="4AA0B1"/>
              </a:solidFill>
            </a:endParaRPr>
          </a:p>
          <a:p>
            <a:pPr>
              <a:lnSpc>
                <a:spcPct val="120000"/>
              </a:lnSpc>
            </a:pPr>
            <a:r>
              <a:rPr lang="en-GB" sz="2400" i="1" smtClean="0"/>
              <a:t>Liudmila Liutsko &amp; Gaston Meskens</a:t>
            </a:r>
            <a:endParaRPr lang="en-GB" sz="2400" i="1" dirty="0" smtClean="0"/>
          </a:p>
          <a:p>
            <a:endParaRPr lang="nl-BE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1403648" y="1414595"/>
            <a:ext cx="6336704" cy="279959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3200" dirty="0" err="1"/>
              <a:t>ENhancinG</a:t>
            </a:r>
            <a:r>
              <a:rPr lang="en-GB" sz="3200" dirty="0"/>
              <a:t> </a:t>
            </a:r>
            <a:r>
              <a:rPr lang="en-GB" sz="3200" dirty="0" err="1"/>
              <a:t>stAkeholder</a:t>
            </a:r>
            <a:r>
              <a:rPr lang="en-GB" sz="3200" dirty="0"/>
              <a:t> participation in the </a:t>
            </a:r>
            <a:r>
              <a:rPr lang="en-GB" sz="3200" dirty="0" err="1"/>
              <a:t>GovernancE</a:t>
            </a:r>
            <a:r>
              <a:rPr lang="en-GB" sz="3200" dirty="0"/>
              <a:t> of radiological risks </a:t>
            </a:r>
            <a:r>
              <a:rPr lang="en-GB" sz="3200" dirty="0" smtClean="0"/>
              <a:t/>
            </a:r>
            <a:br>
              <a:rPr lang="en-GB" sz="3200" dirty="0" smtClean="0"/>
            </a:br>
            <a:r>
              <a:rPr lang="en-GB" sz="2000" dirty="0" smtClean="0"/>
              <a:t/>
            </a:r>
            <a:br>
              <a:rPr lang="en-GB" sz="2000" dirty="0" smtClean="0"/>
            </a:br>
            <a:r>
              <a:rPr lang="en-GB" sz="2800" dirty="0" smtClean="0"/>
              <a:t>for </a:t>
            </a:r>
            <a:r>
              <a:rPr lang="en-GB" sz="2800" dirty="0">
                <a:solidFill>
                  <a:srgbClr val="FF9900"/>
                </a:solidFill>
              </a:rPr>
              <a:t>improved radiation protection </a:t>
            </a:r>
            <a:r>
              <a:rPr lang="en-GB" sz="2800" dirty="0"/>
              <a:t>and </a:t>
            </a:r>
            <a:r>
              <a:rPr lang="en-GB" sz="2800" dirty="0">
                <a:solidFill>
                  <a:srgbClr val="FF9900"/>
                </a:solidFill>
              </a:rPr>
              <a:t>informed </a:t>
            </a:r>
            <a:r>
              <a:rPr lang="en-GB" sz="2800" dirty="0" smtClean="0">
                <a:solidFill>
                  <a:srgbClr val="FF9900"/>
                </a:solidFill>
              </a:rPr>
              <a:t>decision-making</a:t>
            </a:r>
            <a:endParaRPr lang="nl-BE" sz="2800" dirty="0">
              <a:solidFill>
                <a:srgbClr val="FF505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6122020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ENGAGE final project meeting, Bratislava, 11-13 September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988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2616" y="659196"/>
            <a:ext cx="4715336" cy="740312"/>
          </a:xfrm>
        </p:spPr>
        <p:txBody>
          <a:bodyPr>
            <a:normAutofit fontScale="90000"/>
          </a:bodyPr>
          <a:lstStyle/>
          <a:p>
            <a:r>
              <a:rPr lang="en-US" dirty="0"/>
              <a:t>Focus on </a:t>
            </a:r>
            <a:r>
              <a:rPr lang="en-US"/>
              <a:t>stakeholder </a:t>
            </a:r>
            <a:r>
              <a:rPr lang="en-US" smtClean="0"/>
              <a:t>engagement: </a:t>
            </a:r>
            <a:r>
              <a:rPr lang="en-US" sz="3600" smtClean="0"/>
              <a:t>Ethical issues</a:t>
            </a:r>
            <a:endParaRPr lang="nl-BE" sz="3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052" y="1484014"/>
            <a:ext cx="6167974" cy="3385146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441680" y="5012267"/>
            <a:ext cx="6112933" cy="117686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43818" y="5235026"/>
            <a:ext cx="5613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ETHICAL ISSUES:</a:t>
            </a:r>
          </a:p>
          <a:p>
            <a:pPr marL="285750" indent="-285750">
              <a:buFontTx/>
              <a:buChar char="-"/>
            </a:pPr>
            <a:r>
              <a:rPr lang="en-US" b="1" i="1" smtClean="0"/>
              <a:t>Transversal</a:t>
            </a:r>
            <a:r>
              <a:rPr lang="en-US" smtClean="0"/>
              <a:t> to all three ENGAGE cases: Medical, EP&amp;R, Radon</a:t>
            </a:r>
          </a:p>
          <a:p>
            <a:pPr marL="285750" indent="-285750">
              <a:buFontTx/>
              <a:buChar char="-"/>
            </a:pPr>
            <a:r>
              <a:rPr lang="en-US" b="1" i="1" smtClean="0"/>
              <a:t>Specific</a:t>
            </a:r>
            <a:r>
              <a:rPr lang="en-US" smtClean="0"/>
              <a:t> to each case</a:t>
            </a:r>
          </a:p>
          <a:p>
            <a:pPr marL="285750" indent="-285750">
              <a:buFontTx/>
              <a:buChar char="-"/>
            </a:pPr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6659356" y="1628108"/>
            <a:ext cx="2133600" cy="456102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6859894" y="1935945"/>
            <a:ext cx="1744133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DIMENSIONS of Discussions:</a:t>
            </a:r>
          </a:p>
          <a:p>
            <a:endParaRPr lang="en-US"/>
          </a:p>
          <a:p>
            <a:r>
              <a:rPr lang="en-US" b="1" smtClean="0"/>
              <a:t>From Macro</a:t>
            </a:r>
            <a:r>
              <a:rPr lang="en-US" smtClean="0"/>
              <a:t>:</a:t>
            </a:r>
          </a:p>
          <a:p>
            <a:endParaRPr lang="en-US"/>
          </a:p>
          <a:p>
            <a:pPr marL="285750" indent="-285750">
              <a:buFontTx/>
              <a:buChar char="-"/>
            </a:pPr>
            <a:r>
              <a:rPr lang="en-US" i="1" smtClean="0"/>
              <a:t>Social</a:t>
            </a:r>
            <a:r>
              <a:rPr lang="en-US" smtClean="0"/>
              <a:t> (cultural &amp; historico-social, political) level</a:t>
            </a:r>
          </a:p>
          <a:p>
            <a:pPr marL="285750" indent="-285750">
              <a:buFontTx/>
              <a:buChar char="-"/>
            </a:pPr>
            <a:r>
              <a:rPr lang="en-US" smtClean="0"/>
              <a:t>…</a:t>
            </a:r>
          </a:p>
          <a:p>
            <a:pPr marL="285750" indent="-285750">
              <a:buFontTx/>
              <a:buChar char="-"/>
            </a:pPr>
            <a:r>
              <a:rPr lang="en-US" smtClean="0"/>
              <a:t>…</a:t>
            </a:r>
          </a:p>
          <a:p>
            <a:pPr marL="285750" indent="-285750">
              <a:buFontTx/>
              <a:buChar char="-"/>
            </a:pPr>
            <a:r>
              <a:rPr lang="en-US" smtClean="0"/>
              <a:t>…</a:t>
            </a:r>
          </a:p>
          <a:p>
            <a:r>
              <a:rPr lang="en-US" b="1" smtClean="0"/>
              <a:t>To Micro:</a:t>
            </a:r>
          </a:p>
          <a:p>
            <a:endParaRPr lang="en-US" b="1" smtClean="0"/>
          </a:p>
          <a:p>
            <a:r>
              <a:rPr lang="en-US" smtClean="0"/>
              <a:t>- </a:t>
            </a:r>
            <a:r>
              <a:rPr lang="en-US" i="1" smtClean="0"/>
              <a:t>Individual</a:t>
            </a:r>
            <a:r>
              <a:rPr lang="en-US" smtClean="0"/>
              <a:t>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957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95536" y="4293096"/>
            <a:ext cx="8511396" cy="2160240"/>
          </a:xfrm>
          <a:prstGeom prst="rect">
            <a:avLst/>
          </a:prstGeom>
          <a:solidFill>
            <a:srgbClr val="BBD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Ethics? </a:t>
            </a:r>
            <a:r>
              <a:rPr lang="en-US" b="1" smtClean="0"/>
              <a:t>Three </a:t>
            </a:r>
            <a:r>
              <a:rPr lang="en-US" b="1" smtClean="0"/>
              <a:t>approaches</a:t>
            </a:r>
            <a:endParaRPr lang="nl-BE" b="1" dirty="0"/>
          </a:p>
        </p:txBody>
      </p:sp>
      <p:sp>
        <p:nvSpPr>
          <p:cNvPr id="5" name="Content Placeholder 1"/>
          <p:cNvSpPr>
            <a:spLocks noGrp="1"/>
          </p:cNvSpPr>
          <p:nvPr>
            <p:ph sz="quarter" idx="10"/>
          </p:nvPr>
        </p:nvSpPr>
        <p:spPr>
          <a:xfrm>
            <a:off x="251521" y="1556792"/>
            <a:ext cx="8606728" cy="5847755"/>
          </a:xfrm>
        </p:spPr>
        <p:txBody>
          <a:bodyPr anchor="t" anchorCtr="0">
            <a:spAutoFit/>
          </a:bodyPr>
          <a:lstStyle/>
          <a:p>
            <a:pPr marL="1439863" indent="-1439863" algn="l">
              <a:tabLst>
                <a:tab pos="1257300" algn="r"/>
                <a:tab pos="1438275" algn="l"/>
                <a:tab pos="3314700" algn="l"/>
                <a:tab pos="5740400" algn="l"/>
              </a:tabLst>
            </a:pPr>
            <a:r>
              <a:rPr lang="en-GB" sz="17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Ethics</a:t>
            </a:r>
            <a:r>
              <a:rPr lang="en-GB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:</a:t>
            </a:r>
            <a:r>
              <a:rPr lang="en-GB" sz="1700">
                <a:latin typeface="+mn-lt"/>
              </a:rPr>
              <a:t>	</a:t>
            </a:r>
            <a:r>
              <a:rPr lang="en-GB" sz="1700" smtClean="0">
                <a:latin typeface="+mn-lt"/>
              </a:rPr>
              <a:t>	</a:t>
            </a:r>
            <a:r>
              <a:rPr lang="en-GB" sz="17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As</a:t>
            </a:r>
            <a:r>
              <a:rPr lang="en-GB" sz="1700" smtClean="0">
                <a:latin typeface="+mn-lt"/>
              </a:rPr>
              <a:t> </a:t>
            </a:r>
            <a:r>
              <a:rPr lang="en-GB" sz="1700" b="1">
                <a:solidFill>
                  <a:schemeClr val="accent1">
                    <a:lumMod val="75000"/>
                  </a:schemeClr>
                </a:solidFill>
                <a:latin typeface="+mn-lt"/>
              </a:rPr>
              <a:t>moral agents</a:t>
            </a:r>
            <a:r>
              <a:rPr lang="en-GB" sz="1700">
                <a:latin typeface="+mn-lt"/>
              </a:rPr>
              <a:t>, 	</a:t>
            </a:r>
            <a:r>
              <a:rPr lang="en-GB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being</a:t>
            </a:r>
            <a:r>
              <a:rPr lang="en-GB" sz="1700">
                <a:latin typeface="+mn-lt"/>
              </a:rPr>
              <a:t> </a:t>
            </a:r>
            <a:r>
              <a:rPr lang="en-GB" sz="1700" b="1">
                <a:solidFill>
                  <a:schemeClr val="accent1">
                    <a:lumMod val="75000"/>
                  </a:schemeClr>
                </a:solidFill>
                <a:latin typeface="+mn-lt"/>
              </a:rPr>
              <a:t>concerned</a:t>
            </a:r>
            <a:r>
              <a:rPr lang="en-GB" sz="1700">
                <a:latin typeface="+mn-lt"/>
              </a:rPr>
              <a:t> </a:t>
            </a:r>
            <a:r>
              <a:rPr lang="en-GB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with</a:t>
            </a:r>
            <a:r>
              <a:rPr lang="en-GB" sz="1700">
                <a:latin typeface="+mn-lt"/>
              </a:rPr>
              <a:t> </a:t>
            </a:r>
            <a:r>
              <a:rPr lang="en-GB" sz="1700" b="1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questions </a:t>
            </a:r>
            <a:r>
              <a:rPr lang="en-GB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of </a:t>
            </a:r>
          </a:p>
          <a:p>
            <a:pPr marL="1439863" indent="-1439863" algn="l">
              <a:tabLst>
                <a:tab pos="1257300" algn="r"/>
                <a:tab pos="1438275" algn="l"/>
                <a:tab pos="3314700" algn="l"/>
                <a:tab pos="5740400" algn="l"/>
              </a:tabLst>
            </a:pPr>
            <a:endParaRPr lang="en-GB" sz="1700">
              <a:latin typeface="+mn-lt"/>
            </a:endParaRPr>
          </a:p>
          <a:p>
            <a:pPr marL="1439863" indent="-1439863" algn="l">
              <a:tabLst>
                <a:tab pos="1257300" algn="r"/>
                <a:tab pos="1438275" algn="l"/>
                <a:tab pos="3314700" algn="l"/>
                <a:tab pos="5740400" algn="l"/>
              </a:tabLst>
            </a:pPr>
            <a:r>
              <a:rPr lang="en-GB" sz="1700">
                <a:latin typeface="+mn-lt"/>
              </a:rPr>
              <a:t>		</a:t>
            </a:r>
            <a:r>
              <a:rPr lang="en-GB" sz="1700" b="1">
                <a:solidFill>
                  <a:schemeClr val="accent1">
                    <a:lumMod val="75000"/>
                  </a:schemeClr>
                </a:solidFill>
                <a:latin typeface="+mn-lt"/>
              </a:rPr>
              <a:t>‘what ought to be’</a:t>
            </a:r>
            <a:r>
              <a:rPr lang="en-GB" sz="1700">
                <a:latin typeface="+mn-lt"/>
              </a:rPr>
              <a:t>	</a:t>
            </a:r>
            <a:r>
              <a:rPr lang="en-GB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(</a:t>
            </a:r>
            <a:r>
              <a:rPr lang="en-GB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" panose="020F0502020204030204" pitchFamily="34" charset="0"/>
              </a:rPr>
              <a:t>→</a:t>
            </a:r>
            <a:r>
              <a:rPr lang="en-GB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right and wrong conduct)</a:t>
            </a:r>
          </a:p>
          <a:p>
            <a:pPr marL="1439863" indent="-1439863" algn="l">
              <a:tabLst>
                <a:tab pos="1257300" algn="r"/>
                <a:tab pos="1438275" algn="l"/>
                <a:tab pos="3314700" algn="l"/>
                <a:tab pos="5740400" algn="l"/>
              </a:tabLst>
            </a:pPr>
            <a:r>
              <a:rPr lang="en-GB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			(</a:t>
            </a:r>
            <a:r>
              <a:rPr lang="en-GB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" panose="020F0502020204030204" pitchFamily="34" charset="0"/>
              </a:rPr>
              <a:t>→</a:t>
            </a:r>
            <a:r>
              <a:rPr lang="en-GB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rights and responsibilities)</a:t>
            </a:r>
          </a:p>
          <a:p>
            <a:pPr marL="1439863" indent="-1439863" algn="l">
              <a:tabLst>
                <a:tab pos="1257300" algn="r"/>
                <a:tab pos="1438275" algn="l"/>
                <a:tab pos="3314700" algn="l"/>
                <a:tab pos="5740400" algn="l"/>
              </a:tabLst>
            </a:pPr>
            <a:endParaRPr lang="en-GB" sz="170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1439863" indent="-1439863" algn="l">
              <a:tabLst>
                <a:tab pos="1257300" algn="r"/>
                <a:tab pos="1438275" algn="l"/>
                <a:tab pos="3314700" algn="l"/>
                <a:tab pos="5740400" algn="l"/>
              </a:tabLst>
            </a:pPr>
            <a:r>
              <a:rPr lang="en-GB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	in </a:t>
            </a:r>
            <a:r>
              <a:rPr lang="en-GB" sz="1700" b="1">
                <a:solidFill>
                  <a:schemeClr val="accent1">
                    <a:lumMod val="75000"/>
                  </a:schemeClr>
                </a:solidFill>
                <a:latin typeface="+mn-lt"/>
              </a:rPr>
              <a:t>absence of ‘evidence’ </a:t>
            </a:r>
            <a:r>
              <a:rPr lang="en-GB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that would facillitate </a:t>
            </a:r>
            <a:endParaRPr lang="en-GB" sz="1700" smtClean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1439863" indent="-1439863" algn="l">
              <a:tabLst>
                <a:tab pos="1257300" algn="r"/>
                <a:tab pos="1438275" algn="l"/>
                <a:tab pos="3314700" algn="l"/>
                <a:tab pos="5740400" algn="l"/>
              </a:tabLst>
            </a:pPr>
            <a:endParaRPr lang="en-GB" sz="170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1439863" indent="-1439863" algn="l">
              <a:tabLst>
                <a:tab pos="1257300" algn="r"/>
                <a:tab pos="1438275" algn="l"/>
                <a:tab pos="3314700" algn="l"/>
                <a:tab pos="5740400" algn="l"/>
              </a:tabLst>
            </a:pPr>
            <a:r>
              <a:rPr lang="en-GB" sz="17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		</a:t>
            </a:r>
            <a:r>
              <a:rPr lang="en-GB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straightforward judgement, </a:t>
            </a:r>
          </a:p>
          <a:p>
            <a:pPr marL="1439863" indent="-1439863" algn="l">
              <a:tabLst>
                <a:tab pos="1257300" algn="r"/>
                <a:tab pos="1438275" algn="l"/>
                <a:tab pos="3314700" algn="l"/>
                <a:tab pos="5740400" algn="l"/>
              </a:tabLst>
            </a:pPr>
            <a:r>
              <a:rPr lang="en-GB" sz="17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</a:t>
            </a:r>
            <a:r>
              <a:rPr lang="en-GB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		consensus and </a:t>
            </a:r>
          </a:p>
          <a:p>
            <a:pPr marL="1439863" indent="-1439863" algn="l">
              <a:tabLst>
                <a:tab pos="1257300" algn="r"/>
                <a:tab pos="1438275" algn="l"/>
                <a:tab pos="3314700" algn="l"/>
                <a:tab pos="5740400" algn="l"/>
              </a:tabLst>
            </a:pPr>
            <a:r>
              <a:rPr lang="en-GB" sz="17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</a:t>
            </a:r>
            <a:r>
              <a:rPr lang="en-GB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		consequent action.</a:t>
            </a:r>
          </a:p>
          <a:p>
            <a:pPr marL="1439863" indent="-1439863" algn="l">
              <a:tabLst>
                <a:tab pos="1257300" algn="r"/>
                <a:tab pos="1438275" algn="l"/>
                <a:tab pos="3314700" algn="l"/>
                <a:tab pos="5740400" algn="l"/>
              </a:tabLst>
            </a:pPr>
            <a:endParaRPr lang="nl-BE" sz="1700">
              <a:latin typeface="+mn-lt"/>
            </a:endParaRPr>
          </a:p>
          <a:p>
            <a:pPr marL="1439863" indent="-1439863" algn="l">
              <a:tabLst>
                <a:tab pos="1257300" algn="r"/>
                <a:tab pos="1438275" algn="l"/>
                <a:tab pos="3314700" algn="l"/>
                <a:tab pos="5740400" algn="l"/>
              </a:tabLst>
            </a:pPr>
            <a:r>
              <a:rPr lang="en-GB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 </a:t>
            </a:r>
            <a:r>
              <a:rPr lang="en-GB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" panose="020F0502020204030204" pitchFamily="34" charset="0"/>
              </a:rPr>
              <a:t>↘</a:t>
            </a:r>
            <a:r>
              <a:rPr lang="en-GB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	‘what ought to be’	</a:t>
            </a:r>
            <a:r>
              <a:rPr lang="en-GB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" panose="020F0502020204030204" pitchFamily="34" charset="0"/>
              </a:rPr>
              <a:t> →</a:t>
            </a:r>
            <a:r>
              <a:rPr lang="en-GB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a good society, a fair society</a:t>
            </a:r>
          </a:p>
          <a:p>
            <a:pPr marL="1439863" indent="-1439863" algn="l">
              <a:tabLst>
                <a:tab pos="1257300" algn="r"/>
                <a:tab pos="1438275" algn="l"/>
                <a:tab pos="3314700" algn="l"/>
                <a:tab pos="5740400" algn="l"/>
              </a:tabLst>
            </a:pPr>
            <a:r>
              <a:rPr lang="en-GB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			</a:t>
            </a:r>
            <a:r>
              <a:rPr lang="en-GB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" panose="020F0502020204030204" pitchFamily="34" charset="0"/>
              </a:rPr>
              <a:t> →</a:t>
            </a:r>
            <a:r>
              <a:rPr lang="en-GB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to act responsibly</a:t>
            </a:r>
          </a:p>
          <a:p>
            <a:pPr marL="1439863" indent="-1439863" algn="l">
              <a:tabLst>
                <a:tab pos="1257300" algn="r"/>
                <a:tab pos="1438275" algn="l"/>
                <a:tab pos="3314700" algn="l"/>
                <a:tab pos="5740400" algn="l"/>
              </a:tabLst>
            </a:pPr>
            <a:r>
              <a:rPr lang="en-GB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			</a:t>
            </a:r>
            <a:r>
              <a:rPr lang="en-GB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" panose="020F0502020204030204" pitchFamily="34" charset="0"/>
              </a:rPr>
              <a:t> →</a:t>
            </a:r>
            <a:r>
              <a:rPr lang="en-GB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being good, leading a good life</a:t>
            </a:r>
          </a:p>
          <a:p>
            <a:pPr marL="1439863" indent="-1439863" algn="l">
              <a:tabLst>
                <a:tab pos="1257300" algn="r"/>
                <a:tab pos="1438275" algn="l"/>
                <a:tab pos="3314700" algn="l"/>
                <a:tab pos="5740400" algn="l"/>
              </a:tabLst>
            </a:pPr>
            <a:endParaRPr lang="en-GB" sz="170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1439863" indent="-1439863" algn="l">
              <a:tabLst>
                <a:tab pos="1257300" algn="r"/>
                <a:tab pos="1438275" algn="l"/>
                <a:tab pos="3314700" algn="l"/>
                <a:tab pos="5740400" algn="l"/>
              </a:tabLst>
            </a:pPr>
            <a:r>
              <a:rPr lang="nl-BE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</a:t>
            </a:r>
            <a:r>
              <a:rPr lang="en-GB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</a:t>
            </a:r>
            <a:r>
              <a:rPr lang="en-GB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" panose="020F0502020204030204" pitchFamily="34" charset="0"/>
              </a:rPr>
              <a:t>↘</a:t>
            </a:r>
            <a:r>
              <a:rPr lang="en-GB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</a:t>
            </a:r>
            <a:r>
              <a:rPr lang="nl-BE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</a:t>
            </a:r>
            <a:r>
              <a:rPr lang="nl-BE" sz="17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missing ‘evidence’ </a:t>
            </a:r>
            <a:r>
              <a:rPr lang="nl-BE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</a:t>
            </a:r>
            <a:r>
              <a:rPr lang="en-GB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" panose="020F0502020204030204" pitchFamily="34" charset="0"/>
              </a:rPr>
              <a:t> →</a:t>
            </a:r>
            <a:r>
              <a:rPr lang="en-GB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</a:t>
            </a:r>
            <a:r>
              <a:rPr lang="nl-BE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a convincing scientific proof</a:t>
            </a:r>
          </a:p>
          <a:p>
            <a:pPr marL="1439863" indent="-1439863" algn="l">
              <a:tabLst>
                <a:tab pos="1257300" algn="r"/>
                <a:tab pos="1438275" algn="l"/>
                <a:tab pos="3314700" algn="l"/>
                <a:tab pos="5740400" algn="l"/>
              </a:tabLst>
            </a:pPr>
            <a:r>
              <a:rPr lang="nl-BE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			</a:t>
            </a:r>
            <a:r>
              <a:rPr lang="en-GB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" panose="020F0502020204030204" pitchFamily="34" charset="0"/>
              </a:rPr>
              <a:t> →</a:t>
            </a:r>
            <a:r>
              <a:rPr lang="en-GB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</a:t>
            </a:r>
            <a:r>
              <a:rPr lang="nl-BE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a democratically constituted law</a:t>
            </a:r>
          </a:p>
          <a:p>
            <a:pPr marL="1439863" indent="-1439863" algn="l">
              <a:tabLst>
                <a:tab pos="1257300" algn="r"/>
                <a:tab pos="1438275" algn="l"/>
                <a:tab pos="3314700" algn="l"/>
                <a:tab pos="5740400" algn="l"/>
              </a:tabLst>
            </a:pPr>
            <a:r>
              <a:rPr lang="nl-BE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			</a:t>
            </a:r>
            <a:r>
              <a:rPr lang="en-GB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" panose="020F0502020204030204" pitchFamily="34" charset="0"/>
              </a:rPr>
              <a:t> →</a:t>
            </a:r>
            <a:r>
              <a:rPr lang="en-GB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</a:t>
            </a:r>
            <a:r>
              <a:rPr lang="nl-BE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a universal principle to guide moral evaluation </a:t>
            </a:r>
          </a:p>
          <a:p>
            <a:pPr algn="l">
              <a:tabLst>
                <a:tab pos="1079500" algn="r"/>
                <a:tab pos="1252538" algn="l"/>
                <a:tab pos="5743575" algn="l"/>
              </a:tabLst>
            </a:pPr>
            <a:endParaRPr lang="nl-BE" sz="170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algn="l"/>
            <a:endParaRPr lang="en-GB" sz="170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algn="l"/>
            <a:r>
              <a:rPr lang="en-GB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							</a:t>
            </a:r>
          </a:p>
          <a:p>
            <a:pPr algn="l"/>
            <a:endParaRPr lang="en-GB" sz="17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65529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Ethics? </a:t>
            </a:r>
            <a:r>
              <a:rPr lang="en-US" b="1" smtClean="0"/>
              <a:t>Three </a:t>
            </a:r>
            <a:r>
              <a:rPr lang="en-US" b="1" smtClean="0"/>
              <a:t>approaches</a:t>
            </a:r>
            <a:endParaRPr lang="nl-BE" b="1" dirty="0"/>
          </a:p>
        </p:txBody>
      </p:sp>
      <p:sp>
        <p:nvSpPr>
          <p:cNvPr id="5" name="Content Placeholder 1"/>
          <p:cNvSpPr>
            <a:spLocks noGrp="1"/>
          </p:cNvSpPr>
          <p:nvPr>
            <p:ph sz="quarter" idx="10"/>
          </p:nvPr>
        </p:nvSpPr>
        <p:spPr>
          <a:xfrm>
            <a:off x="251521" y="1556792"/>
            <a:ext cx="8606728" cy="4278094"/>
          </a:xfrm>
        </p:spPr>
        <p:txBody>
          <a:bodyPr anchor="t" anchorCtr="0">
            <a:spAutoFit/>
          </a:bodyPr>
          <a:lstStyle/>
          <a:p>
            <a:pPr marL="1439863" indent="-1439863" algn="l">
              <a:tabLst>
                <a:tab pos="1257300" algn="r"/>
                <a:tab pos="1438275" algn="l"/>
                <a:tab pos="3314700" algn="l"/>
                <a:tab pos="5740400" algn="l"/>
              </a:tabLst>
            </a:pPr>
            <a:r>
              <a:rPr lang="en-US" sz="17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Question</a:t>
            </a:r>
            <a:r>
              <a:rPr lang="en-US" sz="17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	‘what </a:t>
            </a:r>
            <a:r>
              <a:rPr lang="en-US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is a stakeholder’ </a:t>
            </a:r>
            <a:r>
              <a:rPr lang="en-US" sz="17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?</a:t>
            </a:r>
          </a:p>
          <a:p>
            <a:pPr marL="1439863" indent="-1439863" algn="l">
              <a:tabLst>
                <a:tab pos="1257300" algn="r"/>
                <a:tab pos="1438275" algn="l"/>
                <a:tab pos="3314700" algn="l"/>
                <a:tab pos="5740400" algn="l"/>
              </a:tabLst>
            </a:pPr>
            <a:endParaRPr lang="en-US" sz="170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1439863" indent="-1439863" algn="l">
              <a:tabLst>
                <a:tab pos="1257300" algn="r"/>
                <a:tab pos="1438275" algn="l"/>
                <a:tab pos="3314700" algn="l"/>
                <a:tab pos="5740400" algn="l"/>
              </a:tabLst>
            </a:pPr>
            <a:r>
              <a:rPr lang="en-US" sz="17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ENGAGE</a:t>
            </a:r>
            <a:r>
              <a:rPr lang="en-US" sz="17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: 		pragmatic </a:t>
            </a:r>
            <a:r>
              <a:rPr lang="en-US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consensus </a:t>
            </a:r>
            <a:endParaRPr lang="en-US" sz="1700" smtClean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1439863" indent="-1439863" algn="l">
              <a:tabLst>
                <a:tab pos="1257300" algn="r"/>
                <a:tab pos="1438275" algn="l"/>
                <a:tab pos="3314700" algn="l"/>
                <a:tab pos="5740400" algn="l"/>
              </a:tabLst>
            </a:pPr>
            <a:endParaRPr lang="en-US" sz="170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1439863" indent="-1439863" algn="l">
              <a:tabLst>
                <a:tab pos="1257300" algn="r"/>
                <a:tab pos="1438275" algn="l"/>
                <a:tab pos="3314700" algn="l"/>
                <a:tab pos="5740400" algn="l"/>
              </a:tabLst>
            </a:pPr>
            <a:r>
              <a:rPr lang="en-US" sz="17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?</a:t>
            </a:r>
            <a:r>
              <a:rPr lang="en-US" sz="17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	</a:t>
            </a:r>
            <a:r>
              <a:rPr lang="en-US" sz="17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Open question: what about animals and plants? (‘the rights of nature’)</a:t>
            </a:r>
            <a:endParaRPr lang="en-US" sz="1700" smtClean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1439863" indent="-1439863" algn="l">
              <a:tabLst>
                <a:tab pos="1257300" algn="r"/>
                <a:tab pos="1438275" algn="l"/>
                <a:tab pos="3314700" algn="l"/>
                <a:tab pos="5740400" algn="l"/>
              </a:tabLst>
            </a:pPr>
            <a:endParaRPr lang="en-US" sz="170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1439863" indent="-1439863" algn="l">
              <a:tabLst>
                <a:tab pos="1257300" algn="r"/>
                <a:tab pos="1438275" algn="l"/>
                <a:tab pos="3314700" algn="l"/>
                <a:tab pos="5740400" algn="l"/>
              </a:tabLst>
            </a:pPr>
            <a:r>
              <a:rPr lang="en-US" sz="17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	Ecocentrism </a:t>
            </a:r>
            <a:r>
              <a:rPr lang="en-US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versus </a:t>
            </a:r>
            <a:r>
              <a:rPr lang="en-US" sz="17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anthropocentrism? </a:t>
            </a:r>
          </a:p>
          <a:p>
            <a:pPr marL="1439863" indent="-1439863" algn="l">
              <a:tabLst>
                <a:tab pos="1257300" algn="r"/>
                <a:tab pos="1438275" algn="l"/>
                <a:tab pos="3314700" algn="l"/>
                <a:tab pos="5740400" algn="l"/>
              </a:tabLst>
            </a:pPr>
            <a:endParaRPr lang="en-US" sz="170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1439863" indent="-1439863" algn="l">
              <a:tabLst>
                <a:tab pos="1257300" algn="r"/>
                <a:tab pos="1438275" algn="l"/>
                <a:tab pos="3314700" algn="l"/>
                <a:tab pos="5740400" algn="l"/>
              </a:tabLst>
            </a:pPr>
            <a:r>
              <a:rPr lang="en-US" sz="17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‘solution’: </a:t>
            </a:r>
            <a:r>
              <a:rPr lang="en-US" sz="17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	stakeholders </a:t>
            </a:r>
            <a:r>
              <a:rPr lang="en-US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not only have rights but also responsibilities (animals and plants have no responsibilities</a:t>
            </a:r>
            <a:r>
              <a:rPr lang="en-US" sz="17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)</a:t>
            </a:r>
          </a:p>
          <a:p>
            <a:pPr marL="1439863" indent="-1439863" algn="l">
              <a:tabLst>
                <a:tab pos="1257300" algn="r"/>
                <a:tab pos="1438275" algn="l"/>
                <a:tab pos="3314700" algn="l"/>
                <a:tab pos="5740400" algn="l"/>
              </a:tabLst>
            </a:pPr>
            <a:endParaRPr lang="en-US" sz="170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1439863" indent="-1439863" algn="l">
              <a:tabLst>
                <a:tab pos="1257300" algn="r"/>
                <a:tab pos="1438275" algn="l"/>
                <a:tab pos="3314700" algn="l"/>
                <a:tab pos="5740400" algn="l"/>
              </a:tabLst>
            </a:pPr>
            <a:r>
              <a:rPr lang="en-US" sz="17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	idea </a:t>
            </a:r>
            <a:r>
              <a:rPr lang="en-US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of </a:t>
            </a:r>
            <a:r>
              <a:rPr lang="en-US" sz="17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‘responsible anthropocentrism’</a:t>
            </a:r>
            <a:endParaRPr lang="en-US" sz="170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algn="l">
              <a:tabLst>
                <a:tab pos="1079500" algn="r"/>
                <a:tab pos="1252538" algn="l"/>
                <a:tab pos="5743575" algn="l"/>
              </a:tabLst>
            </a:pPr>
            <a:endParaRPr lang="nl-BE" sz="170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algn="l"/>
            <a:endParaRPr lang="en-GB" sz="170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algn="l"/>
            <a:r>
              <a:rPr lang="en-GB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							</a:t>
            </a:r>
          </a:p>
          <a:p>
            <a:pPr algn="l"/>
            <a:endParaRPr lang="en-GB" sz="170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8350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95536" y="3356992"/>
            <a:ext cx="8511396" cy="3096344"/>
          </a:xfrm>
          <a:prstGeom prst="rect">
            <a:avLst/>
          </a:prstGeom>
          <a:solidFill>
            <a:srgbClr val="BBD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Ethics? </a:t>
            </a:r>
            <a:r>
              <a:rPr lang="en-US" b="1" smtClean="0"/>
              <a:t>Three </a:t>
            </a:r>
            <a:r>
              <a:rPr lang="en-US" b="1" smtClean="0"/>
              <a:t>approaches</a:t>
            </a:r>
            <a:endParaRPr lang="nl-BE" b="1" dirty="0"/>
          </a:p>
        </p:txBody>
      </p:sp>
      <p:sp>
        <p:nvSpPr>
          <p:cNvPr id="5" name="Content Placeholder 1"/>
          <p:cNvSpPr>
            <a:spLocks noGrp="1"/>
          </p:cNvSpPr>
          <p:nvPr>
            <p:ph sz="quarter" idx="10"/>
          </p:nvPr>
        </p:nvSpPr>
        <p:spPr>
          <a:xfrm>
            <a:off x="251521" y="1556792"/>
            <a:ext cx="8606728" cy="5832366"/>
          </a:xfrm>
        </p:spPr>
        <p:txBody>
          <a:bodyPr anchor="t" anchorCtr="0">
            <a:spAutoFit/>
          </a:bodyPr>
          <a:lstStyle/>
          <a:p>
            <a:pPr marL="1439863" indent="-1439863" algn="l">
              <a:tabLst>
                <a:tab pos="1252538" algn="r"/>
                <a:tab pos="1439863" algn="l"/>
              </a:tabLst>
            </a:pPr>
            <a:r>
              <a:rPr lang="nl-BE" sz="1700">
                <a:latin typeface="+mn-lt"/>
              </a:rPr>
              <a:t>	</a:t>
            </a:r>
            <a:r>
              <a:rPr lang="en-GB" sz="1700">
                <a:solidFill>
                  <a:schemeClr val="bg1">
                    <a:lumMod val="65000"/>
                  </a:schemeClr>
                </a:solidFill>
                <a:latin typeface="+mn-lt"/>
              </a:rPr>
              <a:t>■</a:t>
            </a:r>
            <a:r>
              <a:rPr lang="nl-BE" sz="1700" smtClean="0">
                <a:latin typeface="+mn-lt"/>
              </a:rPr>
              <a:t>	</a:t>
            </a:r>
            <a:r>
              <a:rPr lang="nl-BE" sz="17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International </a:t>
            </a:r>
            <a:r>
              <a:rPr lang="nl-BE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Commission on Radiological Protection </a:t>
            </a:r>
            <a:r>
              <a:rPr lang="en-US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initiative </a:t>
            </a:r>
            <a:r>
              <a:rPr lang="en-US" sz="17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on</a:t>
            </a: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r>
              <a:rPr lang="en-US" sz="1700">
                <a:latin typeface="+mn-lt"/>
              </a:rPr>
              <a:t>	</a:t>
            </a:r>
            <a:r>
              <a:rPr lang="en-US" sz="1700" smtClean="0">
                <a:latin typeface="+mn-lt"/>
              </a:rPr>
              <a:t>	</a:t>
            </a:r>
            <a:r>
              <a:rPr lang="en-US" sz="1700" b="1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the </a:t>
            </a:r>
            <a:r>
              <a:rPr lang="en-US" sz="1700" b="1">
                <a:solidFill>
                  <a:schemeClr val="accent1">
                    <a:lumMod val="75000"/>
                  </a:schemeClr>
                </a:solidFill>
                <a:latin typeface="+mn-lt"/>
              </a:rPr>
              <a:t>Ethics of Radiological Protection</a:t>
            </a:r>
            <a:r>
              <a:rPr lang="en-US" sz="1700">
                <a:latin typeface="+mn-lt"/>
              </a:rPr>
              <a:t>.</a:t>
            </a: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endParaRPr lang="en-US" sz="1700"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r>
              <a:rPr lang="en-US" sz="1700">
                <a:latin typeface="+mn-lt"/>
              </a:rPr>
              <a:t>		</a:t>
            </a:r>
            <a:r>
              <a:rPr lang="en-US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ICRP Publication 138 </a:t>
            </a:r>
            <a:r>
              <a:rPr lang="en-US" sz="17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on </a:t>
            </a:r>
            <a:r>
              <a:rPr lang="en-US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the Ethical Foundations of the System of Radiological </a:t>
            </a:r>
            <a:r>
              <a:rPr lang="en-US" sz="17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Protection</a:t>
            </a: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r>
              <a:rPr lang="en-US" sz="1600" smtClean="0">
                <a:latin typeface="+mn-lt"/>
              </a:rPr>
              <a:t>	</a:t>
            </a:r>
            <a:r>
              <a:rPr lang="en-US" sz="1600">
                <a:latin typeface="+mn-lt"/>
              </a:rPr>
              <a:t>	</a:t>
            </a:r>
            <a:r>
              <a:rPr lang="en-US" sz="1600">
                <a:latin typeface="+mn-lt"/>
                <a:hlinkClick r:id="rId2"/>
              </a:rPr>
              <a:t>http://www.icrp.org/publication.asp?id=ICRP%20Publication%20138</a:t>
            </a:r>
            <a:r>
              <a:rPr lang="en-US" sz="1600">
                <a:latin typeface="+mn-lt"/>
              </a:rPr>
              <a:t> </a:t>
            </a: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endParaRPr lang="en-US" sz="1700" smtClean="0"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endParaRPr lang="en-US" sz="1700"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r>
              <a:rPr lang="en-US" sz="1700">
                <a:latin typeface="+mn-lt"/>
              </a:rPr>
              <a:t>	</a:t>
            </a:r>
            <a:r>
              <a:rPr lang="nl-BE" sz="1700">
                <a:latin typeface="+mn-lt"/>
              </a:rPr>
              <a:t> → </a:t>
            </a:r>
            <a:r>
              <a:rPr lang="en-US" sz="1700">
                <a:latin typeface="+mn-lt"/>
              </a:rPr>
              <a:t>	</a:t>
            </a:r>
            <a:r>
              <a:rPr lang="en-US" sz="1700" b="1">
                <a:solidFill>
                  <a:schemeClr val="accent1">
                    <a:lumMod val="75000"/>
                  </a:schemeClr>
                </a:solidFill>
                <a:latin typeface="+mn-lt"/>
              </a:rPr>
              <a:t>core ethical values </a:t>
            </a:r>
            <a:r>
              <a:rPr lang="en-US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underpinning the system of radiological protection</a:t>
            </a:r>
            <a:r>
              <a:rPr lang="en-US" sz="17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:</a:t>
            </a:r>
            <a:endParaRPr lang="en-US" sz="170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r>
              <a:rPr lang="en-US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-	beneficence and non-maleficence</a:t>
            </a: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r>
              <a:rPr lang="en-US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-	prudence </a:t>
            </a: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r>
              <a:rPr lang="en-US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-	justice </a:t>
            </a: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r>
              <a:rPr lang="en-US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-	dignity</a:t>
            </a:r>
            <a:endParaRPr lang="nl-BE" sz="170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endParaRPr lang="nl-BE" sz="1700"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r>
              <a:rPr lang="en-US" sz="1700">
                <a:latin typeface="+mn-lt"/>
              </a:rPr>
              <a:t>	</a:t>
            </a:r>
            <a:r>
              <a:rPr lang="nl-BE" sz="1700">
                <a:latin typeface="+mn-lt"/>
              </a:rPr>
              <a:t> → </a:t>
            </a:r>
            <a:r>
              <a:rPr lang="en-US" sz="1700">
                <a:latin typeface="+mn-lt"/>
              </a:rPr>
              <a:t>	</a:t>
            </a:r>
            <a:r>
              <a:rPr lang="en-US" sz="1700" b="1">
                <a:solidFill>
                  <a:schemeClr val="accent1">
                    <a:lumMod val="75000"/>
                  </a:schemeClr>
                </a:solidFill>
                <a:latin typeface="+mn-lt"/>
              </a:rPr>
              <a:t>key procedural values </a:t>
            </a:r>
            <a:r>
              <a:rPr lang="en-US" sz="17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for </a:t>
            </a:r>
            <a:r>
              <a:rPr lang="en-US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the practical implementation of the </a:t>
            </a:r>
            <a:r>
              <a:rPr lang="en-US" sz="17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system</a:t>
            </a:r>
            <a:endParaRPr lang="nl-BE" sz="170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r>
              <a:rPr lang="nl-BE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-	accountability, </a:t>
            </a: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r>
              <a:rPr lang="nl-BE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-	transparency</a:t>
            </a: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r>
              <a:rPr lang="nl-BE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-	inclusiveness</a:t>
            </a: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endParaRPr lang="nl-BE" sz="1700"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endParaRPr lang="en-GB" sz="1700"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r>
              <a:rPr lang="en-GB" sz="1700">
                <a:latin typeface="+mn-lt"/>
              </a:rPr>
              <a:t>								</a:t>
            </a: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endParaRPr lang="en-GB" sz="17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5297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Ethics? </a:t>
            </a:r>
            <a:r>
              <a:rPr lang="en-US" b="1" smtClean="0"/>
              <a:t>Three </a:t>
            </a:r>
            <a:r>
              <a:rPr lang="en-US" b="1" smtClean="0"/>
              <a:t>approaches</a:t>
            </a:r>
            <a:endParaRPr lang="nl-BE" b="1" dirty="0"/>
          </a:p>
        </p:txBody>
      </p:sp>
      <p:sp>
        <p:nvSpPr>
          <p:cNvPr id="5" name="Content Placeholder 1"/>
          <p:cNvSpPr>
            <a:spLocks noGrp="1"/>
          </p:cNvSpPr>
          <p:nvPr>
            <p:ph sz="quarter" idx="10"/>
          </p:nvPr>
        </p:nvSpPr>
        <p:spPr>
          <a:xfrm>
            <a:off x="251521" y="1556792"/>
            <a:ext cx="8606728" cy="4093428"/>
          </a:xfrm>
        </p:spPr>
        <p:txBody>
          <a:bodyPr anchor="t" anchorCtr="0">
            <a:spAutoFit/>
          </a:bodyPr>
          <a:lstStyle/>
          <a:p>
            <a:pPr marL="1439863" indent="-1439863" algn="l">
              <a:tabLst>
                <a:tab pos="1252538" algn="r"/>
                <a:tab pos="1439863" algn="l"/>
              </a:tabLst>
            </a:pPr>
            <a:r>
              <a:rPr lang="nl-BE" sz="2000">
                <a:latin typeface="+mn-lt"/>
              </a:rPr>
              <a:t>	</a:t>
            </a:r>
            <a:r>
              <a:rPr lang="en-GB" sz="2000">
                <a:solidFill>
                  <a:schemeClr val="bg1">
                    <a:lumMod val="65000"/>
                  </a:schemeClr>
                </a:solidFill>
                <a:latin typeface="+mn-lt"/>
              </a:rPr>
              <a:t>■</a:t>
            </a:r>
            <a:r>
              <a:rPr lang="nl-BE" sz="2000" smtClean="0">
                <a:latin typeface="+mn-lt"/>
              </a:rPr>
              <a:t>	</a:t>
            </a:r>
            <a:r>
              <a:rPr lang="en-US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The challenge of ethical thinking</a:t>
            </a: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endParaRPr lang="en-US" sz="200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r>
              <a:rPr lang="en-US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	dealing with	</a:t>
            </a: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endParaRPr lang="en-US" sz="200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→	knowledge related (scientific) uncertainty</a:t>
            </a: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endParaRPr lang="en-US" sz="200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→	value </a:t>
            </a: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pluralism </a:t>
            </a:r>
            <a:r>
              <a:rPr lang="en-US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&amp; values </a:t>
            </a: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in </a:t>
            </a:r>
            <a:r>
              <a:rPr lang="en-US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conflict (e.g. autonomy vs protection)</a:t>
            </a:r>
            <a:endParaRPr lang="en-US" sz="200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endParaRPr lang="en-US" sz="200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→	the problem of </a:t>
            </a: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reference </a:t>
            </a:r>
            <a:r>
              <a:rPr lang="en-US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(e.g. </a:t>
            </a: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sustainability)</a:t>
            </a:r>
            <a:endParaRPr lang="nl-BE" sz="200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endParaRPr lang="nl-BE" sz="2000"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endParaRPr lang="en-GB" sz="2000"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r>
              <a:rPr lang="en-GB" sz="2000">
                <a:latin typeface="+mn-lt"/>
              </a:rPr>
              <a:t>								</a:t>
            </a: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endParaRPr lang="en-GB" sz="20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5787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questions</a:t>
            </a:r>
            <a:endParaRPr lang="nl-BE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135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questions</a:t>
            </a:r>
            <a:endParaRPr lang="nl-BE" b="1" dirty="0"/>
          </a:p>
        </p:txBody>
      </p:sp>
      <p:sp>
        <p:nvSpPr>
          <p:cNvPr id="5" name="Content Placeholder 1"/>
          <p:cNvSpPr>
            <a:spLocks noGrp="1"/>
          </p:cNvSpPr>
          <p:nvPr>
            <p:ph sz="quarter" idx="10"/>
          </p:nvPr>
        </p:nvSpPr>
        <p:spPr>
          <a:xfrm>
            <a:off x="251521" y="1556792"/>
            <a:ext cx="8606728" cy="5463034"/>
          </a:xfrm>
        </p:spPr>
        <p:txBody>
          <a:bodyPr anchor="t" anchorCtr="0">
            <a:spAutoFit/>
          </a:bodyPr>
          <a:lstStyle/>
          <a:p>
            <a:pPr marL="1439863" indent="-1439863" algn="l">
              <a:tabLst>
                <a:tab pos="1252538" algn="r"/>
                <a:tab pos="1439863" algn="l"/>
              </a:tabLst>
            </a:pPr>
            <a:r>
              <a:rPr lang="nl-BE" sz="1700" smtClean="0">
                <a:latin typeface="+mn-lt"/>
              </a:rPr>
              <a:t> </a:t>
            </a:r>
            <a:r>
              <a:rPr lang="nl-BE" sz="2000">
                <a:latin typeface="+mn-lt"/>
              </a:rPr>
              <a:t>	</a:t>
            </a:r>
            <a:r>
              <a:rPr lang="en-GB" sz="2000">
                <a:solidFill>
                  <a:schemeClr val="bg1">
                    <a:lumMod val="65000"/>
                  </a:schemeClr>
                </a:solidFill>
              </a:rPr>
              <a:t>■</a:t>
            </a:r>
            <a:r>
              <a:rPr lang="en-GB" sz="200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nl-BE" sz="2000">
                <a:latin typeface="+mn-lt"/>
              </a:rPr>
              <a:t>	</a:t>
            </a: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How can the ethical values proposed by the ICRP </a:t>
            </a:r>
            <a:r>
              <a:rPr lang="en-US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…</a:t>
            </a: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</a:t>
            </a:r>
            <a:r>
              <a:rPr lang="nl-BE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→</a:t>
            </a:r>
            <a:r>
              <a:rPr lang="en-US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motivate </a:t>
            </a: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stakeholder </a:t>
            </a:r>
            <a:r>
              <a:rPr lang="en-US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engagement?</a:t>
            </a: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</a:t>
            </a:r>
            <a:r>
              <a:rPr lang="nl-BE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→</a:t>
            </a:r>
            <a:r>
              <a:rPr lang="en-US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inspire </a:t>
            </a: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‘good’ stakeholder engagement? In theory? In practice?</a:t>
            </a: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endParaRPr lang="en-US" sz="1700" smtClean="0"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endParaRPr lang="en-US" sz="1700" smtClean="0"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endParaRPr lang="en-US" sz="1700"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r>
              <a:rPr lang="en-US" sz="1700">
                <a:latin typeface="+mn-lt"/>
              </a:rPr>
              <a:t>	</a:t>
            </a:r>
            <a:r>
              <a:rPr lang="nl-BE" sz="1700">
                <a:latin typeface="+mn-lt"/>
              </a:rPr>
              <a:t> → </a:t>
            </a:r>
            <a:r>
              <a:rPr lang="en-US" sz="1700">
                <a:latin typeface="+mn-lt"/>
              </a:rPr>
              <a:t>	</a:t>
            </a:r>
            <a:r>
              <a:rPr lang="en-US" sz="1700" b="1">
                <a:solidFill>
                  <a:schemeClr val="accent1">
                    <a:lumMod val="75000"/>
                  </a:schemeClr>
                </a:solidFill>
                <a:latin typeface="+mn-lt"/>
              </a:rPr>
              <a:t>core ethical values </a:t>
            </a:r>
            <a:r>
              <a:rPr lang="en-US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underpinning the system of radiological protection</a:t>
            </a:r>
            <a:r>
              <a:rPr lang="en-US" sz="17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:</a:t>
            </a:r>
            <a:endParaRPr lang="en-US" sz="170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r>
              <a:rPr lang="en-US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-	beneficence and non-maleficence</a:t>
            </a: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r>
              <a:rPr lang="en-US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-	prudence </a:t>
            </a: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r>
              <a:rPr lang="en-US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-	justice </a:t>
            </a: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r>
              <a:rPr lang="en-US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-	dignity</a:t>
            </a:r>
            <a:endParaRPr lang="nl-BE" sz="170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endParaRPr lang="nl-BE" sz="1700"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r>
              <a:rPr lang="en-US" sz="1700">
                <a:latin typeface="+mn-lt"/>
              </a:rPr>
              <a:t>	</a:t>
            </a:r>
            <a:r>
              <a:rPr lang="nl-BE" sz="1700">
                <a:latin typeface="+mn-lt"/>
              </a:rPr>
              <a:t> → </a:t>
            </a:r>
            <a:r>
              <a:rPr lang="en-US" sz="1700">
                <a:latin typeface="+mn-lt"/>
              </a:rPr>
              <a:t>	</a:t>
            </a:r>
            <a:r>
              <a:rPr lang="en-US" sz="1700" b="1">
                <a:solidFill>
                  <a:schemeClr val="accent1">
                    <a:lumMod val="75000"/>
                  </a:schemeClr>
                </a:solidFill>
                <a:latin typeface="+mn-lt"/>
              </a:rPr>
              <a:t>key procedural values </a:t>
            </a:r>
            <a:r>
              <a:rPr lang="en-US" sz="17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for </a:t>
            </a:r>
            <a:r>
              <a:rPr lang="en-US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the practical implementation of the </a:t>
            </a:r>
            <a:r>
              <a:rPr lang="en-US" sz="17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system</a:t>
            </a:r>
            <a:endParaRPr lang="nl-BE" sz="170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r>
              <a:rPr lang="nl-BE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-	accountability, </a:t>
            </a: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r>
              <a:rPr lang="nl-BE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-	transparency</a:t>
            </a: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r>
              <a:rPr lang="nl-BE" sz="17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-	inclusiveness</a:t>
            </a: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endParaRPr lang="nl-BE" sz="1700"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endParaRPr lang="en-GB" sz="1700"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r>
              <a:rPr lang="en-GB" sz="1700">
                <a:latin typeface="+mn-lt"/>
              </a:rPr>
              <a:t>								</a:t>
            </a: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endParaRPr lang="en-GB" sz="17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85669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questions</a:t>
            </a:r>
            <a:endParaRPr lang="nl-BE" b="1" dirty="0"/>
          </a:p>
        </p:txBody>
      </p:sp>
      <p:sp>
        <p:nvSpPr>
          <p:cNvPr id="5" name="Content Placeholder 1"/>
          <p:cNvSpPr>
            <a:spLocks noGrp="1"/>
          </p:cNvSpPr>
          <p:nvPr>
            <p:ph sz="quarter" idx="10"/>
          </p:nvPr>
        </p:nvSpPr>
        <p:spPr>
          <a:xfrm>
            <a:off x="251521" y="1556792"/>
            <a:ext cx="8606728" cy="5324535"/>
          </a:xfrm>
        </p:spPr>
        <p:txBody>
          <a:bodyPr anchor="t" anchorCtr="0">
            <a:spAutoFit/>
          </a:bodyPr>
          <a:lstStyle/>
          <a:p>
            <a:pPr marL="1439863" indent="-1439863" algn="l">
              <a:tabLst>
                <a:tab pos="1252538" algn="r"/>
                <a:tab pos="1439863" algn="l"/>
              </a:tabLst>
            </a:pPr>
            <a:r>
              <a:rPr lang="nl-BE" sz="2000" smtClean="0">
                <a:latin typeface="+mn-lt"/>
              </a:rPr>
              <a:t> </a:t>
            </a:r>
            <a:r>
              <a:rPr lang="en-GB" sz="2000" smtClean="0">
                <a:solidFill>
                  <a:schemeClr val="bg1">
                    <a:lumMod val="65000"/>
                  </a:schemeClr>
                </a:solidFill>
                <a:latin typeface="+mn-lt"/>
              </a:rPr>
              <a:t> </a:t>
            </a: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</a:t>
            </a:r>
            <a:r>
              <a:rPr lang="en-GB" sz="2000">
                <a:solidFill>
                  <a:schemeClr val="bg1">
                    <a:lumMod val="65000"/>
                  </a:schemeClr>
                </a:solidFill>
              </a:rPr>
              <a:t> ■ </a:t>
            </a: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What are ethical issues </a:t>
            </a:r>
            <a:r>
              <a:rPr 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specific to each </a:t>
            </a:r>
            <a:r>
              <a:rPr 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case </a:t>
            </a: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</a:rPr>
              <a:t>(Medical, EP&amp;R, Radon) </a:t>
            </a:r>
            <a:r>
              <a:rPr lang="en-US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(</a:t>
            </a: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still) in need of attention? </a:t>
            </a: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endParaRPr lang="en-US" sz="200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</a:t>
            </a: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→</a:t>
            </a: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How do they relate to stakeholder </a:t>
            </a:r>
            <a:r>
              <a:rPr lang="en-US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engagement</a:t>
            </a:r>
            <a:r>
              <a:rPr lang="en-US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?</a:t>
            </a:r>
            <a:endParaRPr lang="en-US" sz="200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</a:t>
            </a: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→</a:t>
            </a: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How could they be tackled through stakeholder </a:t>
            </a:r>
            <a:r>
              <a:rPr lang="en-US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engagement?</a:t>
            </a:r>
            <a:endParaRPr lang="en-US" sz="200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endParaRPr lang="en-US" sz="2000" smtClean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r>
              <a:rPr lang="en-US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</a:t>
            </a:r>
            <a:r>
              <a:rPr lang="en-US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Note:</a:t>
            </a: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</a:t>
            </a:r>
            <a:r>
              <a:rPr lang="en-US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Some </a:t>
            </a: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issues are relevant for all cases, but have specific meanings and challenges in different cases </a:t>
            </a:r>
            <a:r>
              <a:rPr lang="en-US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(an </a:t>
            </a: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important one: justification)</a:t>
            </a: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endParaRPr lang="en-US" sz="2000" smtClean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endParaRPr lang="en-US" sz="2000"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endParaRPr lang="en-US" sz="2000"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endParaRPr lang="en-US" sz="2000" smtClean="0"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endParaRPr lang="en-US" sz="2000"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endParaRPr lang="nl-BE" sz="2000"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endParaRPr lang="en-GB" sz="2000"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r>
              <a:rPr lang="en-GB" sz="2000">
                <a:latin typeface="+mn-lt"/>
              </a:rPr>
              <a:t>								</a:t>
            </a: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endParaRPr lang="en-GB" sz="20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3836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questions</a:t>
            </a:r>
            <a:endParaRPr lang="nl-BE" b="1" dirty="0"/>
          </a:p>
        </p:txBody>
      </p:sp>
      <p:sp>
        <p:nvSpPr>
          <p:cNvPr id="5" name="Content Placeholder 1"/>
          <p:cNvSpPr>
            <a:spLocks noGrp="1"/>
          </p:cNvSpPr>
          <p:nvPr>
            <p:ph sz="quarter" idx="10"/>
          </p:nvPr>
        </p:nvSpPr>
        <p:spPr>
          <a:xfrm>
            <a:off x="251521" y="1556792"/>
            <a:ext cx="8606728" cy="5078313"/>
          </a:xfrm>
        </p:spPr>
        <p:txBody>
          <a:bodyPr anchor="t" anchorCtr="0">
            <a:spAutoFit/>
          </a:bodyPr>
          <a:lstStyle/>
          <a:p>
            <a:pPr marL="1439863" indent="-1439863" algn="l">
              <a:tabLst>
                <a:tab pos="1252538" algn="r"/>
                <a:tab pos="1439863" algn="l"/>
              </a:tabLst>
            </a:pPr>
            <a:r>
              <a:rPr lang="nl-BE" sz="2000">
                <a:latin typeface="+mn-lt"/>
              </a:rPr>
              <a:t>	</a:t>
            </a:r>
            <a:r>
              <a:rPr lang="en-GB" sz="2000">
                <a:solidFill>
                  <a:schemeClr val="bg1">
                    <a:lumMod val="65000"/>
                  </a:schemeClr>
                </a:solidFill>
              </a:rPr>
              <a:t> ■ </a:t>
            </a:r>
            <a:r>
              <a:rPr lang="nl-BE" sz="2000">
                <a:latin typeface="+mn-lt"/>
              </a:rPr>
              <a:t>	</a:t>
            </a: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What are ethical </a:t>
            </a:r>
            <a:r>
              <a:rPr lang="en-US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issues </a:t>
            </a:r>
            <a:r>
              <a:rPr lang="en-US" sz="20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relevant to </a:t>
            </a:r>
            <a:r>
              <a:rPr lang="en-US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(‘transversal to’) </a:t>
            </a:r>
            <a:r>
              <a:rPr 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all three ENGAGE </a:t>
            </a:r>
            <a:r>
              <a:rPr lang="en-US" sz="20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cases </a:t>
            </a:r>
            <a:r>
              <a:rPr lang="en-US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(Medical</a:t>
            </a: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, EP&amp;R, </a:t>
            </a:r>
            <a:r>
              <a:rPr lang="en-US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Radon) </a:t>
            </a: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(still) in need of attention? </a:t>
            </a: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endParaRPr lang="en-US" sz="200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</a:t>
            </a:r>
            <a:r>
              <a:rPr lang="nl-BE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→</a:t>
            </a: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How do they relate to stakeholder </a:t>
            </a:r>
            <a:r>
              <a:rPr lang="en-US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engagement</a:t>
            </a:r>
            <a:r>
              <a:rPr lang="en-US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?</a:t>
            </a:r>
            <a:endParaRPr lang="en-US" sz="200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</a:t>
            </a:r>
            <a:r>
              <a:rPr lang="nl-BE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→</a:t>
            </a: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How could they be tackled through stakeholder </a:t>
            </a:r>
            <a:r>
              <a:rPr lang="en-US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engagement?</a:t>
            </a:r>
            <a:endParaRPr lang="en-US" sz="200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endParaRPr lang="en-US" sz="2000" smtClean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r>
              <a:rPr lang="en-US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example	How </a:t>
            </a: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to motivate people (general public) to participate and to give them information, education on IR if they do not want or </a:t>
            </a: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care</a:t>
            </a:r>
            <a:r>
              <a:rPr lang="en-US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?</a:t>
            </a: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r>
              <a:rPr lang="en-US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for EP&amp;R	Balance</a:t>
            </a: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: </a:t>
            </a:r>
            <a:r>
              <a:rPr lang="en-US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“preparation </a:t>
            </a: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for </a:t>
            </a: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a </a:t>
            </a:r>
            <a:r>
              <a:rPr lang="en-US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possible </a:t>
            </a: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nuclear accident” vs. “do not alarm and </a:t>
            </a: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create </a:t>
            </a:r>
            <a:r>
              <a:rPr lang="en-US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stress”?</a:t>
            </a: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r>
              <a:rPr lang="en-US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for medical	in </a:t>
            </a: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case of </a:t>
            </a: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urgencies </a:t>
            </a:r>
            <a:r>
              <a:rPr lang="en-US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– balance: “to </a:t>
            </a: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save </a:t>
            </a: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life </a:t>
            </a:r>
            <a:r>
              <a:rPr lang="en-US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first” </a:t>
            </a: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(similar issue in the </a:t>
            </a: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evacuation </a:t>
            </a:r>
            <a:r>
              <a:rPr lang="en-US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at </a:t>
            </a: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emergency phases after a nuclear accidents</a:t>
            </a: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) </a:t>
            </a:r>
            <a:r>
              <a:rPr lang="en-US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versus “providing information in the interest of getting </a:t>
            </a:r>
            <a:r>
              <a:rPr lang="en-US" sz="20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informed consent</a:t>
            </a:r>
            <a:r>
              <a:rPr lang="en-US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”</a:t>
            </a:r>
            <a:endParaRPr lang="en-US" sz="200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endParaRPr lang="en-GB" sz="20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52334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questions</a:t>
            </a:r>
            <a:endParaRPr lang="nl-BE" b="1" dirty="0"/>
          </a:p>
        </p:txBody>
      </p:sp>
      <p:sp>
        <p:nvSpPr>
          <p:cNvPr id="5" name="Content Placeholder 1"/>
          <p:cNvSpPr>
            <a:spLocks noGrp="1"/>
          </p:cNvSpPr>
          <p:nvPr>
            <p:ph sz="quarter" idx="10"/>
          </p:nvPr>
        </p:nvSpPr>
        <p:spPr>
          <a:xfrm>
            <a:off x="251521" y="1556792"/>
            <a:ext cx="8606728" cy="2246769"/>
          </a:xfrm>
        </p:spPr>
        <p:txBody>
          <a:bodyPr anchor="t" anchorCtr="0">
            <a:spAutoFit/>
          </a:bodyPr>
          <a:lstStyle/>
          <a:p>
            <a:pPr marL="1439863" indent="-1439863" algn="l">
              <a:tabLst>
                <a:tab pos="1252538" algn="r"/>
                <a:tab pos="1439863" algn="l"/>
              </a:tabLst>
            </a:pPr>
            <a:r>
              <a:rPr lang="nl-BE" sz="2000">
                <a:latin typeface="+mn-lt"/>
              </a:rPr>
              <a:t>	</a:t>
            </a:r>
            <a:r>
              <a:rPr lang="en-GB" sz="2000">
                <a:solidFill>
                  <a:schemeClr val="bg1">
                    <a:lumMod val="65000"/>
                  </a:schemeClr>
                </a:solidFill>
              </a:rPr>
              <a:t> ■ </a:t>
            </a:r>
            <a:r>
              <a:rPr lang="nl-BE" sz="2000">
                <a:latin typeface="+mn-lt"/>
              </a:rPr>
              <a:t>	</a:t>
            </a: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What are ethical </a:t>
            </a:r>
            <a:r>
              <a:rPr lang="en-US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issues </a:t>
            </a:r>
            <a:r>
              <a:rPr lang="en-US" sz="20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relevant </a:t>
            </a:r>
            <a:r>
              <a:rPr lang="en-US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(‘transversal’) </a:t>
            </a:r>
            <a:r>
              <a:rPr lang="en-US" sz="20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to </a:t>
            </a:r>
            <a:r>
              <a:rPr lang="en-US" sz="20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all </a:t>
            </a:r>
            <a:r>
              <a:rPr 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three ENGAGE </a:t>
            </a:r>
            <a:r>
              <a:rPr lang="en-US" sz="20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cases </a:t>
            </a:r>
            <a:r>
              <a:rPr lang="en-US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(Medical</a:t>
            </a: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, EP&amp;R, </a:t>
            </a:r>
            <a:r>
              <a:rPr lang="en-US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Radon) </a:t>
            </a: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(still) in need of attention? </a:t>
            </a: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endParaRPr lang="en-US" sz="200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</a:t>
            </a:r>
            <a:r>
              <a:rPr lang="nl-BE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→</a:t>
            </a: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How do they relate to stakeholder </a:t>
            </a:r>
            <a:r>
              <a:rPr lang="en-US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engagement</a:t>
            </a:r>
            <a:r>
              <a:rPr lang="en-US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?</a:t>
            </a:r>
            <a:endParaRPr lang="en-US" sz="200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</a:t>
            </a:r>
            <a:r>
              <a:rPr lang="nl-BE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→</a:t>
            </a: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	How could they be tackled through stakeholder </a:t>
            </a:r>
            <a:r>
              <a:rPr lang="en-US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engagement?</a:t>
            </a:r>
            <a:endParaRPr lang="en-US" sz="200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endParaRPr lang="en-US" sz="2000" smtClean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endParaRPr lang="en-GB" sz="20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20770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questions</a:t>
            </a:r>
            <a:endParaRPr lang="nl-BE" b="1" dirty="0"/>
          </a:p>
        </p:txBody>
      </p:sp>
      <p:sp>
        <p:nvSpPr>
          <p:cNvPr id="5" name="Content Placeholder 1"/>
          <p:cNvSpPr>
            <a:spLocks noGrp="1"/>
          </p:cNvSpPr>
          <p:nvPr>
            <p:ph sz="quarter" idx="10"/>
          </p:nvPr>
        </p:nvSpPr>
        <p:spPr>
          <a:xfrm>
            <a:off x="251521" y="1556792"/>
            <a:ext cx="8606728" cy="3370153"/>
          </a:xfrm>
        </p:spPr>
        <p:txBody>
          <a:bodyPr anchor="t" anchorCtr="0">
            <a:spAutoFit/>
          </a:bodyPr>
          <a:lstStyle/>
          <a:p>
            <a:pPr marL="1439863" indent="-1439863" algn="l">
              <a:tabLst>
                <a:tab pos="1252538" algn="r"/>
                <a:tab pos="1439863" algn="l"/>
              </a:tabLst>
            </a:pPr>
            <a:r>
              <a:rPr lang="nl-BE" sz="1700" smtClean="0">
                <a:latin typeface="+mn-lt"/>
              </a:rPr>
              <a:t> </a:t>
            </a:r>
            <a:r>
              <a:rPr lang="en-GB" sz="1700" smtClean="0">
                <a:solidFill>
                  <a:schemeClr val="bg1">
                    <a:lumMod val="65000"/>
                  </a:schemeClr>
                </a:solidFill>
                <a:latin typeface="+mn-lt"/>
              </a:rPr>
              <a:t> </a:t>
            </a: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r>
              <a:rPr lang="nl-BE" sz="2000">
                <a:latin typeface="+mn-lt"/>
              </a:rPr>
              <a:t>	</a:t>
            </a:r>
            <a:r>
              <a:rPr lang="en-GB" sz="2000">
                <a:solidFill>
                  <a:schemeClr val="bg1">
                    <a:lumMod val="65000"/>
                  </a:schemeClr>
                </a:solidFill>
              </a:rPr>
              <a:t> ■ </a:t>
            </a:r>
            <a:r>
              <a:rPr lang="nl-BE" sz="2000">
                <a:latin typeface="+mn-lt"/>
              </a:rPr>
              <a:t>	</a:t>
            </a:r>
            <a:r>
              <a:rPr 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Informed consent </a:t>
            </a: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is a concept and </a:t>
            </a:r>
            <a:r>
              <a:rPr lang="en-US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value </a:t>
            </a:r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essential for the medical context, but why not extend the term to the other contexts and promote it as a general value for stakeholder participation?</a:t>
            </a:r>
            <a:endParaRPr lang="en-US" sz="2000" smtClean="0"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endParaRPr lang="en-US" sz="1700"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endParaRPr lang="en-US" sz="1700"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endParaRPr lang="en-US" sz="1700" smtClean="0"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endParaRPr lang="en-US" sz="1700"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endParaRPr lang="nl-BE" sz="1700"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endParaRPr lang="en-GB" sz="1700"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r>
              <a:rPr lang="en-GB" sz="1700">
                <a:latin typeface="+mn-lt"/>
              </a:rPr>
              <a:t>								</a:t>
            </a: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endParaRPr lang="en-GB" sz="17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9633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questions</a:t>
            </a:r>
            <a:endParaRPr lang="nl-BE" b="1" dirty="0"/>
          </a:p>
        </p:txBody>
      </p:sp>
      <p:sp>
        <p:nvSpPr>
          <p:cNvPr id="5" name="Content Placeholder 1"/>
          <p:cNvSpPr>
            <a:spLocks noGrp="1"/>
          </p:cNvSpPr>
          <p:nvPr>
            <p:ph sz="quarter" idx="10"/>
          </p:nvPr>
        </p:nvSpPr>
        <p:spPr>
          <a:xfrm>
            <a:off x="251521" y="1556792"/>
            <a:ext cx="8606728" cy="3677930"/>
          </a:xfrm>
        </p:spPr>
        <p:txBody>
          <a:bodyPr anchor="t" anchorCtr="0">
            <a:spAutoFit/>
          </a:bodyPr>
          <a:lstStyle/>
          <a:p>
            <a:pPr marL="1439863" indent="-1439863" algn="l">
              <a:tabLst>
                <a:tab pos="1252538" algn="r"/>
                <a:tab pos="1439863" algn="l"/>
              </a:tabLst>
            </a:pPr>
            <a:r>
              <a:rPr lang="nl-BE" sz="1700" smtClean="0">
                <a:latin typeface="+mn-lt"/>
              </a:rPr>
              <a:t> </a:t>
            </a:r>
            <a:r>
              <a:rPr lang="en-GB" sz="1700" smtClean="0">
                <a:solidFill>
                  <a:schemeClr val="bg1">
                    <a:lumMod val="65000"/>
                  </a:schemeClr>
                </a:solidFill>
                <a:latin typeface="+mn-lt"/>
              </a:rPr>
              <a:t> </a:t>
            </a: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r>
              <a:rPr lang="nl-BE" sz="2000">
                <a:latin typeface="+mn-lt"/>
              </a:rPr>
              <a:t>	</a:t>
            </a:r>
            <a:r>
              <a:rPr lang="en-GB" sz="2000">
                <a:solidFill>
                  <a:schemeClr val="bg1">
                    <a:lumMod val="65000"/>
                  </a:schemeClr>
                </a:solidFill>
              </a:rPr>
              <a:t> ■ </a:t>
            </a:r>
            <a:r>
              <a:rPr lang="nl-BE" sz="2000">
                <a:latin typeface="+mn-lt"/>
              </a:rPr>
              <a:t>	</a:t>
            </a:r>
            <a:r>
              <a:rPr lang="en-US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The </a:t>
            </a:r>
            <a:r>
              <a:rPr lang="en-US" sz="20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scientific community </a:t>
            </a:r>
            <a:r>
              <a:rPr lang="en-US" sz="2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is an important stakeholder in general RP and in the specific cases of EP&amp;R, medial and Radon. Are there specific ethical challenges for science as public information and policy advice? If yes, which challenges?</a:t>
            </a:r>
            <a:endParaRPr lang="en-US" sz="2000" smtClean="0"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endParaRPr lang="en-US" sz="1700"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endParaRPr lang="en-US" sz="1700"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endParaRPr lang="en-US" sz="1700" smtClean="0"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endParaRPr lang="en-US" sz="1700"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endParaRPr lang="nl-BE" sz="1700"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endParaRPr lang="en-GB" sz="1700">
              <a:latin typeface="+mn-lt"/>
            </a:endParaRP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r>
              <a:rPr lang="en-GB" sz="1700">
                <a:latin typeface="+mn-lt"/>
              </a:rPr>
              <a:t>								</a:t>
            </a:r>
          </a:p>
          <a:p>
            <a:pPr marL="1439863" indent="-1439863" algn="l">
              <a:tabLst>
                <a:tab pos="1252538" algn="r"/>
                <a:tab pos="1439863" algn="l"/>
              </a:tabLst>
            </a:pPr>
            <a:endParaRPr lang="en-GB" sz="17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42920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CERT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NCERT" id="{9E37ED38-8528-4622-97B5-E50A59913621}" vid="{C3144AF8-E3B1-46BB-B32C-B5F65E8202C5}"/>
    </a:ext>
  </a:extLst>
</a:theme>
</file>

<file path=ppt/theme/theme2.xml><?xml version="1.0" encoding="utf-8"?>
<a:theme xmlns:a="http://schemas.openxmlformats.org/drawingml/2006/main" name="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CONCERT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NCERT" id="{9E37ED38-8528-4622-97B5-E50A59913621}" vid="{C3144AF8-E3B1-46BB-B32C-B5F65E8202C5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2E699366340D41B67FD2BA5630CCCF" ma:contentTypeVersion="3" ma:contentTypeDescription="Create a new document." ma:contentTypeScope="" ma:versionID="4e890b030306360b1caedebf40a60296">
  <xsd:schema xmlns:xsd="http://www.w3.org/2001/XMLSchema" xmlns:xs="http://www.w3.org/2001/XMLSchema" xmlns:p="http://schemas.microsoft.com/office/2006/metadata/properties" xmlns:ns2="9fadf70c-5e39-45e6-af1b-37916fb9636d" targetNamespace="http://schemas.microsoft.com/office/2006/metadata/properties" ma:root="true" ma:fieldsID="b6c78b3442fe6a4046643687873bf358" ns2:_="">
    <xsd:import namespace="9fadf70c-5e39-45e6-af1b-37916fb9636d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adf70c-5e39-45e6-af1b-37916fb9636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A652A75-4422-48AA-A262-62A7D3D83BDF}"/>
</file>

<file path=customXml/itemProps2.xml><?xml version="1.0" encoding="utf-8"?>
<ds:datastoreItem xmlns:ds="http://schemas.openxmlformats.org/officeDocument/2006/customXml" ds:itemID="{822A1209-466D-4F52-AE61-5744A4D910E2}"/>
</file>

<file path=customXml/itemProps3.xml><?xml version="1.0" encoding="utf-8"?>
<ds:datastoreItem xmlns:ds="http://schemas.openxmlformats.org/officeDocument/2006/customXml" ds:itemID="{F2828ADE-5C9D-423A-81D4-717CE7FEE51E}"/>
</file>

<file path=docProps/app.xml><?xml version="1.0" encoding="utf-8"?>
<Properties xmlns="http://schemas.openxmlformats.org/officeDocument/2006/extended-properties" xmlns:vt="http://schemas.openxmlformats.org/officeDocument/2006/docPropsVTypes">
  <Template>_SCK</Template>
  <TotalTime>21046</TotalTime>
  <Pages>22</Pages>
  <Words>106</Words>
  <Application>Microsoft Office PowerPoint</Application>
  <PresentationFormat>On-screen Show (4:3)</PresentationFormat>
  <Paragraphs>163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Calibri</vt:lpstr>
      <vt:lpstr>Calibri Light</vt:lpstr>
      <vt:lpstr>Interstate-Regular</vt:lpstr>
      <vt:lpstr>Times New Roman</vt:lpstr>
      <vt:lpstr>Wingdings</vt:lpstr>
      <vt:lpstr>CONCERT</vt:lpstr>
      <vt:lpstr>Conception personnalisée</vt:lpstr>
      <vt:lpstr>1_CONCERT</vt:lpstr>
      <vt:lpstr>ENhancinG stAkeholder participation in the GovernancE of radiological risks   for improved radiation protection and informed decision-making</vt:lpstr>
      <vt:lpstr>Focus on stakeholder engagement: Ethical issues</vt:lpstr>
      <vt:lpstr>Ethics? Three approaches</vt:lpstr>
      <vt:lpstr>Ethics? Three approaches</vt:lpstr>
      <vt:lpstr>Ethics? Three approaches</vt:lpstr>
      <vt:lpstr>Ethics? Three approaches</vt:lpstr>
      <vt:lpstr>questions</vt:lpstr>
      <vt:lpstr>questions</vt:lpstr>
      <vt:lpstr>questions</vt:lpstr>
      <vt:lpstr>questions</vt:lpstr>
      <vt:lpstr>questions</vt:lpstr>
      <vt:lpstr>questions</vt:lpstr>
      <vt:lpstr>questions</vt:lpstr>
    </vt:vector>
  </TitlesOfParts>
  <Company>SCK-CEN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Van Oudheusden Michiel</dc:creator>
  <cp:lastModifiedBy>Meskens Gaston</cp:lastModifiedBy>
  <cp:revision>832</cp:revision>
  <cp:lastPrinted>2011-12-22T07:31:06Z</cp:lastPrinted>
  <dcterms:created xsi:type="dcterms:W3CDTF">2017-11-13T09:28:55Z</dcterms:created>
  <dcterms:modified xsi:type="dcterms:W3CDTF">2019-09-12T12:33:47Z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exandriaPath">
    <vt:lpwstr/>
  </property>
  <property fmtid="{D5CDD505-2E9C-101B-9397-08002B2CF9AE}" pid="3" name="ContentTypeId">
    <vt:lpwstr>0x010100452E699366340D41B67FD2BA5630CCCF</vt:lpwstr>
  </property>
</Properties>
</file>