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notesMasterIdLst>
    <p:notesMasterId r:id="rId12"/>
  </p:notesMasterIdLst>
  <p:handoutMasterIdLst>
    <p:handoutMasterId r:id="rId13"/>
  </p:handoutMasterIdLst>
  <p:sldIdLst>
    <p:sldId id="326" r:id="rId2"/>
    <p:sldId id="391" r:id="rId3"/>
    <p:sldId id="466" r:id="rId4"/>
    <p:sldId id="454" r:id="rId5"/>
    <p:sldId id="467" r:id="rId6"/>
    <p:sldId id="460" r:id="rId7"/>
    <p:sldId id="461" r:id="rId8"/>
    <p:sldId id="462" r:id="rId9"/>
    <p:sldId id="456" r:id="rId10"/>
    <p:sldId id="464" r:id="rId11"/>
  </p:sldIdLst>
  <p:sldSz cx="9144000" cy="6858000" type="screen4x3"/>
  <p:notesSz cx="6889750" cy="100187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canu Catrinel" initials="TC" lastIdx="2" clrIdx="0">
    <p:extLst>
      <p:ext uri="{19B8F6BF-5375-455C-9EA6-DF929625EA0E}">
        <p15:presenceInfo xmlns:p15="http://schemas.microsoft.com/office/powerpoint/2012/main" userId="S-1-5-21-2143564435-1125984783-857296014-7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A0B1"/>
    <a:srgbClr val="007DC3"/>
    <a:srgbClr val="FF5050"/>
    <a:srgbClr val="5C81CE"/>
    <a:srgbClr val="FFFFFF"/>
    <a:srgbClr val="9578F2"/>
    <a:srgbClr val="00FFCC"/>
    <a:srgbClr val="F9FDDB"/>
    <a:srgbClr val="CC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165" autoAdjust="0"/>
  </p:normalViewPr>
  <p:slideViewPr>
    <p:cSldViewPr snapToGrid="0">
      <p:cViewPr varScale="1">
        <p:scale>
          <a:sx n="77" d="100"/>
          <a:sy n="77" d="100"/>
        </p:scale>
        <p:origin x="124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-1380" y="-96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9515" y="9529713"/>
            <a:ext cx="190958" cy="31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15" tIns="46607" rIns="93215" bIns="4660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9401028"/>
            <a:ext cx="6889750" cy="3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15" tIns="46607" rIns="93215" bIns="4660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1131" y="4789426"/>
            <a:ext cx="5046387" cy="26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54" tIns="46006" rIns="93654" bIns="4600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62000"/>
            <a:ext cx="4979988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9401028"/>
            <a:ext cx="6889750" cy="3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15" tIns="46607" rIns="93215" bIns="4660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8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1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1131" y="4789426"/>
            <a:ext cx="5046387" cy="600742"/>
          </a:xfrm>
        </p:spPr>
        <p:txBody>
          <a:bodyPr/>
          <a:lstStyle/>
          <a:p>
            <a:r>
              <a:rPr lang="en-US" dirty="0"/>
              <a:t>The probability of measuring a level of radon much above the recommendations in dwellings is not limited to risk areas as they are defined by the tool</a:t>
            </a:r>
          </a:p>
        </p:txBody>
      </p:sp>
    </p:spTree>
    <p:extLst>
      <p:ext uri="{BB962C8B-B14F-4D97-AF65-F5344CB8AC3E}">
        <p14:creationId xmlns:p14="http://schemas.microsoft.com/office/powerpoint/2010/main" val="426405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4479"/>
            <a:ext cx="7772400" cy="195548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1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549" y="524609"/>
            <a:ext cx="4887383" cy="740312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2227385"/>
            <a:ext cx="8525933" cy="3949578"/>
          </a:xfrm>
        </p:spPr>
        <p:txBody>
          <a:bodyPr/>
          <a:lstStyle>
            <a:lvl1pPr marL="269875" indent="-269875">
              <a:lnSpc>
                <a:spcPct val="100000"/>
              </a:lnSpc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620713" indent="-257175">
              <a:lnSpc>
                <a:spcPct val="100000"/>
              </a:lnSpc>
              <a:buClr>
                <a:srgbClr val="009999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840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580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6682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3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51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317" y="333916"/>
            <a:ext cx="5214616" cy="102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68" y="1825625"/>
            <a:ext cx="8644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</p:txBody>
      </p:sp>
      <p:sp>
        <p:nvSpPr>
          <p:cNvPr id="8" name="Rechteck 7"/>
          <p:cNvSpPr/>
          <p:nvPr/>
        </p:nvSpPr>
        <p:spPr bwMode="auto">
          <a:xfrm rot="10800000">
            <a:off x="5163" y="6539970"/>
            <a:ext cx="9149953" cy="31422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7864" y="6539970"/>
            <a:ext cx="8499591" cy="546505"/>
            <a:chOff x="116871" y="6641091"/>
            <a:chExt cx="5091962" cy="334328"/>
          </a:xfrm>
        </p:grpSpPr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" y="6641091"/>
              <a:ext cx="286959" cy="19417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403830" y="6641091"/>
              <a:ext cx="4805003" cy="33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900" dirty="0">
                  <a:solidFill>
                    <a:prstClr val="black"/>
                  </a:solidFill>
                  <a:latin typeface="Interstate-Regular" panose="02000603020000020004" pitchFamily="2" charset="0"/>
                </a:rPr>
                <a:t>This project has received funding from the Euratom research and training programme 2014-2018 under grant agreement No 662287.</a:t>
              </a:r>
              <a:endParaRPr lang="en-GB" sz="500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</p:grpSp>
      <p:pic>
        <p:nvPicPr>
          <p:cNvPr id="14" name="Picture 1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31" y="241258"/>
            <a:ext cx="1829786" cy="99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eck 7"/>
          <p:cNvSpPr/>
          <p:nvPr userDrawn="1"/>
        </p:nvSpPr>
        <p:spPr bwMode="auto">
          <a:xfrm rot="10800000" flipV="1">
            <a:off x="-5953" y="-6806"/>
            <a:ext cx="9149953" cy="25660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48"/>
            <a:ext cx="1920866" cy="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AA0B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801" y="2293514"/>
            <a:ext cx="7772400" cy="1769771"/>
          </a:xfrm>
        </p:spPr>
        <p:txBody>
          <a:bodyPr>
            <a:normAutofit fontScale="90000"/>
          </a:bodyPr>
          <a:lstStyle/>
          <a:p>
            <a:pPr lvl="0">
              <a:spcBef>
                <a:spcPts val="750"/>
              </a:spcBef>
            </a:pPr>
            <a:r>
              <a:rPr lang="en-GB" sz="3200" dirty="0"/>
              <a:t> </a:t>
            </a:r>
            <a:r>
              <a:rPr lang="en-GB" sz="3600" dirty="0"/>
              <a:t>ENGAGE final workshop</a:t>
            </a:r>
            <a:br>
              <a:rPr lang="en-GB" sz="3200" dirty="0"/>
            </a:br>
            <a:r>
              <a:rPr lang="sl-SI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r>
              <a:rPr lang="it-IT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r>
              <a:rPr lang="nl-BE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sl-SI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  <a:r>
              <a:rPr lang="nl-BE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2700" b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September</a:t>
            </a:r>
            <a:r>
              <a:rPr lang="nl-BE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</a:t>
            </a:r>
            <a:r>
              <a:rPr lang="it-IT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  <a:br>
              <a:rPr lang="it-IT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it-IT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Bratislava, </a:t>
            </a:r>
            <a:r>
              <a:rPr lang="it-IT" sz="2700" b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Slovak</a:t>
            </a:r>
            <a:r>
              <a:rPr lang="it-IT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Republic</a:t>
            </a:r>
            <a:br>
              <a:rPr lang="it-IT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it-IT" sz="20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nl-BE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nl-BE" sz="27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PRESENTATION OF MAIN FINDINGS AND DRAFT RECOMMENDATIONS, ILLUSTRATION WITH CASE STUDIES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802" y="4392818"/>
            <a:ext cx="7246398" cy="1209491"/>
          </a:xfrm>
        </p:spPr>
        <p:txBody>
          <a:bodyPr>
            <a:normAutofit/>
          </a:bodyPr>
          <a:lstStyle/>
          <a:p>
            <a:r>
              <a:rPr lang="en-GB" sz="2400" b="1" dirty="0"/>
              <a:t>T5: Informed decision-making (role of communication access to information, informed consent)</a:t>
            </a:r>
          </a:p>
          <a:p>
            <a:r>
              <a:rPr lang="en-GB" sz="2000" dirty="0"/>
              <a:t>Marie Claire Cantone, UMIL </a:t>
            </a:r>
          </a:p>
        </p:txBody>
      </p:sp>
    </p:spTree>
    <p:extLst>
      <p:ext uri="{BB962C8B-B14F-4D97-AF65-F5344CB8AC3E}">
        <p14:creationId xmlns:p14="http://schemas.microsoft.com/office/powerpoint/2010/main" val="272847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762" y="3972923"/>
            <a:ext cx="2079099" cy="1584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77" y="5557746"/>
            <a:ext cx="8525933" cy="819376"/>
          </a:xfrm>
          <a:solidFill>
            <a:srgbClr val="FFC67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Recommendation Radon 10: Develop risk communication tools in collaboration with local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7482" y="6278602"/>
            <a:ext cx="124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277BEA8-9B9B-7342-B81C-4D6A4BFD82E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5758" y="1490554"/>
            <a:ext cx="8593821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AA0B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5758" y="1490554"/>
            <a:ext cx="8592484" cy="4070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u="sng" dirty="0"/>
              <a:t>Definition of risk zones for radon </a:t>
            </a:r>
            <a:r>
              <a:rPr lang="en-US" sz="1900" dirty="0"/>
              <a:t>follows BSS (Article 103 (3))</a:t>
            </a:r>
          </a:p>
          <a:p>
            <a:pPr lvl="1"/>
            <a:r>
              <a:rPr lang="en-US" dirty="0"/>
              <a:t>zones in which the concentration of radon in a large number  of buildings should exceed (as an annual average) the relevant national reference level</a:t>
            </a:r>
          </a:p>
          <a:p>
            <a:r>
              <a:rPr lang="en-US" sz="1900" u="sng" dirty="0"/>
              <a:t>Interactive maps are very useful tools </a:t>
            </a:r>
            <a:r>
              <a:rPr lang="en-US" sz="1900" dirty="0"/>
              <a:t>for raising awareness by showing where the risk is above average. </a:t>
            </a:r>
          </a:p>
          <a:p>
            <a:r>
              <a:rPr lang="en-US" sz="1900" dirty="0"/>
              <a:t>However, such </a:t>
            </a:r>
            <a:r>
              <a:rPr lang="en-US" sz="1900" u="sng" dirty="0"/>
              <a:t>maps can be misleading for local actors</a:t>
            </a:r>
            <a:r>
              <a:rPr lang="en-US" sz="1900" dirty="0"/>
              <a:t>:</a:t>
            </a:r>
          </a:p>
          <a:p>
            <a:pPr lvl="1"/>
            <a:r>
              <a:rPr lang="en-US" dirty="0"/>
              <a:t>this </a:t>
            </a:r>
            <a:r>
              <a:rPr lang="en-US" dirty="0" err="1"/>
              <a:t>categorisation</a:t>
            </a:r>
            <a:r>
              <a:rPr lang="en-US" dirty="0"/>
              <a:t> may demobilize population living in an area that is NOT referred to as a high risk zone on the map. </a:t>
            </a:r>
          </a:p>
          <a:p>
            <a:pPr lvl="1"/>
            <a:r>
              <a:rPr lang="en-US" dirty="0"/>
              <a:t>large </a:t>
            </a:r>
            <a:r>
              <a:rPr lang="en-US" dirty="0" err="1"/>
              <a:t>coloured</a:t>
            </a:r>
            <a:r>
              <a:rPr lang="en-US" dirty="0"/>
              <a:t> zones might convey the idea that radon risk is somehow          uniform in a local zone, while the experience shows the contrary. </a:t>
            </a:r>
          </a:p>
          <a:p>
            <a:pPr lvl="1"/>
            <a:r>
              <a:rPr lang="en-US" sz="1700" dirty="0">
                <a:solidFill>
                  <a:srgbClr val="4AA0B1"/>
                </a:solidFill>
                <a:sym typeface="Wingdings" panose="05000000000000000000" pitchFamily="2" charset="2"/>
              </a:rPr>
              <a:t> see e.g. case study in Belgium</a:t>
            </a:r>
            <a:endParaRPr lang="en-US" sz="1700" dirty="0">
              <a:solidFill>
                <a:srgbClr val="4AA0B1"/>
              </a:solidFill>
            </a:endParaRPr>
          </a:p>
          <a:p>
            <a:r>
              <a:rPr lang="en-US" sz="1900" dirty="0"/>
              <a:t>Additionally, </a:t>
            </a:r>
            <a:r>
              <a:rPr lang="en-US" sz="1900" u="sng" dirty="0"/>
              <a:t>disparities in radon risk awareness </a:t>
            </a:r>
            <a:r>
              <a:rPr lang="en-US" sz="1900" dirty="0"/>
              <a:t>may be due the 		        focus of awareness raising campaigns on areas with highest risk.</a:t>
            </a:r>
          </a:p>
          <a:p>
            <a:endParaRPr lang="en-US" sz="2000" dirty="0">
              <a:solidFill>
                <a:srgbClr val="4AA0B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5CF4D9C1-E917-475D-91EB-0737BD06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681037"/>
            <a:ext cx="5212011" cy="740312"/>
          </a:xfrm>
        </p:spPr>
        <p:txBody>
          <a:bodyPr>
            <a:noAutofit/>
          </a:bodyPr>
          <a:lstStyle/>
          <a:p>
            <a:r>
              <a:rPr lang="en-GB" sz="2200" dirty="0"/>
              <a:t>Informed decision making: role of communication, access to information, informed consent (Radon)</a:t>
            </a:r>
            <a:br>
              <a:rPr lang="it-IT" sz="2200" dirty="0"/>
            </a:b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8260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78B39-66E8-4F85-B795-4A231703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0" y="681037"/>
            <a:ext cx="6735233" cy="740312"/>
          </a:xfrm>
        </p:spPr>
        <p:txBody>
          <a:bodyPr>
            <a:normAutofit fontScale="90000"/>
          </a:bodyPr>
          <a:lstStyle/>
          <a:p>
            <a:r>
              <a:rPr lang="it-IT" dirty="0"/>
              <a:t>		</a:t>
            </a:r>
            <a:r>
              <a:rPr lang="it-IT" sz="3100" dirty="0" err="1"/>
              <a:t>Recommendations</a:t>
            </a:r>
            <a:r>
              <a:rPr lang="it-IT" sz="3100" dirty="0"/>
              <a:t>, WHAT </a:t>
            </a:r>
            <a:r>
              <a:rPr lang="it-IT" sz="3100" dirty="0" err="1"/>
              <a:t>is</a:t>
            </a:r>
            <a:r>
              <a:rPr lang="it-IT" sz="3100" dirty="0"/>
              <a:t> </a:t>
            </a:r>
            <a:r>
              <a:rPr lang="it-IT" sz="3100" dirty="0" err="1"/>
              <a:t>needed</a:t>
            </a:r>
            <a:br>
              <a:rPr lang="it-IT" sz="3100" dirty="0"/>
            </a:br>
            <a:r>
              <a:rPr lang="it-IT" sz="3100" dirty="0"/>
              <a:t>	                      WHY </a:t>
            </a:r>
            <a:r>
              <a:rPr lang="it-IT" sz="3100" dirty="0" err="1"/>
              <a:t>is</a:t>
            </a:r>
            <a:r>
              <a:rPr lang="it-IT" sz="3100" dirty="0"/>
              <a:t> </a:t>
            </a:r>
            <a:r>
              <a:rPr lang="it-IT" sz="3100" dirty="0" err="1"/>
              <a:t>needed</a:t>
            </a:r>
            <a:r>
              <a:rPr lang="it-IT" sz="3100" dirty="0"/>
              <a:t>     </a:t>
            </a:r>
            <a:br>
              <a:rPr lang="it-IT" sz="3100" dirty="0"/>
            </a:br>
            <a:r>
              <a:rPr lang="it-IT" sz="3100" dirty="0"/>
              <a:t>	                                 HOW can be </a:t>
            </a:r>
            <a:r>
              <a:rPr lang="it-IT" sz="3100" dirty="0" err="1"/>
              <a:t>done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788EEC-A046-4D48-BE29-453C3DFEA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 synthesis of the main </a:t>
            </a:r>
            <a:r>
              <a:rPr lang="en-US" sz="2800" b="1" dirty="0">
                <a:solidFill>
                  <a:srgbClr val="4AA0B1"/>
                </a:solidFill>
              </a:rPr>
              <a:t>Recommendations</a:t>
            </a:r>
            <a:r>
              <a:rPr lang="en-US" sz="2800" dirty="0"/>
              <a:t> for Stakeholder engagement, as emerging in ENGAGE Project for each exposure situation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 the motivations, </a:t>
            </a:r>
            <a:r>
              <a:rPr lang="en-US" sz="2800" b="1" dirty="0">
                <a:solidFill>
                  <a:srgbClr val="4AA0B1"/>
                </a:solidFill>
              </a:rPr>
              <a:t>WHY</a:t>
            </a:r>
            <a:r>
              <a:rPr lang="en-US" sz="2800" dirty="0"/>
              <a:t>,  and the approaches, </a:t>
            </a:r>
            <a:r>
              <a:rPr lang="en-US" sz="2800" b="1" dirty="0">
                <a:solidFill>
                  <a:srgbClr val="4AA0B1"/>
                </a:solidFill>
              </a:rPr>
              <a:t>HOW</a:t>
            </a:r>
            <a:r>
              <a:rPr lang="en-US" sz="2800" dirty="0"/>
              <a:t>, to proceed towards the Recommendation implementation</a:t>
            </a:r>
            <a:endParaRPr lang="it-IT" sz="2800" b="1" dirty="0">
              <a:solidFill>
                <a:srgbClr val="4AA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2618C-A90F-4ED8-AD04-E469C5A5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T5: Informed decision-making </a:t>
            </a:r>
            <a:br>
              <a:rPr lang="en-GB" sz="2200" dirty="0"/>
            </a:br>
            <a:r>
              <a:rPr lang="en-GB" sz="2200" dirty="0"/>
              <a:t>-</a:t>
            </a:r>
            <a:r>
              <a:rPr lang="it-IT" sz="2200" dirty="0"/>
              <a:t>List of </a:t>
            </a:r>
            <a:r>
              <a:rPr lang="it-IT" sz="2200" u="sng" dirty="0" err="1"/>
              <a:t>Recommendations</a:t>
            </a:r>
            <a:endParaRPr lang="it-IT" sz="2200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4BE34-B065-4C59-8464-5823F243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03" y="1387156"/>
            <a:ext cx="8306231" cy="465335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4AA0B1"/>
                </a:solidFill>
              </a:rPr>
              <a:t>EP&amp;R</a:t>
            </a:r>
            <a:r>
              <a:rPr lang="en-GB" b="1" dirty="0">
                <a:solidFill>
                  <a:srgbClr val="4AA0B1"/>
                </a:solidFill>
              </a:rPr>
              <a:t> </a:t>
            </a:r>
            <a:r>
              <a:rPr lang="en-GB" dirty="0"/>
              <a:t> 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000" dirty="0"/>
              <a:t>					                                         </a:t>
            </a:r>
          </a:p>
          <a:p>
            <a:r>
              <a:rPr lang="en-GB" b="1" u="sng" dirty="0">
                <a:solidFill>
                  <a:srgbClr val="4AA0B1"/>
                </a:solidFill>
              </a:rPr>
              <a:t>MEDICAL </a:t>
            </a:r>
            <a:r>
              <a:rPr lang="en-GB" dirty="0"/>
              <a:t> 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sz="4000" dirty="0"/>
              <a:t>	</a:t>
            </a:r>
          </a:p>
          <a:p>
            <a:r>
              <a:rPr lang="en-GB" b="1" u="sng" dirty="0">
                <a:solidFill>
                  <a:srgbClr val="4AA0B1"/>
                </a:solidFill>
              </a:rPr>
              <a:t>RADON</a:t>
            </a:r>
            <a:r>
              <a:rPr lang="en-GB" b="1" dirty="0">
                <a:solidFill>
                  <a:srgbClr val="4AA0B1"/>
                </a:solidFill>
              </a:rPr>
              <a:t> 	</a:t>
            </a:r>
            <a:r>
              <a:rPr lang="en-GB" dirty="0"/>
              <a:t>							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8E1EB02-303D-4930-8276-F99CD876607C}"/>
              </a:ext>
            </a:extLst>
          </p:cNvPr>
          <p:cNvSpPr txBox="1">
            <a:spLocks/>
          </p:cNvSpPr>
          <p:nvPr/>
        </p:nvSpPr>
        <p:spPr>
          <a:xfrm>
            <a:off x="562708" y="1480940"/>
            <a:ext cx="8344224" cy="5013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dirty="0"/>
              <a:t>	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8000" dirty="0"/>
              <a:t>Establish</a:t>
            </a:r>
            <a:r>
              <a:rPr lang="en-GB" sz="7200" dirty="0"/>
              <a:t> </a:t>
            </a:r>
            <a:r>
              <a:rPr lang="en-GB" sz="8000" b="1" dirty="0">
                <a:solidFill>
                  <a:srgbClr val="4AA0B1"/>
                </a:solidFill>
              </a:rPr>
              <a:t>communication</a:t>
            </a:r>
            <a:r>
              <a:rPr lang="en-GB" sz="7200" b="1" dirty="0">
                <a:solidFill>
                  <a:srgbClr val="4AA0B1"/>
                </a:solidFill>
              </a:rPr>
              <a:t> </a:t>
            </a:r>
            <a:r>
              <a:rPr lang="en-GB" sz="8000" b="1" dirty="0">
                <a:solidFill>
                  <a:srgbClr val="4AA0B1"/>
                </a:solidFill>
              </a:rPr>
              <a:t>tools</a:t>
            </a:r>
            <a:r>
              <a:rPr lang="en-GB" sz="7200" b="1" dirty="0">
                <a:solidFill>
                  <a:srgbClr val="4AA0B1"/>
                </a:solidFill>
              </a:rPr>
              <a:t> </a:t>
            </a:r>
            <a:r>
              <a:rPr lang="en-GB" sz="8000" dirty="0"/>
              <a:t>for</a:t>
            </a:r>
            <a:r>
              <a:rPr lang="en-GB" sz="7200" dirty="0"/>
              <a:t> </a:t>
            </a:r>
            <a:r>
              <a:rPr lang="en-GB" sz="8000" dirty="0"/>
              <a:t>continuous</a:t>
            </a:r>
            <a:r>
              <a:rPr lang="en-GB" sz="7200" dirty="0"/>
              <a:t> </a:t>
            </a:r>
            <a:r>
              <a:rPr lang="en-GB" sz="8000" dirty="0"/>
              <a:t>information</a:t>
            </a:r>
            <a:r>
              <a:rPr lang="en-GB" sz="7200" dirty="0"/>
              <a:t> </a:t>
            </a:r>
            <a:r>
              <a:rPr lang="en-GB" sz="8000" dirty="0"/>
              <a:t>about emergency plans, tailored towards specific stakeholders</a:t>
            </a:r>
            <a:r>
              <a:rPr lang="en-GB" sz="7600" b="1" dirty="0"/>
              <a:t>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8000" dirty="0"/>
              <a:t>Elaborate the extent and content of </a:t>
            </a:r>
            <a:r>
              <a:rPr lang="en-GB" sz="8000" b="1" dirty="0">
                <a:solidFill>
                  <a:srgbClr val="4AA0B1"/>
                </a:solidFill>
              </a:rPr>
              <a:t>prior information </a:t>
            </a:r>
            <a:r>
              <a:rPr lang="en-GB" sz="8000" dirty="0"/>
              <a:t>based on the BSS requirements, as well as </a:t>
            </a:r>
            <a:r>
              <a:rPr lang="en-GB" sz="8000" b="1" dirty="0">
                <a:solidFill>
                  <a:srgbClr val="4AA0B1"/>
                </a:solidFill>
              </a:rPr>
              <a:t>stakeholders’ needs</a:t>
            </a:r>
            <a:r>
              <a:rPr lang="en-GB" sz="7600" dirty="0"/>
              <a:t>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8000" dirty="0"/>
              <a:t>Establish conditions for </a:t>
            </a:r>
            <a:r>
              <a:rPr lang="en-GB" sz="8000" b="1" dirty="0">
                <a:solidFill>
                  <a:srgbClr val="4AA0B1"/>
                </a:solidFill>
              </a:rPr>
              <a:t>continuous feedback in EP&amp;R</a:t>
            </a:r>
            <a:r>
              <a:rPr lang="en-GB" sz="7600" b="1" dirty="0">
                <a:solidFill>
                  <a:srgbClr val="4AA0B1"/>
                </a:solidFill>
              </a:rPr>
              <a:t>.</a:t>
            </a:r>
            <a:r>
              <a:rPr lang="en-GB" sz="7600" dirty="0"/>
              <a:t>	</a:t>
            </a:r>
            <a:r>
              <a:rPr lang="en-GB" dirty="0"/>
              <a:t>		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GB" sz="3200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3200" dirty="0"/>
              <a:t>				                                        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8000" dirty="0"/>
              <a:t>Enabling patients to exercise the right of </a:t>
            </a:r>
            <a:r>
              <a:rPr lang="en-GB" sz="8000" b="1" dirty="0">
                <a:solidFill>
                  <a:srgbClr val="4AA0B1"/>
                </a:solidFill>
              </a:rPr>
              <a:t>informed consent </a:t>
            </a:r>
            <a:r>
              <a:rPr lang="en-GB" sz="8000" dirty="0"/>
              <a:t>in decision-making;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8000" dirty="0"/>
              <a:t>Implementing an effective </a:t>
            </a:r>
            <a:r>
              <a:rPr lang="en-GB" sz="8000" b="1" dirty="0">
                <a:solidFill>
                  <a:srgbClr val="4AA0B1"/>
                </a:solidFill>
              </a:rPr>
              <a:t>risk communication strategy</a:t>
            </a:r>
            <a:r>
              <a:rPr lang="en-GB" sz="8000" dirty="0"/>
              <a:t>, as component of good practice in medical exposure.</a:t>
            </a:r>
            <a:endParaRPr lang="it-IT" sz="8000" dirty="0"/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en-GB" sz="7600" dirty="0"/>
              <a:t> 			</a:t>
            </a:r>
            <a:r>
              <a:rPr lang="en-GB" sz="9600" dirty="0"/>
              <a:t>							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8000" dirty="0"/>
              <a:t>Make use of Internet as an opportunity for </a:t>
            </a:r>
            <a:r>
              <a:rPr lang="en-GB" sz="8000" b="1" dirty="0">
                <a:solidFill>
                  <a:srgbClr val="4AA0B1"/>
                </a:solidFill>
              </a:rPr>
              <a:t>two-way communication</a:t>
            </a:r>
            <a:r>
              <a:rPr lang="en-GB" sz="8000" dirty="0">
                <a:solidFill>
                  <a:srgbClr val="4AA0B1"/>
                </a:solidFill>
              </a:rPr>
              <a:t> </a:t>
            </a:r>
            <a:r>
              <a:rPr lang="en-GB" sz="8000" dirty="0"/>
              <a:t>with, and </a:t>
            </a:r>
            <a:r>
              <a:rPr lang="en-GB" sz="8000" b="1" dirty="0">
                <a:solidFill>
                  <a:srgbClr val="4AA0B1"/>
                </a:solidFill>
              </a:rPr>
              <a:t>engagement of stakeholders</a:t>
            </a:r>
            <a:r>
              <a:rPr lang="en-GB" sz="8000" dirty="0"/>
              <a:t>; 					                    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8000" dirty="0"/>
              <a:t>-Develop</a:t>
            </a:r>
            <a:r>
              <a:rPr lang="en-GB" sz="6400" dirty="0"/>
              <a:t> </a:t>
            </a:r>
            <a:r>
              <a:rPr lang="en-GB" sz="8000" b="1" dirty="0">
                <a:solidFill>
                  <a:srgbClr val="4AA0B1"/>
                </a:solidFill>
              </a:rPr>
              <a:t>risk</a:t>
            </a:r>
            <a:r>
              <a:rPr lang="en-GB" sz="6400" b="1" dirty="0">
                <a:solidFill>
                  <a:srgbClr val="4AA0B1"/>
                </a:solidFill>
              </a:rPr>
              <a:t> </a:t>
            </a:r>
            <a:r>
              <a:rPr lang="en-GB" sz="8000" b="1" dirty="0">
                <a:solidFill>
                  <a:srgbClr val="4AA0B1"/>
                </a:solidFill>
              </a:rPr>
              <a:t>communication</a:t>
            </a:r>
            <a:r>
              <a:rPr lang="en-GB" sz="7200" b="1" dirty="0">
                <a:solidFill>
                  <a:srgbClr val="4AA0B1"/>
                </a:solidFill>
              </a:rPr>
              <a:t> </a:t>
            </a:r>
            <a:r>
              <a:rPr lang="en-GB" sz="8000" b="1" dirty="0">
                <a:solidFill>
                  <a:srgbClr val="4AA0B1"/>
                </a:solidFill>
              </a:rPr>
              <a:t>tools</a:t>
            </a:r>
            <a:r>
              <a:rPr lang="en-GB" sz="7200" b="1" dirty="0">
                <a:solidFill>
                  <a:srgbClr val="4AA0B1"/>
                </a:solidFill>
              </a:rPr>
              <a:t> </a:t>
            </a:r>
            <a:r>
              <a:rPr lang="en-GB" sz="8000" dirty="0"/>
              <a:t>in</a:t>
            </a:r>
            <a:r>
              <a:rPr lang="en-GB" sz="7200" dirty="0"/>
              <a:t> </a:t>
            </a:r>
            <a:r>
              <a:rPr lang="en-GB" sz="8000" dirty="0"/>
              <a:t>collaboration</a:t>
            </a:r>
            <a:r>
              <a:rPr lang="en-GB" sz="7200" dirty="0"/>
              <a:t> </a:t>
            </a:r>
            <a:r>
              <a:rPr lang="en-GB" sz="8000" dirty="0"/>
              <a:t>with</a:t>
            </a:r>
            <a:r>
              <a:rPr lang="en-GB" sz="6400" dirty="0"/>
              <a:t> </a:t>
            </a:r>
            <a:r>
              <a:rPr lang="en-GB" sz="8000" dirty="0"/>
              <a:t>local stakeholders.</a:t>
            </a:r>
            <a:endParaRPr lang="it-IT" sz="80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7600" b="1" dirty="0">
                <a:solidFill>
                  <a:srgbClr val="4AA0B1"/>
                </a:solidFill>
              </a:rPr>
              <a:t>	</a:t>
            </a:r>
            <a:r>
              <a:rPr lang="en-GB" sz="7600" dirty="0"/>
              <a:t>												             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it-IT" sz="7600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7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449" y="524609"/>
            <a:ext cx="5112483" cy="740312"/>
          </a:xfrm>
        </p:spPr>
        <p:txBody>
          <a:bodyPr>
            <a:noAutofit/>
          </a:bodyPr>
          <a:lstStyle/>
          <a:p>
            <a:r>
              <a:rPr lang="en-GB" sz="2200" dirty="0"/>
              <a:t>Informed decision-making: role of communication, access to information (EP&amp;R)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09" y="5321813"/>
            <a:ext cx="8525933" cy="998261"/>
          </a:xfrm>
          <a:solidFill>
            <a:srgbClr val="FFC67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Recommendation EP&amp;R 6: Establish communication tools for continuous information about emergency plans, tailored towards specific stakeholders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7482" y="6278602"/>
            <a:ext cx="124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277BEA8-9B9B-7342-B81C-4D6A4BFD82E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5759" y="1526138"/>
            <a:ext cx="7421724" cy="392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I</a:t>
            </a:r>
            <a:r>
              <a:rPr lang="en-GB" sz="2000" dirty="0" err="1"/>
              <a:t>nformation</a:t>
            </a:r>
            <a:r>
              <a:rPr lang="en-GB" sz="2000" dirty="0"/>
              <a:t> about what to do in case of a nuclear accident is present at the level of national or local EP&amp;R plans. However, this </a:t>
            </a:r>
            <a:r>
              <a:rPr lang="en-GB" sz="2000" u="sng" dirty="0"/>
              <a:t>information is not necessarily known and understood by citizens</a:t>
            </a:r>
            <a:r>
              <a:rPr lang="en-GB" sz="2000" dirty="0"/>
              <a:t>. </a:t>
            </a:r>
          </a:p>
          <a:p>
            <a:r>
              <a:rPr lang="en-GB" sz="2000" u="sng" dirty="0"/>
              <a:t>Stakeholder engagement also requires a common language</a:t>
            </a:r>
            <a:r>
              <a:rPr lang="en-GB" sz="2000" dirty="0"/>
              <a:t>. </a:t>
            </a:r>
          </a:p>
          <a:p>
            <a:r>
              <a:rPr lang="en-GB" sz="2000" dirty="0"/>
              <a:t>The </a:t>
            </a:r>
            <a:r>
              <a:rPr lang="en-GB" sz="2000" u="sng" dirty="0"/>
              <a:t>stakeholders </a:t>
            </a:r>
            <a:r>
              <a:rPr lang="en-GB" sz="2000" dirty="0"/>
              <a:t>as perceived by the authorities are almost </a:t>
            </a:r>
            <a:r>
              <a:rPr lang="en-GB" sz="2000" u="sng" dirty="0"/>
              <a:t>limited to official representatives. </a:t>
            </a:r>
            <a:r>
              <a:rPr lang="en-GB" sz="2000" dirty="0"/>
              <a:t>Only municipalities perceive the local population as their principal stakeholder. </a:t>
            </a:r>
            <a:endParaRPr lang="sl-SI" sz="2000" dirty="0"/>
          </a:p>
          <a:p>
            <a:r>
              <a:rPr lang="sl-SI" sz="2000" dirty="0"/>
              <a:t>A</a:t>
            </a:r>
            <a:r>
              <a:rPr lang="en-GB" sz="2000" dirty="0"/>
              <a:t>s </a:t>
            </a:r>
            <a:r>
              <a:rPr lang="en-GB" sz="2000" u="sng" dirty="0"/>
              <a:t>an accident </a:t>
            </a:r>
            <a:r>
              <a:rPr lang="en-GB" sz="2000" dirty="0"/>
              <a:t>could have wider impacts, </a:t>
            </a:r>
            <a:r>
              <a:rPr lang="en-GB" sz="2000" u="sng" dirty="0"/>
              <a:t>not limited to the population living near</a:t>
            </a:r>
            <a:r>
              <a:rPr lang="en-GB" sz="2000" dirty="0"/>
              <a:t> a nuclear power plant, there is a need for </a:t>
            </a:r>
            <a:r>
              <a:rPr lang="en-GB" sz="2000" u="sng" dirty="0"/>
              <a:t>two-way communication with population living in a wider area</a:t>
            </a:r>
            <a:r>
              <a:rPr lang="en-GB" sz="2000" dirty="0"/>
              <a:t>. </a:t>
            </a:r>
            <a:endParaRPr lang="en-US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8A5492E-66EE-456D-857B-DCF3B57C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502" y="3736831"/>
            <a:ext cx="1826498" cy="13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1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6" y="5446534"/>
            <a:ext cx="8608548" cy="998261"/>
          </a:xfrm>
          <a:solidFill>
            <a:srgbClr val="FFC67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Recommendation EP&amp;R 7: Elaborate the extent and content of prior information based on the BSS requirements, as well as stakeholders’ needs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7482" y="6278602"/>
            <a:ext cx="124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277BEA8-9B9B-7342-B81C-4D6A4BFD82E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05" y="1463854"/>
            <a:ext cx="8844727" cy="1157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900" u="sng" dirty="0"/>
              <a:t>Legal requirements </a:t>
            </a:r>
            <a:r>
              <a:rPr lang="en-GB" sz="1900" dirty="0"/>
              <a:t>give indications of </a:t>
            </a:r>
            <a:r>
              <a:rPr lang="en-GB" sz="1900" u="sng" dirty="0"/>
              <a:t>what information to provide to members of public </a:t>
            </a:r>
            <a:r>
              <a:rPr lang="en-GB" sz="1900" dirty="0"/>
              <a:t>affected in the event of an emergency. There are, however, </a:t>
            </a:r>
            <a:r>
              <a:rPr lang="en-GB" sz="1900" b="1" dirty="0"/>
              <a:t>insufficient details concerning the extent of information</a:t>
            </a:r>
            <a:r>
              <a:rPr lang="en-GB" sz="1900" dirty="0"/>
              <a:t>, and not all content is covered. The methods, channels and content of </a:t>
            </a:r>
            <a:r>
              <a:rPr lang="en-GB" sz="1900" u="sng" dirty="0"/>
              <a:t>information should be developed in advance as much as possible</a:t>
            </a:r>
            <a:r>
              <a:rPr lang="en-GB" sz="1900" dirty="0"/>
              <a:t>. </a:t>
            </a:r>
          </a:p>
          <a:p>
            <a:endParaRPr lang="sl-SI" sz="19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070F71D-C0FB-4D7A-BAE2-2E32CA12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47" y="2820445"/>
            <a:ext cx="1576985" cy="22778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4B149A-EAF3-43AA-B896-B50EACBC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449" y="524609"/>
            <a:ext cx="5112483" cy="740312"/>
          </a:xfrm>
        </p:spPr>
        <p:txBody>
          <a:bodyPr>
            <a:noAutofit/>
          </a:bodyPr>
          <a:lstStyle/>
          <a:p>
            <a:r>
              <a:rPr lang="en-GB" sz="2200" dirty="0"/>
              <a:t>Informed decision-making: role of communication, access to information (EP&amp;R)</a:t>
            </a: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323E25-EA95-4362-B8BD-5FD1E5C6D76D}"/>
              </a:ext>
            </a:extLst>
          </p:cNvPr>
          <p:cNvSpPr txBox="1">
            <a:spLocks/>
          </p:cNvSpPr>
          <p:nvPr/>
        </p:nvSpPr>
        <p:spPr>
          <a:xfrm>
            <a:off x="61816" y="3866929"/>
            <a:ext cx="7268131" cy="1590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900" u="sng" dirty="0"/>
              <a:t>C</a:t>
            </a:r>
            <a:r>
              <a:rPr lang="en-GB" sz="1900" u="sng" dirty="0" err="1"/>
              <a:t>ommunication</a:t>
            </a:r>
            <a:r>
              <a:rPr lang="en-GB" sz="1700" u="sng" dirty="0"/>
              <a:t> </a:t>
            </a:r>
            <a:r>
              <a:rPr lang="en-GB" sz="1900" u="sng" dirty="0"/>
              <a:t>with the public during an emergency </a:t>
            </a:r>
            <a:r>
              <a:rPr lang="en-GB" sz="1900" dirty="0"/>
              <a:t>focus</a:t>
            </a:r>
            <a:r>
              <a:rPr lang="en-GB" sz="1700" dirty="0"/>
              <a:t> </a:t>
            </a:r>
            <a:r>
              <a:rPr lang="en-GB" sz="1900" dirty="0"/>
              <a:t>on</a:t>
            </a:r>
            <a:r>
              <a:rPr lang="en-GB" sz="1700" dirty="0"/>
              <a:t>  </a:t>
            </a:r>
            <a:r>
              <a:rPr lang="en-GB" sz="1900" dirty="0"/>
              <a:t>procedures for issuing press releases and for providing factual information.</a:t>
            </a:r>
            <a:r>
              <a:rPr lang="sl-SI" sz="1900" dirty="0"/>
              <a:t> </a:t>
            </a:r>
            <a:r>
              <a:rPr lang="sl-SI" sz="1900" u="sng" dirty="0"/>
              <a:t>Other information </a:t>
            </a:r>
            <a:r>
              <a:rPr lang="sl-SI" sz="1900" dirty="0"/>
              <a:t>should also be available:</a:t>
            </a:r>
            <a:r>
              <a:rPr lang="en-GB" sz="1900" dirty="0"/>
              <a:t> </a:t>
            </a:r>
            <a:r>
              <a:rPr lang="en-GB" sz="1900" u="sng" dirty="0"/>
              <a:t>public concerns regarding possible health effects</a:t>
            </a:r>
            <a:r>
              <a:rPr lang="en-GB" sz="1900" dirty="0"/>
              <a:t>, information to vulnerable groups, like elder population or pregnant women</a:t>
            </a:r>
            <a:r>
              <a:rPr lang="sl-SI" sz="1900" dirty="0"/>
              <a:t> </a:t>
            </a:r>
            <a:r>
              <a:rPr lang="en-GB" sz="1900" dirty="0"/>
              <a:t>(Iodine prophylaxes, </a:t>
            </a:r>
            <a:r>
              <a:rPr lang="sl-SI" sz="1900" dirty="0"/>
              <a:t>evacuation </a:t>
            </a:r>
            <a:r>
              <a:rPr lang="en-GB" sz="1900" dirty="0"/>
              <a:t>options,..). </a:t>
            </a:r>
          </a:p>
          <a:p>
            <a:endParaRPr lang="sl-SI" sz="19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5A17F-F16A-4016-B3BB-9FD921B9F2C2}"/>
              </a:ext>
            </a:extLst>
          </p:cNvPr>
          <p:cNvSpPr txBox="1">
            <a:spLocks/>
          </p:cNvSpPr>
          <p:nvPr/>
        </p:nvSpPr>
        <p:spPr>
          <a:xfrm>
            <a:off x="253435" y="2437231"/>
            <a:ext cx="6884894" cy="1590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900" dirty="0"/>
          </a:p>
          <a:p>
            <a:pPr lvl="1"/>
            <a:r>
              <a:rPr lang="en-GB" sz="2100" dirty="0">
                <a:solidFill>
                  <a:srgbClr val="4AA0B1"/>
                </a:solidFill>
              </a:rPr>
              <a:t>In Slovenia for example</a:t>
            </a:r>
            <a:r>
              <a:rPr lang="en-GB" sz="2100" dirty="0"/>
              <a:t>, two leaflets are prepared, distributed (partially) and available on internet for local population. </a:t>
            </a:r>
            <a:endParaRPr lang="sl-SI" sz="2100" dirty="0"/>
          </a:p>
          <a:p>
            <a:pPr lvl="1"/>
            <a:r>
              <a:rPr lang="en-GB" sz="2100" dirty="0">
                <a:solidFill>
                  <a:srgbClr val="4AA0B1"/>
                </a:solidFill>
              </a:rPr>
              <a:t>In France, CODIRPA </a:t>
            </a:r>
            <a:r>
              <a:rPr lang="en-GB" sz="2100" dirty="0"/>
              <a:t>is currently preparing leaflets for the population to be used after an accident</a:t>
            </a:r>
            <a:r>
              <a:rPr lang="sl-SI" sz="2100" dirty="0"/>
              <a:t>, one </a:t>
            </a:r>
            <a:r>
              <a:rPr lang="sl-SI" sz="2100" dirty="0" err="1"/>
              <a:t>for</a:t>
            </a:r>
            <a:r>
              <a:rPr lang="en-GB" sz="2100" dirty="0"/>
              <a:t> health professionals to help them answer questions that could be raised by the population. </a:t>
            </a:r>
          </a:p>
        </p:txBody>
      </p:sp>
    </p:spTree>
    <p:extLst>
      <p:ext uri="{BB962C8B-B14F-4D97-AF65-F5344CB8AC3E}">
        <p14:creationId xmlns:p14="http://schemas.microsoft.com/office/powerpoint/2010/main" val="173168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26" y="5371933"/>
            <a:ext cx="8808324" cy="998261"/>
          </a:xfrm>
          <a:solidFill>
            <a:srgbClr val="FFC67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dirty="0"/>
              <a:t>Recommendation EP&amp;R 8: Establish</a:t>
            </a:r>
            <a:r>
              <a:rPr lang="en-GB" sz="1800" dirty="0"/>
              <a:t> </a:t>
            </a:r>
            <a:r>
              <a:rPr lang="en-GB" dirty="0"/>
              <a:t>conditions</a:t>
            </a:r>
            <a:r>
              <a:rPr lang="en-GB" sz="1800" dirty="0"/>
              <a:t> </a:t>
            </a:r>
            <a:r>
              <a:rPr lang="en-GB" dirty="0"/>
              <a:t>for</a:t>
            </a:r>
            <a:r>
              <a:rPr lang="en-GB" sz="1800" dirty="0"/>
              <a:t> </a:t>
            </a:r>
            <a:r>
              <a:rPr lang="en-GB" dirty="0"/>
              <a:t>continuous feedback</a:t>
            </a:r>
            <a:r>
              <a:rPr lang="en-GB" sz="1800" dirty="0"/>
              <a:t> </a:t>
            </a:r>
            <a:r>
              <a:rPr lang="en-GB" dirty="0"/>
              <a:t>in EP&amp;R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7482" y="6278602"/>
            <a:ext cx="124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277BEA8-9B9B-7342-B81C-4D6A4BFD82E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251" y="1754738"/>
            <a:ext cx="6184677" cy="392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Participants in the case studies pointed out several </a:t>
            </a:r>
            <a:r>
              <a:rPr lang="en-GB" sz="2000" u="sng" dirty="0"/>
              <a:t>benefits of stakeholder engagement</a:t>
            </a:r>
            <a:r>
              <a:rPr lang="en-GB" sz="2000" dirty="0"/>
              <a:t>, such as </a:t>
            </a:r>
            <a:r>
              <a:rPr lang="en-GB" sz="2000" b="1" dirty="0"/>
              <a:t>feedback</a:t>
            </a:r>
            <a:r>
              <a:rPr lang="en-GB" sz="2000" dirty="0"/>
              <a:t> to improve the EP&amp;R approaches and materials, providing local knowledge or new insights, supporting the search for better solutions. </a:t>
            </a:r>
            <a:endParaRPr lang="sl-SI" sz="2000" dirty="0"/>
          </a:p>
          <a:p>
            <a:r>
              <a:rPr lang="sl-SI" sz="2000" u="sng" dirty="0"/>
              <a:t>I</a:t>
            </a:r>
            <a:r>
              <a:rPr lang="en-GB" sz="2000" u="sng" dirty="0" err="1"/>
              <a:t>mportance</a:t>
            </a:r>
            <a:r>
              <a:rPr lang="en-GB" sz="2000" u="sng" dirty="0"/>
              <a:t> of broader stakeholder participation </a:t>
            </a:r>
            <a:r>
              <a:rPr lang="en-GB" sz="2000" dirty="0"/>
              <a:t>(including representatives of </a:t>
            </a:r>
            <a:r>
              <a:rPr lang="en-GB" sz="2000" u="sng" dirty="0"/>
              <a:t>local communities</a:t>
            </a:r>
            <a:r>
              <a:rPr lang="en-GB" sz="2000" dirty="0"/>
              <a:t>, </a:t>
            </a:r>
            <a:r>
              <a:rPr lang="en-GB" sz="2000" u="sng" dirty="0"/>
              <a:t>NGO’s</a:t>
            </a:r>
            <a:r>
              <a:rPr lang="en-GB" sz="2000" dirty="0"/>
              <a:t>, </a:t>
            </a:r>
            <a:r>
              <a:rPr lang="en-GB" sz="2000" u="sng" dirty="0"/>
              <a:t>civil society organizations</a:t>
            </a:r>
            <a:r>
              <a:rPr lang="en-GB" sz="2000" dirty="0"/>
              <a:t>) in </a:t>
            </a:r>
            <a:r>
              <a:rPr lang="en-GB" sz="2000" b="1" dirty="0"/>
              <a:t>emergency exercises </a:t>
            </a:r>
            <a:r>
              <a:rPr lang="en-GB" sz="2000" dirty="0"/>
              <a:t>has been highlighted. Therefore, it is very important to establish ways for </a:t>
            </a:r>
            <a:r>
              <a:rPr lang="en-GB" sz="2000" u="sng" dirty="0"/>
              <a:t>collection of feedback constantly</a:t>
            </a:r>
            <a:r>
              <a:rPr lang="en-GB" sz="20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718095B-877D-4147-ACCB-D4970690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147" y="2258725"/>
            <a:ext cx="2466975" cy="18478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9C5806-EF48-41B1-9EB0-1D2FE489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449" y="524609"/>
            <a:ext cx="5112483" cy="740312"/>
          </a:xfrm>
        </p:spPr>
        <p:txBody>
          <a:bodyPr>
            <a:noAutofit/>
          </a:bodyPr>
          <a:lstStyle/>
          <a:p>
            <a:r>
              <a:rPr lang="en-GB" sz="2200" dirty="0"/>
              <a:t>Informed decision-making: role of communication, access to information (EP&amp;R)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691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600D5-EAE3-4015-9F9C-E3AF80F3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681037"/>
            <a:ext cx="5212011" cy="740312"/>
          </a:xfrm>
        </p:spPr>
        <p:txBody>
          <a:bodyPr>
            <a:noAutofit/>
          </a:bodyPr>
          <a:lstStyle/>
          <a:p>
            <a:r>
              <a:rPr lang="en-GB" sz="2200" dirty="0"/>
              <a:t>Informed decision making: role of communication, access to information, informed consent (Medical)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374020-2FAE-4308-9FE4-FF7A5BB2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8" y="1514758"/>
            <a:ext cx="8595575" cy="3949578"/>
          </a:xfrm>
        </p:spPr>
        <p:txBody>
          <a:bodyPr>
            <a:noAutofit/>
          </a:bodyPr>
          <a:lstStyle/>
          <a:p>
            <a:pPr algn="just"/>
            <a:r>
              <a:rPr lang="en-US" u="sng" dirty="0">
                <a:solidFill>
                  <a:srgbClr val="4AA0B1"/>
                </a:solidFill>
              </a:rPr>
              <a:t>The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u="sng" dirty="0">
                <a:solidFill>
                  <a:srgbClr val="4AA0B1"/>
                </a:solidFill>
              </a:rPr>
              <a:t>need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u="sng" dirty="0">
                <a:solidFill>
                  <a:srgbClr val="4AA0B1"/>
                </a:solidFill>
              </a:rPr>
              <a:t>for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u="sng" dirty="0">
                <a:solidFill>
                  <a:srgbClr val="4AA0B1"/>
                </a:solidFill>
              </a:rPr>
              <a:t>guidance</a:t>
            </a:r>
            <a:r>
              <a:rPr lang="en-US" dirty="0"/>
              <a:t>, on how involve, has</a:t>
            </a:r>
            <a:r>
              <a:rPr lang="en-US" sz="1800" dirty="0"/>
              <a:t> </a:t>
            </a:r>
            <a:r>
              <a:rPr lang="en-US" dirty="0"/>
              <a:t>been</a:t>
            </a:r>
            <a:r>
              <a:rPr lang="en-US" sz="1800" dirty="0"/>
              <a:t> </a:t>
            </a:r>
            <a:r>
              <a:rPr lang="en-US" dirty="0"/>
              <a:t>revealed;</a:t>
            </a:r>
            <a:r>
              <a:rPr lang="en-US" sz="1800" dirty="0"/>
              <a:t> </a:t>
            </a:r>
            <a:r>
              <a:rPr lang="en-US" dirty="0"/>
              <a:t>particularly in </a:t>
            </a:r>
            <a:r>
              <a:rPr lang="en-US" u="sng" dirty="0">
                <a:solidFill>
                  <a:srgbClr val="4AA0B1"/>
                </a:solidFill>
              </a:rPr>
              <a:t>informed consent</a:t>
            </a:r>
            <a:r>
              <a:rPr lang="en-US" dirty="0"/>
              <a:t>, can be practiced by patients and health professionals. Informed consent is an important </a:t>
            </a:r>
            <a:r>
              <a:rPr lang="en-US" u="sng" dirty="0">
                <a:solidFill>
                  <a:srgbClr val="4AA0B1"/>
                </a:solidFill>
              </a:rPr>
              <a:t>ethical and practical part of engaging </a:t>
            </a:r>
            <a:r>
              <a:rPr lang="en-US" dirty="0"/>
              <a:t>with patients or personal representatives, including information, </a:t>
            </a:r>
            <a:r>
              <a:rPr lang="en-US" dirty="0" err="1"/>
              <a:t>compre-hension</a:t>
            </a:r>
            <a:r>
              <a:rPr lang="en-US" dirty="0"/>
              <a:t> and voluntariness, as </a:t>
            </a:r>
            <a:r>
              <a:rPr lang="en-US" u="sng" dirty="0">
                <a:solidFill>
                  <a:srgbClr val="4AA0B1"/>
                </a:solidFill>
              </a:rPr>
              <a:t>a process and not a simple act </a:t>
            </a:r>
            <a:r>
              <a:rPr lang="en-US" dirty="0"/>
              <a:t>of signing a formal document.</a:t>
            </a:r>
            <a:endParaRPr lang="it-IT" dirty="0"/>
          </a:p>
          <a:p>
            <a:pPr algn="just"/>
            <a:r>
              <a:rPr lang="en-US" dirty="0"/>
              <a:t>Patient has </a:t>
            </a:r>
            <a:r>
              <a:rPr lang="en-US" u="sng" dirty="0">
                <a:solidFill>
                  <a:srgbClr val="4AA0B1"/>
                </a:solidFill>
              </a:rPr>
              <a:t>the right to accept or object </a:t>
            </a:r>
            <a:r>
              <a:rPr lang="en-US" dirty="0"/>
              <a:t>the procedure related to exposure; the respect for human dignity should be promoted with informed consent.</a:t>
            </a:r>
            <a:endParaRPr lang="it-IT" dirty="0"/>
          </a:p>
          <a:p>
            <a:pPr algn="just"/>
            <a:r>
              <a:rPr lang="en-US" sz="2200" dirty="0"/>
              <a:t>It is also </a:t>
            </a:r>
            <a:r>
              <a:rPr lang="en-US" sz="2200" u="sng" dirty="0">
                <a:solidFill>
                  <a:srgbClr val="4AA0B1"/>
                </a:solidFill>
              </a:rPr>
              <a:t>a moral and societal duty not to leave patients</a:t>
            </a:r>
            <a:r>
              <a:rPr lang="en-US" sz="2200" dirty="0"/>
              <a:t>, or more in general people, without giving them the opportunities of developing </a:t>
            </a:r>
            <a:r>
              <a:rPr lang="en-US" sz="2200" u="sng" dirty="0">
                <a:solidFill>
                  <a:srgbClr val="4AA0B1"/>
                </a:solidFill>
              </a:rPr>
              <a:t>their own judgements </a:t>
            </a:r>
            <a:r>
              <a:rPr lang="en-US" sz="2200" dirty="0"/>
              <a:t>on the basis of the shared  information. </a:t>
            </a:r>
            <a:endParaRPr lang="it-IT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00AB1E-E679-4665-8660-17C745906C03}"/>
              </a:ext>
            </a:extLst>
          </p:cNvPr>
          <p:cNvSpPr txBox="1">
            <a:spLocks/>
          </p:cNvSpPr>
          <p:nvPr/>
        </p:nvSpPr>
        <p:spPr>
          <a:xfrm>
            <a:off x="347377" y="5557746"/>
            <a:ext cx="8525933" cy="819376"/>
          </a:xfrm>
          <a:prstGeom prst="rect">
            <a:avLst/>
          </a:prstGeom>
          <a:solidFill>
            <a:srgbClr val="FFC671"/>
          </a:solidFill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Recommendation Medical 5:  Enabling patients to exercise the right of informed consent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418854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374020-2FAE-4308-9FE4-FF7A5BB2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59" y="1746614"/>
            <a:ext cx="8769874" cy="3811132"/>
          </a:xfrm>
        </p:spPr>
        <p:txBody>
          <a:bodyPr>
            <a:noAutofit/>
          </a:bodyPr>
          <a:lstStyle/>
          <a:p>
            <a:pPr algn="just"/>
            <a:r>
              <a:rPr lang="en-US" sz="2200" u="sng" dirty="0">
                <a:solidFill>
                  <a:srgbClr val="4AA0B1"/>
                </a:solidFill>
              </a:rPr>
              <a:t>Risk communication </a:t>
            </a:r>
            <a:r>
              <a:rPr lang="en-US" sz="2200" dirty="0"/>
              <a:t>is </a:t>
            </a:r>
            <a:r>
              <a:rPr lang="en-US" sz="2200" dirty="0" err="1"/>
              <a:t>recognised</a:t>
            </a:r>
            <a:r>
              <a:rPr lang="en-US" sz="2200" dirty="0"/>
              <a:t> as a fundamental support for the level of </a:t>
            </a:r>
            <a:r>
              <a:rPr lang="en-US" sz="2200" u="sng" dirty="0">
                <a:solidFill>
                  <a:srgbClr val="4AA0B1"/>
                </a:solidFill>
              </a:rPr>
              <a:t>quality in the health care structures</a:t>
            </a:r>
            <a:r>
              <a:rPr lang="en-US" sz="2200" dirty="0"/>
              <a:t>, and for improving trust in the relationship professional-patient. Thus, as part of participation at decision</a:t>
            </a:r>
            <a:r>
              <a:rPr lang="en-US" sz="1800" dirty="0"/>
              <a:t> </a:t>
            </a:r>
            <a:r>
              <a:rPr lang="en-US" sz="2200" dirty="0"/>
              <a:t>making</a:t>
            </a:r>
            <a:r>
              <a:rPr lang="en-US" sz="1800" dirty="0"/>
              <a:t> </a:t>
            </a:r>
            <a:r>
              <a:rPr lang="en-US" sz="2200" dirty="0"/>
              <a:t>processes,</a:t>
            </a:r>
            <a:r>
              <a:rPr lang="en-US" sz="1800" dirty="0"/>
              <a:t> </a:t>
            </a:r>
            <a:r>
              <a:rPr lang="en-US" sz="2200" u="sng" dirty="0">
                <a:solidFill>
                  <a:srgbClr val="4AA0B1"/>
                </a:solidFill>
              </a:rPr>
              <a:t>risk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sz="2200" u="sng" dirty="0">
                <a:solidFill>
                  <a:srgbClr val="4AA0B1"/>
                </a:solidFill>
              </a:rPr>
              <a:t>communication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sz="2200" u="sng" dirty="0">
                <a:solidFill>
                  <a:srgbClr val="4AA0B1"/>
                </a:solidFill>
              </a:rPr>
              <a:t>needs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sz="2200" u="sng" dirty="0">
                <a:solidFill>
                  <a:srgbClr val="4AA0B1"/>
                </a:solidFill>
              </a:rPr>
              <a:t>to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sz="2200" u="sng" dirty="0">
                <a:solidFill>
                  <a:srgbClr val="4AA0B1"/>
                </a:solidFill>
              </a:rPr>
              <a:t>be strengthened</a:t>
            </a:r>
            <a:r>
              <a:rPr lang="en-US" sz="1600" dirty="0">
                <a:solidFill>
                  <a:srgbClr val="4AA0B1"/>
                </a:solidFill>
              </a:rPr>
              <a:t> </a:t>
            </a:r>
            <a:r>
              <a:rPr lang="en-US" sz="2200" u="sng" dirty="0">
                <a:solidFill>
                  <a:srgbClr val="4AA0B1"/>
                </a:solidFill>
              </a:rPr>
              <a:t>in the practice</a:t>
            </a:r>
            <a:r>
              <a:rPr lang="en-US" sz="2200" dirty="0"/>
              <a:t>, considering also the contribution of support by social scientists. </a:t>
            </a:r>
            <a:endParaRPr lang="it-IT" sz="2200" dirty="0"/>
          </a:p>
          <a:p>
            <a:pPr algn="just"/>
            <a:r>
              <a:rPr lang="en-US" sz="2200" dirty="0"/>
              <a:t>The advantage of </a:t>
            </a:r>
            <a:r>
              <a:rPr lang="en-US" sz="2200" u="sng" dirty="0">
                <a:solidFill>
                  <a:srgbClr val="4AA0B1"/>
                </a:solidFill>
              </a:rPr>
              <a:t>comprehensive publications regarding communication on risk and benefits,</a:t>
            </a:r>
            <a:r>
              <a:rPr lang="en-US" sz="1800" u="sng" dirty="0">
                <a:solidFill>
                  <a:srgbClr val="4AA0B1"/>
                </a:solidFill>
              </a:rPr>
              <a:t> </a:t>
            </a:r>
            <a:r>
              <a:rPr lang="en-US" sz="2200" dirty="0"/>
              <a:t>in</a:t>
            </a:r>
            <a:r>
              <a:rPr lang="en-US" sz="1800" dirty="0"/>
              <a:t> </a:t>
            </a:r>
            <a:r>
              <a:rPr lang="en-US" sz="2200" dirty="0"/>
              <a:t>I.R.</a:t>
            </a:r>
            <a:r>
              <a:rPr lang="en-US" sz="1800" dirty="0"/>
              <a:t> </a:t>
            </a:r>
            <a:r>
              <a:rPr lang="en-US" sz="2200" dirty="0"/>
              <a:t>in</a:t>
            </a:r>
            <a:r>
              <a:rPr lang="en-US" sz="1800" dirty="0"/>
              <a:t> </a:t>
            </a:r>
            <a:r>
              <a:rPr lang="en-US" sz="2200" dirty="0"/>
              <a:t>medicine,</a:t>
            </a:r>
            <a:r>
              <a:rPr lang="en-US" sz="1800" dirty="0"/>
              <a:t> </a:t>
            </a:r>
            <a:r>
              <a:rPr lang="en-US" sz="2200" dirty="0"/>
              <a:t>including</a:t>
            </a:r>
            <a:r>
              <a:rPr lang="en-US" sz="1800" dirty="0"/>
              <a:t> </a:t>
            </a:r>
            <a:r>
              <a:rPr lang="en-US" sz="2200" dirty="0"/>
              <a:t>information</a:t>
            </a:r>
            <a:r>
              <a:rPr lang="en-US" sz="1800" dirty="0"/>
              <a:t> </a:t>
            </a:r>
            <a:r>
              <a:rPr lang="en-US" sz="2200" dirty="0"/>
              <a:t>on </a:t>
            </a:r>
            <a:r>
              <a:rPr lang="en-US" sz="2200" dirty="0" err="1"/>
              <a:t>compa-risons</a:t>
            </a:r>
            <a:r>
              <a:rPr lang="en-US" sz="2200" dirty="0"/>
              <a:t> about the risks, potential alternative procedures and the role within</a:t>
            </a:r>
            <a:r>
              <a:rPr lang="en-US" sz="2000" dirty="0"/>
              <a:t> </a:t>
            </a:r>
            <a:r>
              <a:rPr lang="en-US" sz="2200" dirty="0"/>
              <a:t>the</a:t>
            </a:r>
            <a:r>
              <a:rPr lang="en-US" sz="1800" dirty="0"/>
              <a:t> </a:t>
            </a:r>
            <a:r>
              <a:rPr lang="en-US" sz="2200" dirty="0"/>
              <a:t>informed</a:t>
            </a:r>
            <a:r>
              <a:rPr lang="en-US" sz="2000" dirty="0"/>
              <a:t> </a:t>
            </a:r>
            <a:r>
              <a:rPr lang="en-US" sz="2200" dirty="0"/>
              <a:t>consent,</a:t>
            </a:r>
            <a:r>
              <a:rPr lang="en-US" sz="2000" dirty="0"/>
              <a:t> </a:t>
            </a:r>
            <a:r>
              <a:rPr lang="en-US" sz="2200" dirty="0"/>
              <a:t>could</a:t>
            </a:r>
            <a:r>
              <a:rPr lang="en-US" sz="2000" dirty="0"/>
              <a:t> </a:t>
            </a:r>
            <a:r>
              <a:rPr lang="en-US" sz="2200" dirty="0"/>
              <a:t>be</a:t>
            </a:r>
            <a:r>
              <a:rPr lang="en-US" sz="2000" dirty="0"/>
              <a:t> </a:t>
            </a:r>
            <a:r>
              <a:rPr lang="en-US" sz="2200" dirty="0"/>
              <a:t>of</a:t>
            </a:r>
            <a:r>
              <a:rPr lang="en-US" sz="2000" dirty="0"/>
              <a:t> </a:t>
            </a:r>
            <a:r>
              <a:rPr lang="en-US" sz="2200" dirty="0"/>
              <a:t>great</a:t>
            </a:r>
            <a:r>
              <a:rPr lang="en-US" sz="2000" dirty="0"/>
              <a:t> </a:t>
            </a:r>
            <a:r>
              <a:rPr lang="en-US" sz="2200" dirty="0"/>
              <a:t>significance</a:t>
            </a:r>
            <a:r>
              <a:rPr lang="en-US" sz="1800" dirty="0"/>
              <a:t> </a:t>
            </a:r>
            <a:r>
              <a:rPr lang="en-US" sz="2200" dirty="0"/>
              <a:t>in</a:t>
            </a:r>
            <a:r>
              <a:rPr lang="en-US" sz="1800" dirty="0"/>
              <a:t> </a:t>
            </a:r>
            <a:r>
              <a:rPr lang="en-US" sz="2200" dirty="0"/>
              <a:t>the</a:t>
            </a:r>
            <a:r>
              <a:rPr lang="en-US" sz="2000" dirty="0"/>
              <a:t> </a:t>
            </a:r>
            <a:r>
              <a:rPr lang="en-US" sz="2200" dirty="0"/>
              <a:t>practice</a:t>
            </a:r>
            <a:r>
              <a:rPr lang="en-US" dirty="0"/>
              <a:t>. </a:t>
            </a:r>
            <a:endParaRPr lang="it-IT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00AB1E-E679-4665-8660-17C745906C03}"/>
              </a:ext>
            </a:extLst>
          </p:cNvPr>
          <p:cNvSpPr txBox="1">
            <a:spLocks/>
          </p:cNvSpPr>
          <p:nvPr/>
        </p:nvSpPr>
        <p:spPr>
          <a:xfrm>
            <a:off x="347377" y="5557746"/>
            <a:ext cx="8525933" cy="819376"/>
          </a:xfrm>
          <a:prstGeom prst="rect">
            <a:avLst/>
          </a:prstGeom>
          <a:solidFill>
            <a:srgbClr val="FFC671"/>
          </a:solidFill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Recommendation Medical 6: Implementing an effective risk communication strategy, as component of good practice in medical exposure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1EC319C-72A6-477F-BE21-2F5F84C4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681037"/>
            <a:ext cx="5212011" cy="740312"/>
          </a:xfrm>
        </p:spPr>
        <p:txBody>
          <a:bodyPr>
            <a:noAutofit/>
          </a:bodyPr>
          <a:lstStyle/>
          <a:p>
            <a:r>
              <a:rPr lang="en-GB" sz="2200" dirty="0"/>
              <a:t>Informed decision making: role of communication, access to information, informed consent (Medical)</a:t>
            </a:r>
            <a:br>
              <a:rPr lang="it-IT" sz="2200" dirty="0"/>
            </a:b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46770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58" y="5247096"/>
            <a:ext cx="5614182" cy="1160288"/>
          </a:xfrm>
          <a:solidFill>
            <a:srgbClr val="FFC67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Recommendation Radon 9: Make use of Internet as an opportunity for two-way communication with, and engagement of,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7482" y="6278602"/>
            <a:ext cx="124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277BEA8-9B9B-7342-B81C-4D6A4BFD82E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5758" y="1526138"/>
            <a:ext cx="8593821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AA0B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4421" y="1483129"/>
            <a:ext cx="5893547" cy="380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Personal engagement by using internet</a:t>
            </a:r>
            <a:r>
              <a:rPr lang="en-US" sz="2000" dirty="0"/>
              <a:t>, in particular through radon websites, can enable collaborative, traceable, searchable, linkable, and open engagement. </a:t>
            </a:r>
          </a:p>
          <a:p>
            <a:pPr lvl="1"/>
            <a:r>
              <a:rPr lang="en-US" sz="1700" dirty="0"/>
              <a:t>It can empower stakeholders to contribute their own ideas, suggestions, and requests.</a:t>
            </a:r>
          </a:p>
          <a:p>
            <a:pPr lvl="1"/>
            <a:r>
              <a:rPr lang="en-US" sz="1700" dirty="0"/>
              <a:t>Websites with social media links promote transparency, participation, and collaboration.</a:t>
            </a:r>
          </a:p>
          <a:p>
            <a:r>
              <a:rPr lang="en-US" sz="2000" u="sng" dirty="0"/>
              <a:t>An analysis of radon websites in eight European </a:t>
            </a:r>
            <a:r>
              <a:rPr lang="en-US" sz="2000" dirty="0"/>
              <a:t>countries shows that </a:t>
            </a:r>
            <a:r>
              <a:rPr lang="en-US" sz="2000" u="sng" dirty="0"/>
              <a:t>internet is not used to its full potential.</a:t>
            </a:r>
          </a:p>
          <a:p>
            <a:pPr lvl="1"/>
            <a:r>
              <a:rPr lang="en-US" sz="1900" dirty="0">
                <a:solidFill>
                  <a:srgbClr val="4AA0B1"/>
                </a:solidFill>
                <a:sym typeface="Wingdings" panose="05000000000000000000" pitchFamily="2" charset="2"/>
              </a:rPr>
              <a:t> see case study with website analysis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290" y="1526138"/>
            <a:ext cx="5393901" cy="498001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8A3E2C6-CBEB-41F4-985F-BFEEE80D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681037"/>
            <a:ext cx="5212011" cy="740312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Informed decision making: role of communication, access to information, informed consent (Radon)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77509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R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ERT" id="{9E37ED38-8528-4622-97B5-E50A59913621}" vid="{C3144AF8-E3B1-46BB-B32C-B5F65E8202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E699366340D41B67FD2BA5630CCCF" ma:contentTypeVersion="3" ma:contentTypeDescription="Create a new document." ma:contentTypeScope="" ma:versionID="4e890b030306360b1caedebf40a60296">
  <xsd:schema xmlns:xsd="http://www.w3.org/2001/XMLSchema" xmlns:xs="http://www.w3.org/2001/XMLSchema" xmlns:p="http://schemas.microsoft.com/office/2006/metadata/properties" xmlns:ns2="9fadf70c-5e39-45e6-af1b-37916fb9636d" targetNamespace="http://schemas.microsoft.com/office/2006/metadata/properties" ma:root="true" ma:fieldsID="b6c78b3442fe6a4046643687873bf358" ns2:_="">
    <xsd:import namespace="9fadf70c-5e39-45e6-af1b-37916fb963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df70c-5e39-45e6-af1b-37916fb96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73024B-BD3D-4074-BC5F-2E28FD9C559C}"/>
</file>

<file path=customXml/itemProps2.xml><?xml version="1.0" encoding="utf-8"?>
<ds:datastoreItem xmlns:ds="http://schemas.openxmlformats.org/officeDocument/2006/customXml" ds:itemID="{10618A5C-C430-4D92-8592-669B8F33475C}"/>
</file>

<file path=customXml/itemProps3.xml><?xml version="1.0" encoding="utf-8"?>
<ds:datastoreItem xmlns:ds="http://schemas.openxmlformats.org/officeDocument/2006/customXml" ds:itemID="{AF2EF7D6-DBC6-4D13-BADA-C82788EFF823}"/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562</TotalTime>
  <Pages>22</Pages>
  <Words>1154</Words>
  <Application>Microsoft Office PowerPoint</Application>
  <PresentationFormat>Presentazione su schermo (4:3)</PresentationFormat>
  <Paragraphs>80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Interstate-Regular</vt:lpstr>
      <vt:lpstr>Wingdings</vt:lpstr>
      <vt:lpstr>CONCERT</vt:lpstr>
      <vt:lpstr> ENGAGE final workshop 11-13 September 2019 Bratislava, Slovak Republic   PRESENTATION OF MAIN FINDINGS AND DRAFT RECOMMENDATIONS, ILLUSTRATION WITH CASE STUDIES</vt:lpstr>
      <vt:lpstr>  Recommendations, WHAT is needed                        WHY is needed                                        HOW can be done </vt:lpstr>
      <vt:lpstr>T5: Informed decision-making  -List of Recommendations</vt:lpstr>
      <vt:lpstr>Informed decision-making: role of communication, access to information (EP&amp;R)</vt:lpstr>
      <vt:lpstr>Informed decision-making: role of communication, access to information (EP&amp;R)</vt:lpstr>
      <vt:lpstr>Informed decision-making: role of communication, access to information (EP&amp;R)</vt:lpstr>
      <vt:lpstr>Informed decision making: role of communication, access to information, informed consent (Medical) </vt:lpstr>
      <vt:lpstr>Informed decision making: role of communication, access to information, informed consent (Medical) </vt:lpstr>
      <vt:lpstr>Informed decision making: role of communication, access to information, informed consent (Radon) </vt:lpstr>
      <vt:lpstr>Informed decision making: role of communication, access to information, informed consent (Radon) 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Oudheusden Michiel</dc:creator>
  <cp:lastModifiedBy>MC</cp:lastModifiedBy>
  <cp:revision>169</cp:revision>
  <cp:lastPrinted>2019-09-09T14:10:30Z</cp:lastPrinted>
  <dcterms:created xsi:type="dcterms:W3CDTF">2017-11-13T09:28:55Z</dcterms:created>
  <dcterms:modified xsi:type="dcterms:W3CDTF">2019-09-12T05:39:02Z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ContentTypeId">
    <vt:lpwstr>0x010100452E699366340D41B67FD2BA5630CCCF</vt:lpwstr>
  </property>
</Properties>
</file>