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55" r:id="rId4"/>
    <p:sldMasterId id="2147483761" r:id="rId5"/>
  </p:sldMasterIdLst>
  <p:notesMasterIdLst>
    <p:notesMasterId r:id="rId10"/>
  </p:notesMasterIdLst>
  <p:handoutMasterIdLst>
    <p:handoutMasterId r:id="rId11"/>
  </p:handoutMasterIdLst>
  <p:sldIdLst>
    <p:sldId id="337" r:id="rId6"/>
    <p:sldId id="339" r:id="rId7"/>
    <p:sldId id="336" r:id="rId8"/>
    <p:sldId id="334" r:id="rId9"/>
  </p:sldIdLst>
  <p:sldSz cx="9144000" cy="6858000" type="screen4x3"/>
  <p:notesSz cx="9926638" cy="6797675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754" userDrawn="1">
          <p15:clr>
            <a:srgbClr val="A4A3A4"/>
          </p15:clr>
        </p15:guide>
        <p15:guide id="4" pos="553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>
          <p15:clr>
            <a:srgbClr val="A4A3A4"/>
          </p15:clr>
        </p15:guide>
        <p15:guide id="2" pos="312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7DC3"/>
    <a:srgbClr val="FF5050"/>
    <a:srgbClr val="5C81CE"/>
    <a:srgbClr val="FFFFFF"/>
    <a:srgbClr val="9578F2"/>
    <a:srgbClr val="00FFCC"/>
    <a:srgbClr val="F9FDDB"/>
    <a:srgbClr val="CCFF99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49" autoAdjust="0"/>
    <p:restoredTop sz="93165" autoAdjust="0"/>
  </p:normalViewPr>
  <p:slideViewPr>
    <p:cSldViewPr snapToGrid="0">
      <p:cViewPr varScale="1">
        <p:scale>
          <a:sx n="80" d="100"/>
          <a:sy n="80" d="100"/>
        </p:scale>
        <p:origin x="1642" y="48"/>
      </p:cViewPr>
      <p:guideLst>
        <p:guide orient="horz" pos="2160"/>
        <p:guide pos="2880"/>
        <p:guide orient="horz" pos="754"/>
        <p:guide pos="553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253"/>
    </p:cViewPr>
  </p:sorterViewPr>
  <p:notesViewPr>
    <p:cSldViewPr snapToGrid="0">
      <p:cViewPr varScale="1">
        <p:scale>
          <a:sx n="137" d="100"/>
          <a:sy n="137" d="100"/>
        </p:scale>
        <p:origin x="-1380" y="-96"/>
      </p:cViewPr>
      <p:guideLst>
        <p:guide orient="horz" pos="2141"/>
        <p:guide pos="312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273050" y="6465888"/>
            <a:ext cx="1841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95" tIns="45747" rIns="91495" bIns="45747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73188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830388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2875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744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201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659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endParaRPr lang="en-GB" sz="1400">
              <a:latin typeface="Arial" charset="0"/>
            </a:endParaRPr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0" y="6378575"/>
            <a:ext cx="9926638" cy="200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95" tIns="45747" rIns="91495" bIns="45747">
            <a:spAutoFit/>
          </a:bodyPr>
          <a:lstStyle>
            <a:lvl1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731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8303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2875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7447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2019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6591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en-GB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Copyright © 2017 - </a:t>
            </a:r>
            <a:r>
              <a:rPr lang="en-GB" sz="700" dirty="0" err="1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SCK•CEN</a:t>
            </a:r>
            <a:r>
              <a:rPr lang="en-GB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 - </a:t>
            </a:r>
            <a:r>
              <a:rPr lang="en-US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This presentation contains data, information and formats for dedicated use only and may not be communicated, copied, reproduced, distributed or cited without the explicit written permission of </a:t>
            </a:r>
            <a:r>
              <a:rPr lang="en-US" sz="700" dirty="0" err="1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SCK•CEN</a:t>
            </a:r>
            <a:r>
              <a:rPr lang="en-US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79059663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27150" y="3249613"/>
            <a:ext cx="727075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26" tIns="45157" rIns="91926" bIns="45157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GB" noProof="0"/>
          </a:p>
        </p:txBody>
      </p:sp>
      <p:sp>
        <p:nvSpPr>
          <p:cNvPr id="16387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75013" y="517525"/>
            <a:ext cx="3378200" cy="25336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0" y="6378575"/>
            <a:ext cx="9926638" cy="200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95" tIns="45747" rIns="91495" bIns="45747">
            <a:spAutoFit/>
          </a:bodyPr>
          <a:lstStyle>
            <a:lvl1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731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8303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2875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7447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2019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6591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en-GB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Copyright © 2017 - </a:t>
            </a:r>
            <a:r>
              <a:rPr lang="en-GB" sz="700" dirty="0" err="1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SCK•CEN</a:t>
            </a:r>
            <a:r>
              <a:rPr lang="en-GB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 - </a:t>
            </a:r>
            <a:r>
              <a:rPr lang="en-US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This presentation contains data, information and formats for dedicated use only and may not be communicated, copied, reproduced, distributed or cited without the explicit written permission of </a:t>
            </a:r>
            <a:r>
              <a:rPr lang="en-US" sz="700" dirty="0" err="1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SCK•CEN</a:t>
            </a:r>
            <a:r>
              <a:rPr lang="en-US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6289635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762000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143000" indent="-228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600200" indent="-228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057400" indent="-228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214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554479"/>
            <a:ext cx="7772400" cy="1955483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fr-FR" dirty="0" err="1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dirty="0" err="1"/>
              <a:t>Authors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618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19549" y="524609"/>
            <a:ext cx="4887383" cy="740312"/>
          </a:xfrm>
        </p:spPr>
        <p:txBody>
          <a:bodyPr>
            <a:normAutofit/>
          </a:bodyPr>
          <a:lstStyle>
            <a:lvl1pPr algn="r">
              <a:defRPr sz="3200"/>
            </a:lvl1pPr>
          </a:lstStyle>
          <a:p>
            <a:r>
              <a:rPr lang="fr-FR" dirty="0" err="1"/>
              <a:t>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5601" y="1567717"/>
            <a:ext cx="8525933" cy="3949578"/>
          </a:xfrm>
        </p:spPr>
        <p:txBody>
          <a:bodyPr/>
          <a:lstStyle>
            <a:lvl1pPr marL="269875" indent="-269875">
              <a:lnSpc>
                <a:spcPct val="100000"/>
              </a:lnSpc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/>
            </a:lvl1pPr>
            <a:lvl2pPr marL="620713" indent="-257175">
              <a:lnSpc>
                <a:spcPct val="100000"/>
              </a:lnSpc>
              <a:buClr>
                <a:srgbClr val="009999"/>
              </a:buClr>
              <a:buFont typeface="Arial" panose="020B0604020202020204" pitchFamily="34" charset="0"/>
              <a:buChar char="•"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fr-FR" dirty="0" err="1"/>
              <a:t>Level</a:t>
            </a:r>
            <a:r>
              <a:rPr lang="fr-FR" dirty="0"/>
              <a:t> 1</a:t>
            </a:r>
          </a:p>
          <a:p>
            <a:pPr lvl="1"/>
            <a:r>
              <a:rPr lang="fr-FR" dirty="0" err="1"/>
              <a:t>Level</a:t>
            </a:r>
            <a:r>
              <a:rPr lang="fr-FR" dirty="0"/>
              <a:t> 2</a:t>
            </a:r>
          </a:p>
          <a:p>
            <a:pPr lvl="2"/>
            <a:r>
              <a:rPr lang="fr-FR" dirty="0" err="1"/>
              <a:t>Level</a:t>
            </a:r>
            <a:r>
              <a:rPr lang="fr-FR" dirty="0"/>
              <a:t> 3</a:t>
            </a:r>
          </a:p>
        </p:txBody>
      </p:sp>
      <p:cxnSp>
        <p:nvCxnSpPr>
          <p:cNvPr id="4" name="Straight Connector 3"/>
          <p:cNvCxnSpPr/>
          <p:nvPr userDrawn="1"/>
        </p:nvCxnSpPr>
        <p:spPr bwMode="auto">
          <a:xfrm flipH="1">
            <a:off x="355601" y="1462617"/>
            <a:ext cx="8788399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4AA0B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038408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r">
              <a:defRPr sz="2800"/>
            </a:lvl1pPr>
          </a:lstStyle>
          <a:p>
            <a:r>
              <a:rPr lang="fr-FR" dirty="0" err="1"/>
              <a:t>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55601" y="1568799"/>
            <a:ext cx="4172372" cy="457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fr-FR" dirty="0" err="1"/>
              <a:t>Level</a:t>
            </a:r>
            <a:r>
              <a:rPr lang="fr-FR" dirty="0"/>
              <a:t> 1</a:t>
            </a:r>
          </a:p>
          <a:p>
            <a:pPr lvl="1"/>
            <a:r>
              <a:rPr lang="fr-FR" dirty="0" err="1"/>
              <a:t>Level</a:t>
            </a:r>
            <a:r>
              <a:rPr lang="fr-FR" dirty="0"/>
              <a:t> 2</a:t>
            </a:r>
          </a:p>
          <a:p>
            <a:pPr lvl="2"/>
            <a:r>
              <a:rPr lang="fr-FR" dirty="0" err="1"/>
              <a:t>Level</a:t>
            </a:r>
            <a:r>
              <a:rPr lang="fr-FR" dirty="0"/>
              <a:t> 3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734561" y="1568799"/>
            <a:ext cx="4172372" cy="457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fr-FR" dirty="0" err="1"/>
              <a:t>Level</a:t>
            </a:r>
            <a:r>
              <a:rPr lang="fr-FR" dirty="0"/>
              <a:t> 1</a:t>
            </a:r>
          </a:p>
          <a:p>
            <a:pPr lvl="1"/>
            <a:r>
              <a:rPr lang="fr-FR" dirty="0" err="1"/>
              <a:t>Level</a:t>
            </a:r>
            <a:r>
              <a:rPr lang="fr-FR" dirty="0"/>
              <a:t> 2</a:t>
            </a:r>
          </a:p>
          <a:p>
            <a:pPr lvl="2"/>
            <a:r>
              <a:rPr lang="fr-FR" dirty="0" err="1"/>
              <a:t>Level</a:t>
            </a:r>
            <a:r>
              <a:rPr lang="fr-FR" dirty="0"/>
              <a:t> 3</a:t>
            </a:r>
          </a:p>
        </p:txBody>
      </p:sp>
      <p:cxnSp>
        <p:nvCxnSpPr>
          <p:cNvPr id="6" name="Straight Connector 5"/>
          <p:cNvCxnSpPr/>
          <p:nvPr userDrawn="1"/>
        </p:nvCxnSpPr>
        <p:spPr bwMode="auto">
          <a:xfrm flipH="1">
            <a:off x="355601" y="1462617"/>
            <a:ext cx="8788399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4AA0B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69380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7519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554479"/>
            <a:ext cx="7772400" cy="195548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 dirty="0" err="1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dirty="0" err="1"/>
              <a:t>Authors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4728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19549" y="524609"/>
            <a:ext cx="4887383" cy="740312"/>
          </a:xfrm>
        </p:spPr>
        <p:txBody>
          <a:bodyPr>
            <a:normAutofit/>
          </a:bodyPr>
          <a:lstStyle>
            <a:lvl1pPr algn="r">
              <a:defRPr sz="2800"/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1000" y="2227385"/>
            <a:ext cx="8525933" cy="3949578"/>
          </a:xfrm>
        </p:spPr>
        <p:txBody>
          <a:bodyPr/>
          <a:lstStyle>
            <a:lvl1pPr marL="269875" indent="-269875">
              <a:lnSpc>
                <a:spcPct val="100000"/>
              </a:lnSpc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/>
            </a:lvl1pPr>
            <a:lvl2pPr marL="620713" indent="-257175">
              <a:lnSpc>
                <a:spcPct val="100000"/>
              </a:lnSpc>
              <a:buClr>
                <a:srgbClr val="009999"/>
              </a:buClr>
              <a:buFont typeface="Arial" panose="020B0604020202020204" pitchFamily="34" charset="0"/>
              <a:buChar char="•"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fr-FR" dirty="0" err="1"/>
              <a:t>Level</a:t>
            </a:r>
            <a:r>
              <a:rPr lang="fr-FR" dirty="0"/>
              <a:t> 1</a:t>
            </a:r>
          </a:p>
          <a:p>
            <a:pPr lvl="1"/>
            <a:r>
              <a:rPr lang="fr-FR" dirty="0" err="1"/>
              <a:t>Level</a:t>
            </a:r>
            <a:r>
              <a:rPr lang="fr-FR" dirty="0"/>
              <a:t> 2</a:t>
            </a:r>
          </a:p>
          <a:p>
            <a:pPr lvl="2"/>
            <a:r>
              <a:rPr lang="fr-FR" dirty="0" err="1"/>
              <a:t>Level</a:t>
            </a:r>
            <a:r>
              <a:rPr lang="fr-FR" dirty="0"/>
              <a:t> 3</a:t>
            </a:r>
          </a:p>
        </p:txBody>
      </p:sp>
      <p:cxnSp>
        <p:nvCxnSpPr>
          <p:cNvPr id="4" name="Straight Connector 3"/>
          <p:cNvCxnSpPr/>
          <p:nvPr userDrawn="1"/>
        </p:nvCxnSpPr>
        <p:spPr bwMode="auto">
          <a:xfrm flipH="1">
            <a:off x="355601" y="1462617"/>
            <a:ext cx="8788399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4AA0B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265582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r">
              <a:defRPr sz="2800"/>
            </a:lvl1pPr>
          </a:lstStyle>
          <a:p>
            <a:r>
              <a:rPr lang="fr-FR" dirty="0" err="1"/>
              <a:t>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15809" y="1811867"/>
            <a:ext cx="4172372" cy="457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fr-FR" dirty="0" err="1"/>
              <a:t>Level</a:t>
            </a:r>
            <a:r>
              <a:rPr lang="fr-FR" dirty="0"/>
              <a:t> 1</a:t>
            </a:r>
          </a:p>
          <a:p>
            <a:pPr lvl="1"/>
            <a:r>
              <a:rPr lang="fr-FR" dirty="0" err="1"/>
              <a:t>Level</a:t>
            </a:r>
            <a:r>
              <a:rPr lang="fr-FR" dirty="0"/>
              <a:t> 2</a:t>
            </a:r>
          </a:p>
          <a:p>
            <a:pPr lvl="2"/>
            <a:r>
              <a:rPr lang="fr-FR" dirty="0" err="1"/>
              <a:t>Level</a:t>
            </a:r>
            <a:r>
              <a:rPr lang="fr-FR" dirty="0"/>
              <a:t> 3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666829" y="1811867"/>
            <a:ext cx="4172372" cy="457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fr-FR" dirty="0" err="1"/>
              <a:t>Level</a:t>
            </a:r>
            <a:r>
              <a:rPr lang="fr-FR" dirty="0"/>
              <a:t> 1</a:t>
            </a:r>
          </a:p>
          <a:p>
            <a:pPr lvl="1"/>
            <a:r>
              <a:rPr lang="fr-FR" dirty="0" err="1"/>
              <a:t>Level</a:t>
            </a:r>
            <a:r>
              <a:rPr lang="fr-FR" dirty="0"/>
              <a:t> 2</a:t>
            </a:r>
          </a:p>
          <a:p>
            <a:pPr lvl="2"/>
            <a:r>
              <a:rPr lang="fr-FR" dirty="0" err="1"/>
              <a:t>Level</a:t>
            </a:r>
            <a:r>
              <a:rPr lang="fr-FR" dirty="0"/>
              <a:t> 3</a:t>
            </a:r>
          </a:p>
        </p:txBody>
      </p:sp>
      <p:cxnSp>
        <p:nvCxnSpPr>
          <p:cNvPr id="6" name="Straight Connector 5"/>
          <p:cNvCxnSpPr/>
          <p:nvPr userDrawn="1"/>
        </p:nvCxnSpPr>
        <p:spPr bwMode="auto">
          <a:xfrm flipH="1">
            <a:off x="355601" y="1462617"/>
            <a:ext cx="8788399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4AA0B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70465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6587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92317" y="229467"/>
            <a:ext cx="5214616" cy="1020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2468" y="1655136"/>
            <a:ext cx="864446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Level 1</a:t>
            </a:r>
          </a:p>
          <a:p>
            <a:pPr lvl="1"/>
            <a:r>
              <a:rPr lang="de-DE" dirty="0"/>
              <a:t>Level 2</a:t>
            </a:r>
          </a:p>
          <a:p>
            <a:pPr lvl="2"/>
            <a:r>
              <a:rPr lang="de-DE" dirty="0"/>
              <a:t>Level 3</a:t>
            </a:r>
          </a:p>
        </p:txBody>
      </p:sp>
      <p:sp>
        <p:nvSpPr>
          <p:cNvPr id="8" name="Rechteck 7"/>
          <p:cNvSpPr/>
          <p:nvPr/>
        </p:nvSpPr>
        <p:spPr bwMode="auto">
          <a:xfrm rot="10800000">
            <a:off x="5163" y="6539970"/>
            <a:ext cx="9149953" cy="314224"/>
          </a:xfrm>
          <a:prstGeom prst="rect">
            <a:avLst/>
          </a:prstGeom>
          <a:gradFill>
            <a:gsLst>
              <a:gs pos="99351">
                <a:schemeClr val="bg1"/>
              </a:gs>
              <a:gs pos="12000">
                <a:srgbClr val="4AA0B1"/>
              </a:gs>
              <a:gs pos="32000">
                <a:schemeClr val="bg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783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050" dirty="0">
              <a:solidFill>
                <a:prstClr val="black"/>
              </a:solidFill>
              <a:latin typeface="Arial" charset="0"/>
            </a:endParaRPr>
          </a:p>
        </p:txBody>
      </p:sp>
      <p:grpSp>
        <p:nvGrpSpPr>
          <p:cNvPr id="15" name="Gruppieren 14"/>
          <p:cNvGrpSpPr/>
          <p:nvPr/>
        </p:nvGrpSpPr>
        <p:grpSpPr>
          <a:xfrm>
            <a:off x="17864" y="6539970"/>
            <a:ext cx="8499591" cy="546505"/>
            <a:chOff x="116871" y="6641091"/>
            <a:chExt cx="5091962" cy="334328"/>
          </a:xfrm>
        </p:grpSpPr>
        <p:pic>
          <p:nvPicPr>
            <p:cNvPr id="16" name="Grafik 15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871" y="6641091"/>
              <a:ext cx="286959" cy="194170"/>
            </a:xfrm>
            <a:prstGeom prst="rect">
              <a:avLst/>
            </a:prstGeom>
          </p:spPr>
        </p:pic>
        <p:sp>
          <p:nvSpPr>
            <p:cNvPr id="17" name="Textfeld 16"/>
            <p:cNvSpPr txBox="1"/>
            <p:nvPr userDrawn="1"/>
          </p:nvSpPr>
          <p:spPr>
            <a:xfrm>
              <a:off x="403830" y="6641091"/>
              <a:ext cx="4805003" cy="334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GB" sz="900" dirty="0">
                  <a:solidFill>
                    <a:prstClr val="black"/>
                  </a:solidFill>
                  <a:latin typeface="Interstate-Regular" panose="02000603020000020004" pitchFamily="2" charset="0"/>
                </a:rPr>
                <a:t>This project has received funding from the Euratom research and training programme 2014-2018 under grant agreement No 662287.</a:t>
              </a:r>
              <a:endParaRPr lang="en-GB" sz="500" dirty="0">
                <a:solidFill>
                  <a:prstClr val="black">
                    <a:tint val="75000"/>
                  </a:prstClr>
                </a:solidFill>
              </a:endParaRPr>
            </a:p>
          </p:txBody>
        </p:sp>
      </p:grpSp>
      <p:pic>
        <p:nvPicPr>
          <p:cNvPr id="14" name="Picture 13"/>
          <p:cNvPicPr/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2531" y="241258"/>
            <a:ext cx="1829786" cy="996734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Rechteck 7"/>
          <p:cNvSpPr/>
          <p:nvPr userDrawn="1"/>
        </p:nvSpPr>
        <p:spPr bwMode="auto">
          <a:xfrm rot="10800000" flipV="1">
            <a:off x="-5953" y="-6806"/>
            <a:ext cx="9149953" cy="256604"/>
          </a:xfrm>
          <a:prstGeom prst="rect">
            <a:avLst/>
          </a:prstGeom>
          <a:gradFill>
            <a:gsLst>
              <a:gs pos="99351">
                <a:schemeClr val="bg1"/>
              </a:gs>
              <a:gs pos="12000">
                <a:srgbClr val="4AA0B1"/>
              </a:gs>
              <a:gs pos="32000">
                <a:schemeClr val="bg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783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050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19" name="Grafik 9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2248"/>
            <a:ext cx="1920866" cy="701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590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</p:sldLayoutIdLst>
  <p:hf sldNum="0" hdr="0" ftr="0" dt="0"/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4AA0B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92317" y="333916"/>
            <a:ext cx="5214616" cy="1020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2468" y="1825625"/>
            <a:ext cx="864446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Level 1</a:t>
            </a:r>
          </a:p>
          <a:p>
            <a:pPr lvl="1"/>
            <a:r>
              <a:rPr lang="de-DE" dirty="0"/>
              <a:t>Level 2</a:t>
            </a:r>
          </a:p>
          <a:p>
            <a:pPr lvl="2"/>
            <a:r>
              <a:rPr lang="de-DE" dirty="0"/>
              <a:t>Level 3</a:t>
            </a:r>
          </a:p>
        </p:txBody>
      </p:sp>
      <p:sp>
        <p:nvSpPr>
          <p:cNvPr id="8" name="Rechteck 7"/>
          <p:cNvSpPr/>
          <p:nvPr/>
        </p:nvSpPr>
        <p:spPr bwMode="auto">
          <a:xfrm rot="10800000">
            <a:off x="5163" y="6539970"/>
            <a:ext cx="9149953" cy="314224"/>
          </a:xfrm>
          <a:prstGeom prst="rect">
            <a:avLst/>
          </a:prstGeom>
          <a:gradFill>
            <a:gsLst>
              <a:gs pos="99351">
                <a:schemeClr val="bg1"/>
              </a:gs>
              <a:gs pos="12000">
                <a:srgbClr val="4AA0B1"/>
              </a:gs>
              <a:gs pos="32000">
                <a:schemeClr val="bg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783"/>
            <a:endParaRPr lang="en-GB" sz="1050" dirty="0">
              <a:solidFill>
                <a:prstClr val="black"/>
              </a:solidFill>
            </a:endParaRPr>
          </a:p>
        </p:txBody>
      </p:sp>
      <p:grpSp>
        <p:nvGrpSpPr>
          <p:cNvPr id="15" name="Gruppieren 14"/>
          <p:cNvGrpSpPr/>
          <p:nvPr/>
        </p:nvGrpSpPr>
        <p:grpSpPr>
          <a:xfrm>
            <a:off x="17864" y="6539970"/>
            <a:ext cx="8499591" cy="546505"/>
            <a:chOff x="116871" y="6641091"/>
            <a:chExt cx="5091962" cy="334328"/>
          </a:xfrm>
        </p:grpSpPr>
        <p:pic>
          <p:nvPicPr>
            <p:cNvPr id="16" name="Grafik 15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871" y="6641091"/>
              <a:ext cx="286959" cy="194170"/>
            </a:xfrm>
            <a:prstGeom prst="rect">
              <a:avLst/>
            </a:prstGeom>
          </p:spPr>
        </p:pic>
        <p:sp>
          <p:nvSpPr>
            <p:cNvPr id="17" name="Textfeld 16"/>
            <p:cNvSpPr txBox="1"/>
            <p:nvPr userDrawn="1"/>
          </p:nvSpPr>
          <p:spPr>
            <a:xfrm>
              <a:off x="403830" y="6641091"/>
              <a:ext cx="4805003" cy="334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GB" sz="900" dirty="0">
                  <a:solidFill>
                    <a:prstClr val="black"/>
                  </a:solidFill>
                  <a:latin typeface="Interstate-Regular" panose="02000603020000020004" pitchFamily="2" charset="0"/>
                </a:rPr>
                <a:t>This project has received funding from the Euratom research and training programme 2014-2018 under grant agreement No 662287.</a:t>
              </a:r>
              <a:endParaRPr lang="en-GB" sz="500" dirty="0">
                <a:solidFill>
                  <a:prstClr val="black">
                    <a:tint val="75000"/>
                  </a:prstClr>
                </a:solidFill>
              </a:endParaRPr>
            </a:p>
          </p:txBody>
        </p:sp>
      </p:grpSp>
      <p:pic>
        <p:nvPicPr>
          <p:cNvPr id="14" name="Picture 13"/>
          <p:cNvPicPr/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2531" y="241258"/>
            <a:ext cx="1829786" cy="996734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Rechteck 7"/>
          <p:cNvSpPr/>
          <p:nvPr userDrawn="1"/>
        </p:nvSpPr>
        <p:spPr bwMode="auto">
          <a:xfrm rot="10800000" flipV="1">
            <a:off x="-5953" y="-6806"/>
            <a:ext cx="9149953" cy="256604"/>
          </a:xfrm>
          <a:prstGeom prst="rect">
            <a:avLst/>
          </a:prstGeom>
          <a:gradFill>
            <a:gsLst>
              <a:gs pos="99351">
                <a:schemeClr val="bg1"/>
              </a:gs>
              <a:gs pos="12000">
                <a:srgbClr val="4AA0B1"/>
              </a:gs>
              <a:gs pos="32000">
                <a:schemeClr val="bg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783"/>
            <a:endParaRPr lang="en-GB" sz="1050" dirty="0">
              <a:solidFill>
                <a:prstClr val="black"/>
              </a:solidFill>
            </a:endParaRPr>
          </a:p>
        </p:txBody>
      </p:sp>
      <p:pic>
        <p:nvPicPr>
          <p:cNvPr id="19" name="Grafik 9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2248"/>
            <a:ext cx="1920866" cy="701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113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</p:sldLayoutIdLst>
  <p:hf sldNum="0" hdr="0" ftr="0" dt="0"/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4AA0B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4801" y="2293514"/>
            <a:ext cx="7772400" cy="1769771"/>
          </a:xfrm>
        </p:spPr>
        <p:txBody>
          <a:bodyPr>
            <a:noAutofit/>
          </a:bodyPr>
          <a:lstStyle/>
          <a:p>
            <a:pPr lvl="0">
              <a:spcBef>
                <a:spcPts val="750"/>
              </a:spcBef>
            </a:pPr>
            <a:r>
              <a:rPr lang="en-GB" sz="2000" dirty="0"/>
              <a:t> </a:t>
            </a:r>
            <a:r>
              <a:rPr lang="en-GB" sz="2800" dirty="0"/>
              <a:t>ENGAGE final workshop</a:t>
            </a:r>
            <a:br>
              <a:rPr lang="en-GB" sz="2000" dirty="0"/>
            </a:br>
            <a:r>
              <a:rPr lang="sl-SI" sz="2000" b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1</a:t>
            </a:r>
            <a:r>
              <a:rPr lang="it-IT" sz="2000" b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1</a:t>
            </a:r>
            <a:r>
              <a:rPr lang="nl-BE" sz="2000" b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-</a:t>
            </a:r>
            <a:r>
              <a:rPr lang="sl-SI" sz="2000" b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13</a:t>
            </a:r>
            <a:r>
              <a:rPr lang="nl-BE" sz="2000" b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</a:t>
            </a:r>
            <a:r>
              <a:rPr lang="it-IT" sz="2000" b="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September</a:t>
            </a:r>
            <a:r>
              <a:rPr lang="nl-BE" sz="2000" b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201</a:t>
            </a:r>
            <a:r>
              <a:rPr lang="it-IT" sz="2000" b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9</a:t>
            </a:r>
            <a:br>
              <a:rPr lang="it-IT" sz="2000" b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</a:br>
            <a:r>
              <a:rPr lang="it-IT" sz="2000" b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Bratislava, </a:t>
            </a:r>
            <a:r>
              <a:rPr lang="it-IT" sz="2000" b="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Slovak</a:t>
            </a:r>
            <a:r>
              <a:rPr lang="it-IT" sz="2000" b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Republic</a:t>
            </a:r>
            <a:br>
              <a:rPr lang="it-IT" sz="2000" b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</a:br>
            <a:br>
              <a:rPr lang="it-IT" sz="2000" b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</a:br>
            <a:br>
              <a:rPr lang="nl-BE" sz="2000" b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</a:br>
            <a:r>
              <a:rPr lang="nl-BE" sz="2000" b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PRESENTATION OF MAIN FINDINGS AND DRAFT RECOMMENDATIONS, ILLUSTRATION WITH CASE STUDIES</a:t>
            </a:r>
            <a:endParaRPr lang="en-GB" sz="2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7802" y="4392818"/>
            <a:ext cx="7246398" cy="1209491"/>
          </a:xfrm>
        </p:spPr>
        <p:txBody>
          <a:bodyPr>
            <a:normAutofit lnSpcReduction="10000"/>
          </a:bodyPr>
          <a:lstStyle/>
          <a:p>
            <a:r>
              <a:rPr lang="en-GB" sz="2400" b="1" dirty="0"/>
              <a:t>T</a:t>
            </a:r>
            <a:r>
              <a:rPr lang="sl-SI" sz="2400" b="1" dirty="0"/>
              <a:t>2</a:t>
            </a:r>
            <a:r>
              <a:rPr lang="en-GB" sz="2400" b="1" dirty="0"/>
              <a:t>: </a:t>
            </a:r>
            <a:r>
              <a:rPr lang="en-US" b="1" dirty="0"/>
              <a:t>T4: Bridging risk assessment, risk management and risk communication approaches and stakeholders</a:t>
            </a:r>
            <a:r>
              <a:rPr lang="en-GB" sz="2400" b="1" dirty="0"/>
              <a:t> </a:t>
            </a:r>
            <a:endParaRPr lang="sl-SI" sz="2400" b="1" dirty="0"/>
          </a:p>
          <a:p>
            <a:r>
              <a:rPr lang="de-DE" sz="2000" dirty="0"/>
              <a:t>Christiane Pölzl-Viol, </a:t>
            </a:r>
            <a:r>
              <a:rPr lang="de-DE" sz="2000" dirty="0" err="1"/>
              <a:t>BfS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4231180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114BE34-B065-4C59-8464-5823F243CF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934" y="1639819"/>
            <a:ext cx="8306231" cy="4653358"/>
          </a:xfrm>
        </p:spPr>
        <p:txBody>
          <a:bodyPr>
            <a:noAutofit/>
          </a:bodyPr>
          <a:lstStyle/>
          <a:p>
            <a:r>
              <a:rPr lang="en-GB" b="1" u="sng" dirty="0">
                <a:solidFill>
                  <a:srgbClr val="4AA0B1"/>
                </a:solidFill>
              </a:rPr>
              <a:t>EP&amp;R</a:t>
            </a:r>
            <a:r>
              <a:rPr lang="en-GB" b="1" dirty="0">
                <a:solidFill>
                  <a:srgbClr val="4AA0B1"/>
                </a:solidFill>
              </a:rPr>
              <a:t> </a:t>
            </a:r>
            <a:r>
              <a:rPr lang="en-GB" dirty="0"/>
              <a:t> 	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2000" dirty="0"/>
              <a:t>	</a:t>
            </a:r>
            <a:r>
              <a:rPr lang="en-GB" sz="1000" dirty="0"/>
              <a:t>				                                         </a:t>
            </a:r>
          </a:p>
          <a:p>
            <a:r>
              <a:rPr lang="en-GB" b="1" u="sng" dirty="0">
                <a:solidFill>
                  <a:srgbClr val="4AA0B1"/>
                </a:solidFill>
              </a:rPr>
              <a:t>MEDICAL </a:t>
            </a:r>
            <a:r>
              <a:rPr lang="en-GB" dirty="0"/>
              <a:t>  	</a:t>
            </a:r>
          </a:p>
          <a:p>
            <a:pPr marL="0" indent="0">
              <a:buNone/>
            </a:pPr>
            <a:r>
              <a:rPr lang="en-GB" dirty="0"/>
              <a:t>	</a:t>
            </a:r>
          </a:p>
          <a:p>
            <a:pPr marL="0" indent="0">
              <a:buNone/>
            </a:pPr>
            <a:r>
              <a:rPr lang="en-GB" sz="4000" dirty="0"/>
              <a:t>	</a:t>
            </a:r>
            <a:endParaRPr lang="en-GB" sz="2400" dirty="0"/>
          </a:p>
          <a:p>
            <a:endParaRPr lang="en-GB" b="1" u="sng" dirty="0">
              <a:solidFill>
                <a:srgbClr val="4AA0B1"/>
              </a:solidFill>
            </a:endParaRPr>
          </a:p>
          <a:p>
            <a:r>
              <a:rPr lang="en-GB" b="1" u="sng" dirty="0">
                <a:solidFill>
                  <a:srgbClr val="4AA0B1"/>
                </a:solidFill>
              </a:rPr>
              <a:t>RADON</a:t>
            </a:r>
            <a:r>
              <a:rPr lang="en-GB" b="1" dirty="0">
                <a:solidFill>
                  <a:srgbClr val="4AA0B1"/>
                </a:solidFill>
              </a:rPr>
              <a:t> 	</a:t>
            </a:r>
            <a:r>
              <a:rPr lang="en-GB" dirty="0"/>
              <a:t>								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5" name="Segnaposto contenuto 2">
            <a:extLst>
              <a:ext uri="{FF2B5EF4-FFF2-40B4-BE49-F238E27FC236}">
                <a16:creationId xmlns:a16="http://schemas.microsoft.com/office/drawing/2014/main" id="{08E1EB02-303D-4930-8276-F99CD876607C}"/>
              </a:ext>
            </a:extLst>
          </p:cNvPr>
          <p:cNvSpPr txBox="1">
            <a:spLocks/>
          </p:cNvSpPr>
          <p:nvPr/>
        </p:nvSpPr>
        <p:spPr>
          <a:xfrm>
            <a:off x="416941" y="1928907"/>
            <a:ext cx="8344224" cy="5013644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69875" indent="-269875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57175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rgbClr val="00999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GB" dirty="0">
                <a:solidFill>
                  <a:prstClr val="black"/>
                </a:solidFill>
              </a:rPr>
              <a:t>	</a:t>
            </a:r>
          </a:p>
          <a:p>
            <a:pPr algn="just" fontAlgn="auto"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GB" sz="7600" dirty="0">
                <a:solidFill>
                  <a:prstClr val="black"/>
                </a:solidFill>
              </a:rPr>
              <a:t>-</a:t>
            </a:r>
          </a:p>
          <a:p>
            <a:pPr algn="just" fontAlgn="auto">
              <a:spcAft>
                <a:spcPts val="0"/>
              </a:spcAft>
              <a:buFont typeface="Wingdings" panose="05000000000000000000" pitchFamily="2" charset="2"/>
              <a:buChar char=""/>
            </a:pPr>
            <a:endParaRPr lang="en-GB" sz="7600" dirty="0">
              <a:solidFill>
                <a:prstClr val="black"/>
              </a:solidFill>
            </a:endParaRPr>
          </a:p>
          <a:p>
            <a:pPr marL="0" indent="0" algn="just" fontAlgn="auto">
              <a:spcAft>
                <a:spcPts val="0"/>
              </a:spcAft>
              <a:buNone/>
            </a:pPr>
            <a:r>
              <a:rPr lang="en-GB" dirty="0">
                <a:solidFill>
                  <a:prstClr val="black"/>
                </a:solidFill>
              </a:rPr>
              <a:t>	</a:t>
            </a:r>
            <a:r>
              <a:rPr lang="en-GB" sz="3200" dirty="0">
                <a:solidFill>
                  <a:prstClr val="black"/>
                </a:solidFill>
              </a:rPr>
              <a:t>				                                         </a:t>
            </a:r>
          </a:p>
          <a:p>
            <a:pPr algn="just" fontAlgn="auto"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sz="5000" dirty="0">
                <a:solidFill>
                  <a:prstClr val="black"/>
                </a:solidFill>
              </a:rPr>
              <a:t>A more transparent and comprehensive support for stakeholders in managing risks-benefits considerations in medicine</a:t>
            </a:r>
            <a:r>
              <a:rPr lang="en-GB" sz="5000" dirty="0">
                <a:solidFill>
                  <a:prstClr val="black"/>
                </a:solidFill>
              </a:rPr>
              <a:t>										</a:t>
            </a:r>
          </a:p>
          <a:p>
            <a:pPr algn="just" fontAlgn="auto">
              <a:spcAft>
                <a:spcPts val="0"/>
              </a:spcAft>
              <a:buFont typeface="Wingdings" panose="05000000000000000000" pitchFamily="2" charset="2"/>
              <a:buChar char=""/>
            </a:pPr>
            <a:endParaRPr lang="en-GB" sz="5000" dirty="0">
              <a:solidFill>
                <a:prstClr val="black"/>
              </a:solidFill>
            </a:endParaRPr>
          </a:p>
          <a:p>
            <a:pPr algn="just" fontAlgn="auto">
              <a:spcBef>
                <a:spcPts val="24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5000" dirty="0">
                <a:solidFill>
                  <a:prstClr val="black"/>
                </a:solidFill>
              </a:rPr>
              <a:t>Risk assessment should be accompanied by the evaluation of risk management options</a:t>
            </a:r>
            <a:r>
              <a:rPr lang="en-GB" sz="5000" dirty="0">
                <a:solidFill>
                  <a:prstClr val="black"/>
                </a:solidFill>
              </a:rPr>
              <a:t>				                     </a:t>
            </a:r>
          </a:p>
          <a:p>
            <a:pPr marL="0" indent="0" algn="just" fontAlgn="auto">
              <a:spcAft>
                <a:spcPts val="0"/>
              </a:spcAft>
              <a:buNone/>
            </a:pPr>
            <a:r>
              <a:rPr lang="en-GB" sz="5000" dirty="0">
                <a:solidFill>
                  <a:prstClr val="black"/>
                </a:solidFill>
              </a:rPr>
              <a:t>										              </a:t>
            </a:r>
          </a:p>
          <a:p>
            <a:pPr marL="0" indent="0" fontAlgn="auto">
              <a:spcAft>
                <a:spcPts val="0"/>
              </a:spcAft>
              <a:buFont typeface="Wingdings" panose="05000000000000000000" pitchFamily="2" charset="2"/>
              <a:buNone/>
            </a:pPr>
            <a:endParaRPr lang="it-IT" sz="5000" dirty="0">
              <a:solidFill>
                <a:prstClr val="black"/>
              </a:solidFill>
            </a:endParaRPr>
          </a:p>
          <a:p>
            <a:pPr marL="0" indent="0" fontAlgn="auto">
              <a:spcAft>
                <a:spcPts val="0"/>
              </a:spcAft>
              <a:buFont typeface="Wingdings" panose="05000000000000000000" pitchFamily="2" charset="2"/>
              <a:buNone/>
            </a:pPr>
            <a:endParaRPr lang="it-IT" sz="5000" dirty="0">
              <a:solidFill>
                <a:prstClr val="black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713357" y="524609"/>
            <a:ext cx="5193576" cy="7403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4AA0B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2400" dirty="0"/>
              <a:t>T 4: Bridging risk assessment, risk management and risk communication approaches and stakeholders</a:t>
            </a:r>
          </a:p>
        </p:txBody>
      </p:sp>
    </p:spTree>
    <p:extLst>
      <p:ext uri="{BB962C8B-B14F-4D97-AF65-F5344CB8AC3E}">
        <p14:creationId xmlns:p14="http://schemas.microsoft.com/office/powerpoint/2010/main" val="2202782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DE776AB-E01A-4F64-9065-3A2CF3659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067" y="1454211"/>
            <a:ext cx="8636243" cy="3949578"/>
          </a:xfrm>
        </p:spPr>
        <p:txBody>
          <a:bodyPr>
            <a:noAutofit/>
          </a:bodyPr>
          <a:lstStyle/>
          <a:p>
            <a:pPr algn="just"/>
            <a:r>
              <a:rPr lang="en-US" sz="2000" dirty="0"/>
              <a:t>Risk management in decision making, traditionally excluded stakeholders.    The attention to </a:t>
            </a:r>
            <a:r>
              <a:rPr lang="en-US" sz="2000" b="1" dirty="0"/>
              <a:t>manage the risk </a:t>
            </a:r>
            <a:r>
              <a:rPr lang="en-US" sz="2000" dirty="0"/>
              <a:t>in view of doing more good than harm, could </a:t>
            </a:r>
            <a:r>
              <a:rPr lang="en-US" sz="2000" b="1" dirty="0"/>
              <a:t>take advantage by considering the personal dignity and respect </a:t>
            </a:r>
            <a:r>
              <a:rPr lang="en-US" sz="2000" dirty="0"/>
              <a:t>through </a:t>
            </a:r>
            <a:r>
              <a:rPr lang="en-US" sz="2000" b="1" dirty="0"/>
              <a:t>involvement of patients, </a:t>
            </a:r>
            <a:r>
              <a:rPr lang="en-US" sz="2000" b="1" dirty="0" err="1"/>
              <a:t>carers</a:t>
            </a:r>
            <a:r>
              <a:rPr lang="en-US" sz="2000" b="1" dirty="0"/>
              <a:t> and other interested parties</a:t>
            </a:r>
            <a:r>
              <a:rPr lang="en-US" sz="2000" dirty="0"/>
              <a:t>.   </a:t>
            </a:r>
            <a:endParaRPr lang="it-IT" sz="2000" dirty="0"/>
          </a:p>
          <a:p>
            <a:pPr algn="just"/>
            <a:r>
              <a:rPr lang="en-US" sz="2000" dirty="0"/>
              <a:t>An approach based on a systematic structured assessment of benefits-risk has to be embedded in an inclusive process able to derive decisions for risk mana-</a:t>
            </a:r>
            <a:r>
              <a:rPr lang="en-US" sz="2000" dirty="0" err="1"/>
              <a:t>gement</a:t>
            </a:r>
            <a:r>
              <a:rPr lang="en-US" sz="2000" dirty="0"/>
              <a:t>, based on </a:t>
            </a:r>
            <a:r>
              <a:rPr lang="en-US" sz="2000" b="1" dirty="0"/>
              <a:t>transparency and accountability</a:t>
            </a:r>
            <a:r>
              <a:rPr lang="en-US" sz="2000" dirty="0"/>
              <a:t>. </a:t>
            </a:r>
            <a:endParaRPr lang="it-IT" sz="2000" dirty="0"/>
          </a:p>
          <a:p>
            <a:pPr algn="just"/>
            <a:r>
              <a:rPr lang="en-US" sz="2000" dirty="0"/>
              <a:t>A process </a:t>
            </a:r>
            <a:r>
              <a:rPr lang="en-US" sz="2000" b="1" dirty="0"/>
              <a:t>supporting patients and </a:t>
            </a:r>
            <a:r>
              <a:rPr lang="en-US" sz="2000" b="1" dirty="0" err="1"/>
              <a:t>carers</a:t>
            </a:r>
            <a:r>
              <a:rPr lang="en-US" sz="2000" b="1" dirty="0"/>
              <a:t>, as part of decision making</a:t>
            </a:r>
            <a:r>
              <a:rPr lang="en-US" sz="2000" dirty="0"/>
              <a:t>, needs to consider the </a:t>
            </a:r>
            <a:r>
              <a:rPr lang="en-US" sz="2000" b="1" dirty="0"/>
              <a:t>complexity</a:t>
            </a:r>
            <a:r>
              <a:rPr lang="en-US" sz="2000" dirty="0"/>
              <a:t> of the case and the </a:t>
            </a:r>
            <a:r>
              <a:rPr lang="en-US" sz="2000" b="1" dirty="0"/>
              <a:t>level of exposure. </a:t>
            </a:r>
            <a:r>
              <a:rPr lang="en-US" sz="2000" dirty="0"/>
              <a:t>Relevant are </a:t>
            </a:r>
            <a:r>
              <a:rPr lang="en-US" sz="2000" b="1" dirty="0"/>
              <a:t>trust between the parties</a:t>
            </a:r>
            <a:r>
              <a:rPr lang="en-US" sz="2000" dirty="0"/>
              <a:t>, </a:t>
            </a:r>
            <a:r>
              <a:rPr lang="en-US" sz="2000" b="1" dirty="0"/>
              <a:t>quality of information on risk</a:t>
            </a:r>
            <a:r>
              <a:rPr lang="en-US" sz="2000" dirty="0"/>
              <a:t>, and </a:t>
            </a:r>
            <a:r>
              <a:rPr lang="en-US" sz="2000" b="1" dirty="0"/>
              <a:t>quality of communication</a:t>
            </a:r>
            <a:r>
              <a:rPr lang="en-US" sz="2000" dirty="0"/>
              <a:t>, with attention to the understanding of the receivers, and for pregnant women, breastfeeding women, </a:t>
            </a:r>
            <a:r>
              <a:rPr lang="en-US" sz="2000" dirty="0" err="1"/>
              <a:t>paediatric</a:t>
            </a:r>
            <a:r>
              <a:rPr lang="en-US" sz="2000" dirty="0"/>
              <a:t> and elderly patients. </a:t>
            </a:r>
            <a:endParaRPr lang="it-IT" sz="20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1F734D0-FE66-4512-A934-F58EAB9DD502}"/>
              </a:ext>
            </a:extLst>
          </p:cNvPr>
          <p:cNvSpPr txBox="1">
            <a:spLocks/>
          </p:cNvSpPr>
          <p:nvPr/>
        </p:nvSpPr>
        <p:spPr>
          <a:xfrm>
            <a:off x="347377" y="5557746"/>
            <a:ext cx="8525933" cy="819376"/>
          </a:xfrm>
          <a:prstGeom prst="rect">
            <a:avLst/>
          </a:prstGeom>
          <a:solidFill>
            <a:srgbClr val="FFC671"/>
          </a:solidFill>
        </p:spPr>
        <p:txBody>
          <a:bodyPr vert="horz" lIns="91440" tIns="45720" rIns="91440" bIns="45720" rtlCol="0">
            <a:noAutofit/>
          </a:bodyPr>
          <a:lstStyle>
            <a:lvl1pPr marL="269875" indent="-269875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57175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rgbClr val="00999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dirty="0"/>
              <a:t>Recommendation</a:t>
            </a:r>
            <a:r>
              <a:rPr lang="en-US" sz="1800" dirty="0"/>
              <a:t> </a:t>
            </a:r>
            <a:r>
              <a:rPr lang="en-US" dirty="0"/>
              <a:t>Medical 4: A</a:t>
            </a:r>
            <a:r>
              <a:rPr lang="en-US" sz="1800" dirty="0"/>
              <a:t> </a:t>
            </a:r>
            <a:r>
              <a:rPr lang="en-US" dirty="0"/>
              <a:t>more</a:t>
            </a:r>
            <a:r>
              <a:rPr lang="en-US" sz="1800" dirty="0"/>
              <a:t> </a:t>
            </a:r>
            <a:r>
              <a:rPr lang="en-US" dirty="0"/>
              <a:t>transparent</a:t>
            </a:r>
            <a:r>
              <a:rPr lang="en-US" sz="1800" dirty="0"/>
              <a:t> </a:t>
            </a:r>
            <a:r>
              <a:rPr lang="en-US" dirty="0"/>
              <a:t>and</a:t>
            </a:r>
            <a:r>
              <a:rPr lang="en-US" sz="1800" dirty="0"/>
              <a:t> </a:t>
            </a:r>
            <a:r>
              <a:rPr lang="en-US" dirty="0"/>
              <a:t>comprehensive support for stakeholders in managing risks-benefits considerations in medicine.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713357" y="524609"/>
            <a:ext cx="5193576" cy="7403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4AA0B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2400" dirty="0"/>
              <a:t>T 4: Bridging risk assessment, risk management and risk communication approaches and stakeholders</a:t>
            </a:r>
          </a:p>
        </p:txBody>
      </p:sp>
    </p:spTree>
    <p:extLst>
      <p:ext uri="{BB962C8B-B14F-4D97-AF65-F5344CB8AC3E}">
        <p14:creationId xmlns:p14="http://schemas.microsoft.com/office/powerpoint/2010/main" val="2117167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0063" y="1658158"/>
            <a:ext cx="2688044" cy="20685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3357" y="524609"/>
            <a:ext cx="5193576" cy="740312"/>
          </a:xfrm>
        </p:spPr>
        <p:txBody>
          <a:bodyPr>
            <a:noAutofit/>
          </a:bodyPr>
          <a:lstStyle/>
          <a:p>
            <a:r>
              <a:rPr lang="en-US" sz="2400" dirty="0"/>
              <a:t>T 4: Bridging risk assessment, risk management and risk communication approaches and stakeholders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5757" y="5084330"/>
            <a:ext cx="8525933" cy="819376"/>
          </a:xfrm>
          <a:solidFill>
            <a:srgbClr val="FFC671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Recommendation Radon 8: Risk assessment should be accompanied by the evaluation of risk management options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697482" y="6278602"/>
            <a:ext cx="1248492" cy="365125"/>
          </a:xfrm>
          <a:prstGeom prst="rect">
            <a:avLst/>
          </a:prstGeom>
        </p:spPr>
        <p:txBody>
          <a:bodyPr/>
          <a:lstStyle/>
          <a:p>
            <a:fld id="{F277BEA8-9B9B-7342-B81C-4D6A4BFD82EA}" type="slidenum">
              <a:rPr lang="fr-FR" smtClean="0"/>
              <a:t>4</a:t>
            </a:fld>
            <a:endParaRPr lang="fr-FR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75758" y="1490554"/>
            <a:ext cx="8593821" cy="36591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9875" indent="-269875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57175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rgbClr val="00999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4AA0B1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75759" y="1526138"/>
            <a:ext cx="6559940" cy="35142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9875" indent="-269875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57175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rgbClr val="00999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900" dirty="0"/>
              <a:t>Public authorities, as employers, required to </a:t>
            </a:r>
            <a:r>
              <a:rPr lang="en-US" sz="1900" dirty="0" err="1"/>
              <a:t>organise</a:t>
            </a:r>
            <a:r>
              <a:rPr lang="en-US" sz="1900" dirty="0"/>
              <a:t> measurement campaigns and apply mitigation measures, but</a:t>
            </a:r>
          </a:p>
          <a:p>
            <a:pPr lvl="1"/>
            <a:r>
              <a:rPr lang="en-US" sz="1700" dirty="0"/>
              <a:t>may hesitate to engage in broad or local campaigns with the public at large, if they do not feel capable of proposing </a:t>
            </a:r>
            <a:br>
              <a:rPr lang="en-US" sz="1700" dirty="0"/>
            </a:br>
            <a:r>
              <a:rPr lang="en-US" sz="1700" dirty="0"/>
              <a:t>affordable and efficient mitigation strategies. </a:t>
            </a:r>
          </a:p>
          <a:p>
            <a:pPr>
              <a:spcBef>
                <a:spcPts val="1200"/>
              </a:spcBef>
            </a:pPr>
            <a:r>
              <a:rPr lang="en-US" sz="1900" dirty="0"/>
              <a:t>The utility of risk assessment can be increased by linking it with the context sensitive risk-management options, to inform the decisions of those in charge with risk mitigation (whether employers or residents) about the available options.</a:t>
            </a:r>
            <a:endParaRPr lang="sk-SK" sz="1900" dirty="0"/>
          </a:p>
          <a:p>
            <a:pPr>
              <a:spcBef>
                <a:spcPts val="1200"/>
              </a:spcBef>
            </a:pPr>
            <a:r>
              <a:rPr lang="en-US" sz="1900" dirty="0">
                <a:solidFill>
                  <a:srgbClr val="4AA0B1"/>
                </a:solidFill>
                <a:sym typeface="Wingdings" panose="05000000000000000000" pitchFamily="2" charset="2"/>
              </a:rPr>
              <a:t> see e.g. case study in Belgium</a:t>
            </a:r>
            <a:endParaRPr lang="en-US" sz="1900" dirty="0"/>
          </a:p>
          <a:p>
            <a:endParaRPr lang="en-US" sz="2000" dirty="0">
              <a:solidFill>
                <a:srgbClr val="4AA0B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52755" y="3733038"/>
            <a:ext cx="12489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Picture: </a:t>
            </a:r>
            <a:r>
              <a:rPr lang="en-US" dirty="0" err="1">
                <a:latin typeface="+mn-lt"/>
              </a:rPr>
              <a:t>Nauta</a:t>
            </a:r>
            <a:r>
              <a:rPr lang="en-US" dirty="0">
                <a:latin typeface="+mn-lt"/>
              </a:rPr>
              <a:t> et al., 2018.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454018"/>
      </p:ext>
    </p:extLst>
  </p:cSld>
  <p:clrMapOvr>
    <a:masterClrMapping/>
  </p:clrMapOvr>
</p:sld>
</file>

<file path=ppt/theme/theme1.xml><?xml version="1.0" encoding="utf-8"?>
<a:theme xmlns:a="http://schemas.openxmlformats.org/drawingml/2006/main" name="CONCERT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NCERT" id="{9E37ED38-8528-4622-97B5-E50A59913621}" vid="{C3144AF8-E3B1-46BB-B32C-B5F65E8202C5}"/>
    </a:ext>
  </a:extLst>
</a:theme>
</file>

<file path=ppt/theme/theme2.xml><?xml version="1.0" encoding="utf-8"?>
<a:theme xmlns:a="http://schemas.openxmlformats.org/drawingml/2006/main" name="1_CONCERT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NCERT" id="{9E37ED38-8528-4622-97B5-E50A59913621}" vid="{C3144AF8-E3B1-46BB-B32C-B5F65E8202C5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2E699366340D41B67FD2BA5630CCCF" ma:contentTypeVersion="3" ma:contentTypeDescription="Create a new document." ma:contentTypeScope="" ma:versionID="4e890b030306360b1caedebf40a60296">
  <xsd:schema xmlns:xsd="http://www.w3.org/2001/XMLSchema" xmlns:xs="http://www.w3.org/2001/XMLSchema" xmlns:p="http://schemas.microsoft.com/office/2006/metadata/properties" xmlns:ns2="9fadf70c-5e39-45e6-af1b-37916fb9636d" targetNamespace="http://schemas.microsoft.com/office/2006/metadata/properties" ma:root="true" ma:fieldsID="b6c78b3442fe6a4046643687873bf358" ns2:_="">
    <xsd:import namespace="9fadf70c-5e39-45e6-af1b-37916fb9636d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adf70c-5e39-45e6-af1b-37916fb9636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E98415E-5A29-4C5C-B490-F1B4C558ECC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fadf70c-5e39-45e6-af1b-37916fb963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72D18AD-630F-4686-B02D-DE0845F6EADE}">
  <ds:schemaRefs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www.w3.org/XML/1998/namespace"/>
    <ds:schemaRef ds:uri="http://purl.org/dc/dcmitype/"/>
    <ds:schemaRef ds:uri="http://schemas.microsoft.com/office/2006/metadata/properties"/>
    <ds:schemaRef ds:uri="http://purl.org/dc/terms/"/>
    <ds:schemaRef ds:uri="http://schemas.microsoft.com/office/infopath/2007/PartnerControls"/>
    <ds:schemaRef ds:uri="9fadf70c-5e39-45e6-af1b-37916fb9636d"/>
  </ds:schemaRefs>
</ds:datastoreItem>
</file>

<file path=customXml/itemProps3.xml><?xml version="1.0" encoding="utf-8"?>
<ds:datastoreItem xmlns:ds="http://schemas.openxmlformats.org/officeDocument/2006/customXml" ds:itemID="{A1A6463A-878E-44C1-A208-01170601C76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_SCK</Template>
  <TotalTime>0</TotalTime>
  <Pages>22</Pages>
  <Words>302</Words>
  <Application>Microsoft Office PowerPoint</Application>
  <PresentationFormat>Prezentácia na obrazovke (4:3)</PresentationFormat>
  <Paragraphs>33</Paragraphs>
  <Slides>4</Slides>
  <Notes>1</Notes>
  <HiddenSlides>0</HiddenSlides>
  <MMClips>0</MMClips>
  <ScaleCrop>false</ScaleCrop>
  <HeadingPairs>
    <vt:vector size="6" baseType="variant">
      <vt:variant>
        <vt:lpstr>Použité písma</vt:lpstr>
      </vt:variant>
      <vt:variant>
        <vt:i4>6</vt:i4>
      </vt:variant>
      <vt:variant>
        <vt:lpstr>Motív</vt:lpstr>
      </vt:variant>
      <vt:variant>
        <vt:i4>2</vt:i4>
      </vt:variant>
      <vt:variant>
        <vt:lpstr>Nadpisy snímok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Interstate-Regular</vt:lpstr>
      <vt:lpstr>Times New Roman</vt:lpstr>
      <vt:lpstr>Wingdings</vt:lpstr>
      <vt:lpstr>CONCERT</vt:lpstr>
      <vt:lpstr>1_CONCERT</vt:lpstr>
      <vt:lpstr> ENGAGE final workshop 11-13 September 2019 Bratislava, Slovak Republic   PRESENTATION OF MAIN FINDINGS AND DRAFT RECOMMENDATIONS, ILLUSTRATION WITH CASE STUDIES</vt:lpstr>
      <vt:lpstr>Prezentácia programu PowerPoint</vt:lpstr>
      <vt:lpstr>Prezentácia programu PowerPoint</vt:lpstr>
      <vt:lpstr>T 4: Bridging risk assessment, risk management and risk communication approaches and stakeholders</vt:lpstr>
    </vt:vector>
  </TitlesOfParts>
  <Company>SCK-CEN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Van Oudheusden Michiel</dc:creator>
  <cp:lastModifiedBy>L 102</cp:lastModifiedBy>
  <cp:revision>88</cp:revision>
  <cp:lastPrinted>2011-12-22T07:31:06Z</cp:lastPrinted>
  <dcterms:created xsi:type="dcterms:W3CDTF">2017-11-13T09:28:55Z</dcterms:created>
  <dcterms:modified xsi:type="dcterms:W3CDTF">2019-09-12T09:06:32Z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exandriaPath">
    <vt:lpwstr/>
  </property>
  <property fmtid="{D5CDD505-2E9C-101B-9397-08002B2CF9AE}" pid="3" name="ContentTypeId">
    <vt:lpwstr>0x010100452E699366340D41B67FD2BA5630CCCF</vt:lpwstr>
  </property>
</Properties>
</file>