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55" r:id="rId1"/>
  </p:sldMasterIdLst>
  <p:notesMasterIdLst>
    <p:notesMasterId r:id="rId11"/>
  </p:notesMasterIdLst>
  <p:handoutMasterIdLst>
    <p:handoutMasterId r:id="rId12"/>
  </p:handoutMasterIdLst>
  <p:sldIdLst>
    <p:sldId id="326" r:id="rId2"/>
    <p:sldId id="391" r:id="rId3"/>
    <p:sldId id="451" r:id="rId4"/>
    <p:sldId id="452" r:id="rId5"/>
    <p:sldId id="458" r:id="rId6"/>
    <p:sldId id="459" r:id="rId7"/>
    <p:sldId id="463" r:id="rId8"/>
    <p:sldId id="464" r:id="rId9"/>
    <p:sldId id="460" r:id="rId10"/>
  </p:sldIdLst>
  <p:sldSz cx="9144000" cy="6858000" type="screen4x3"/>
  <p:notesSz cx="6669088" cy="9926638"/>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1400" kern="1200">
        <a:solidFill>
          <a:schemeClr val="tx1"/>
        </a:solidFill>
        <a:latin typeface="Arial" charset="0"/>
        <a:ea typeface="+mn-ea"/>
        <a:cs typeface="+mn-cs"/>
      </a:defRPr>
    </a:lvl1pPr>
    <a:lvl2pPr marL="457200" algn="l" rtl="0" eaLnBrk="0" fontAlgn="base" hangingPunct="0">
      <a:spcBef>
        <a:spcPct val="0"/>
      </a:spcBef>
      <a:spcAft>
        <a:spcPct val="0"/>
      </a:spcAft>
      <a:defRPr sz="1400" kern="1200">
        <a:solidFill>
          <a:schemeClr val="tx1"/>
        </a:solidFill>
        <a:latin typeface="Arial" charset="0"/>
        <a:ea typeface="+mn-ea"/>
        <a:cs typeface="+mn-cs"/>
      </a:defRPr>
    </a:lvl2pPr>
    <a:lvl3pPr marL="914400" algn="l" rtl="0" eaLnBrk="0" fontAlgn="base" hangingPunct="0">
      <a:spcBef>
        <a:spcPct val="0"/>
      </a:spcBef>
      <a:spcAft>
        <a:spcPct val="0"/>
      </a:spcAft>
      <a:defRPr sz="1400" kern="1200">
        <a:solidFill>
          <a:schemeClr val="tx1"/>
        </a:solidFill>
        <a:latin typeface="Arial" charset="0"/>
        <a:ea typeface="+mn-ea"/>
        <a:cs typeface="+mn-cs"/>
      </a:defRPr>
    </a:lvl3pPr>
    <a:lvl4pPr marL="1371600" algn="l" rtl="0" eaLnBrk="0" fontAlgn="base" hangingPunct="0">
      <a:spcBef>
        <a:spcPct val="0"/>
      </a:spcBef>
      <a:spcAft>
        <a:spcPct val="0"/>
      </a:spcAft>
      <a:defRPr sz="1400" kern="1200">
        <a:solidFill>
          <a:schemeClr val="tx1"/>
        </a:solidFill>
        <a:latin typeface="Arial" charset="0"/>
        <a:ea typeface="+mn-ea"/>
        <a:cs typeface="+mn-cs"/>
      </a:defRPr>
    </a:lvl4pPr>
    <a:lvl5pPr marL="1828800" algn="l" rtl="0" eaLnBrk="0" fontAlgn="base" hangingPunct="0">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0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urcanu Catrinel" initials="TC" lastIdx="2" clrIdx="0">
    <p:extLst>
      <p:ext uri="{19B8F6BF-5375-455C-9EA6-DF929625EA0E}">
        <p15:presenceInfo xmlns:p15="http://schemas.microsoft.com/office/powerpoint/2012/main" userId="S-1-5-21-2143564435-1125984783-857296014-708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AA0B1"/>
    <a:srgbClr val="007DC3"/>
    <a:srgbClr val="FF5050"/>
    <a:srgbClr val="5C81CE"/>
    <a:srgbClr val="FFFFFF"/>
    <a:srgbClr val="9578F2"/>
    <a:srgbClr val="00FFCC"/>
    <a:srgbClr val="F9FDDB"/>
    <a:srgbClr val="CCFF99"/>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49" autoAdjust="0"/>
    <p:restoredTop sz="93165" autoAdjust="0"/>
  </p:normalViewPr>
  <p:slideViewPr>
    <p:cSldViewPr snapToGrid="0">
      <p:cViewPr varScale="1">
        <p:scale>
          <a:sx n="103" d="100"/>
          <a:sy n="103" d="100"/>
        </p:scale>
        <p:origin x="1920" y="-1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137" d="100"/>
          <a:sy n="137" d="100"/>
        </p:scale>
        <p:origin x="-1380" y="-96"/>
      </p:cViewPr>
      <p:guideLst>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83445" y="9442131"/>
            <a:ext cx="184842" cy="3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95" tIns="45747" rIns="91495" bIns="45747">
            <a:spAutoFit/>
          </a:bodyPr>
          <a:lstStyle>
            <a:lvl1pPr>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marL="1373188">
              <a:defRPr sz="2400">
                <a:solidFill>
                  <a:schemeClr val="tx1"/>
                </a:solidFill>
                <a:latin typeface="Times New Roman" pitchFamily="18" charset="0"/>
              </a:defRPr>
            </a:lvl4pPr>
            <a:lvl5pPr marL="1830388">
              <a:defRPr sz="2400">
                <a:solidFill>
                  <a:schemeClr val="tx1"/>
                </a:solidFill>
                <a:latin typeface="Times New Roman" pitchFamily="18" charset="0"/>
              </a:defRPr>
            </a:lvl5pPr>
            <a:lvl6pPr marL="2287588" eaLnBrk="0" fontAlgn="base" hangingPunct="0">
              <a:spcBef>
                <a:spcPct val="0"/>
              </a:spcBef>
              <a:spcAft>
                <a:spcPct val="0"/>
              </a:spcAft>
              <a:defRPr sz="2400">
                <a:solidFill>
                  <a:schemeClr val="tx1"/>
                </a:solidFill>
                <a:latin typeface="Times New Roman" pitchFamily="18" charset="0"/>
              </a:defRPr>
            </a:lvl6pPr>
            <a:lvl7pPr marL="2744788" eaLnBrk="0" fontAlgn="base" hangingPunct="0">
              <a:spcBef>
                <a:spcPct val="0"/>
              </a:spcBef>
              <a:spcAft>
                <a:spcPct val="0"/>
              </a:spcAft>
              <a:defRPr sz="2400">
                <a:solidFill>
                  <a:schemeClr val="tx1"/>
                </a:solidFill>
                <a:latin typeface="Times New Roman" pitchFamily="18" charset="0"/>
              </a:defRPr>
            </a:lvl7pPr>
            <a:lvl8pPr marL="3201988" eaLnBrk="0" fontAlgn="base" hangingPunct="0">
              <a:spcBef>
                <a:spcPct val="0"/>
              </a:spcBef>
              <a:spcAft>
                <a:spcPct val="0"/>
              </a:spcAft>
              <a:defRPr sz="2400">
                <a:solidFill>
                  <a:schemeClr val="tx1"/>
                </a:solidFill>
                <a:latin typeface="Times New Roman" pitchFamily="18" charset="0"/>
              </a:defRPr>
            </a:lvl8pPr>
            <a:lvl9pPr marL="3659188" eaLnBrk="0" fontAlgn="base" hangingPunct="0">
              <a:spcBef>
                <a:spcPct val="0"/>
              </a:spcBef>
              <a:spcAft>
                <a:spcPct val="0"/>
              </a:spcAft>
              <a:defRPr sz="2400">
                <a:solidFill>
                  <a:schemeClr val="tx1"/>
                </a:solidFill>
                <a:latin typeface="Times New Roman" pitchFamily="18" charset="0"/>
              </a:defRPr>
            </a:lvl9pPr>
          </a:lstStyle>
          <a:p>
            <a:pPr>
              <a:defRPr/>
            </a:pPr>
            <a:endParaRPr lang="en-GB" sz="1400">
              <a:latin typeface="Arial" charset="0"/>
            </a:endParaRPr>
          </a:p>
        </p:txBody>
      </p:sp>
      <p:sp>
        <p:nvSpPr>
          <p:cNvPr id="3083" name="Text Box 11"/>
          <p:cNvSpPr txBox="1">
            <a:spLocks noChangeArrowheads="1"/>
          </p:cNvSpPr>
          <p:nvPr/>
        </p:nvSpPr>
        <p:spPr bwMode="auto">
          <a:xfrm>
            <a:off x="0" y="9314630"/>
            <a:ext cx="6669088" cy="309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95" tIns="45747" rIns="91495" bIns="45747">
            <a:spAutoFit/>
          </a:bodyPr>
          <a:lstStyle>
            <a:lvl1pPr>
              <a:tabLst>
                <a:tab pos="9331325" algn="r"/>
              </a:tabLst>
              <a:defRPr sz="2400">
                <a:solidFill>
                  <a:schemeClr val="tx1"/>
                </a:solidFill>
                <a:latin typeface="Times New Roman" pitchFamily="18" charset="0"/>
              </a:defRPr>
            </a:lvl1pPr>
            <a:lvl2pPr>
              <a:tabLst>
                <a:tab pos="9331325" algn="r"/>
              </a:tabLst>
              <a:defRPr sz="2400">
                <a:solidFill>
                  <a:schemeClr val="tx1"/>
                </a:solidFill>
                <a:latin typeface="Times New Roman" pitchFamily="18" charset="0"/>
              </a:defRPr>
            </a:lvl2pPr>
            <a:lvl3pPr>
              <a:tabLst>
                <a:tab pos="9331325" algn="r"/>
              </a:tabLst>
              <a:defRPr sz="2400">
                <a:solidFill>
                  <a:schemeClr val="tx1"/>
                </a:solidFill>
                <a:latin typeface="Times New Roman" pitchFamily="18" charset="0"/>
              </a:defRPr>
            </a:lvl3pPr>
            <a:lvl4pPr marL="1373188">
              <a:tabLst>
                <a:tab pos="9331325" algn="r"/>
              </a:tabLst>
              <a:defRPr sz="2400">
                <a:solidFill>
                  <a:schemeClr val="tx1"/>
                </a:solidFill>
                <a:latin typeface="Times New Roman" pitchFamily="18" charset="0"/>
              </a:defRPr>
            </a:lvl4pPr>
            <a:lvl5pPr marL="1830388">
              <a:tabLst>
                <a:tab pos="9331325" algn="r"/>
              </a:tabLst>
              <a:defRPr sz="2400">
                <a:solidFill>
                  <a:schemeClr val="tx1"/>
                </a:solidFill>
                <a:latin typeface="Times New Roman" pitchFamily="18" charset="0"/>
              </a:defRPr>
            </a:lvl5pPr>
            <a:lvl6pPr marL="2287588" eaLnBrk="0" fontAlgn="base" hangingPunct="0">
              <a:spcBef>
                <a:spcPct val="0"/>
              </a:spcBef>
              <a:spcAft>
                <a:spcPct val="0"/>
              </a:spcAft>
              <a:tabLst>
                <a:tab pos="9331325" algn="r"/>
              </a:tabLst>
              <a:defRPr sz="2400">
                <a:solidFill>
                  <a:schemeClr val="tx1"/>
                </a:solidFill>
                <a:latin typeface="Times New Roman" pitchFamily="18" charset="0"/>
              </a:defRPr>
            </a:lvl6pPr>
            <a:lvl7pPr marL="2744788" eaLnBrk="0" fontAlgn="base" hangingPunct="0">
              <a:spcBef>
                <a:spcPct val="0"/>
              </a:spcBef>
              <a:spcAft>
                <a:spcPct val="0"/>
              </a:spcAft>
              <a:tabLst>
                <a:tab pos="9331325" algn="r"/>
              </a:tabLst>
              <a:defRPr sz="2400">
                <a:solidFill>
                  <a:schemeClr val="tx1"/>
                </a:solidFill>
                <a:latin typeface="Times New Roman" pitchFamily="18" charset="0"/>
              </a:defRPr>
            </a:lvl7pPr>
            <a:lvl8pPr marL="3201988" eaLnBrk="0" fontAlgn="base" hangingPunct="0">
              <a:spcBef>
                <a:spcPct val="0"/>
              </a:spcBef>
              <a:spcAft>
                <a:spcPct val="0"/>
              </a:spcAft>
              <a:tabLst>
                <a:tab pos="9331325" algn="r"/>
              </a:tabLst>
              <a:defRPr sz="2400">
                <a:solidFill>
                  <a:schemeClr val="tx1"/>
                </a:solidFill>
                <a:latin typeface="Times New Roman" pitchFamily="18" charset="0"/>
              </a:defRPr>
            </a:lvl8pPr>
            <a:lvl9pPr marL="3659188" eaLnBrk="0" fontAlgn="base" hangingPunct="0">
              <a:spcBef>
                <a:spcPct val="0"/>
              </a:spcBef>
              <a:spcAft>
                <a:spcPct val="0"/>
              </a:spcAft>
              <a:tabLst>
                <a:tab pos="9331325" algn="r"/>
              </a:tabLst>
              <a:defRPr sz="2400">
                <a:solidFill>
                  <a:schemeClr val="tx1"/>
                </a:solidFill>
                <a:latin typeface="Times New Roman" pitchFamily="18" charset="0"/>
              </a:defRPr>
            </a:lvl9pPr>
          </a:lstStyle>
          <a:p>
            <a:pPr algn="ctr">
              <a:defRPr/>
            </a:pPr>
            <a:r>
              <a:rPr lang="en-GB" sz="700" dirty="0">
                <a:solidFill>
                  <a:srgbClr val="000000"/>
                </a:solidFill>
                <a:latin typeface="Arial" charset="0"/>
                <a:ea typeface="Times New Roman" pitchFamily="18" charset="0"/>
                <a:cs typeface="Arial" charset="0"/>
              </a:rPr>
              <a:t>Copyright © 2017 - </a:t>
            </a:r>
            <a:r>
              <a:rPr lang="en-GB" sz="700" dirty="0" err="1">
                <a:solidFill>
                  <a:srgbClr val="000000"/>
                </a:solidFill>
                <a:latin typeface="Arial" charset="0"/>
                <a:ea typeface="Times New Roman" pitchFamily="18" charset="0"/>
                <a:cs typeface="Arial" charset="0"/>
              </a:rPr>
              <a:t>SCK•CEN</a:t>
            </a:r>
            <a:r>
              <a:rPr lang="en-GB" sz="700" dirty="0">
                <a:solidFill>
                  <a:srgbClr val="000000"/>
                </a:solidFill>
                <a:latin typeface="Arial" charset="0"/>
                <a:ea typeface="Times New Roman" pitchFamily="18" charset="0"/>
                <a:cs typeface="Arial" charset="0"/>
              </a:rPr>
              <a:t> - </a:t>
            </a:r>
            <a:r>
              <a:rPr lang="en-US" sz="700" dirty="0">
                <a:solidFill>
                  <a:srgbClr val="000000"/>
                </a:solidFill>
                <a:latin typeface="Arial" charset="0"/>
                <a:ea typeface="Times New Roman" pitchFamily="18" charset="0"/>
                <a:cs typeface="Arial" charset="0"/>
              </a:rPr>
              <a:t>This presentation contains data, information and formats for dedicated use only and may not be communicated, copied, reproduced, distributed or cited without the explicit written permission of </a:t>
            </a:r>
            <a:r>
              <a:rPr lang="en-US" sz="700" dirty="0" err="1">
                <a:solidFill>
                  <a:srgbClr val="000000"/>
                </a:solidFill>
                <a:latin typeface="Arial" charset="0"/>
                <a:ea typeface="Times New Roman" pitchFamily="18" charset="0"/>
                <a:cs typeface="Arial" charset="0"/>
              </a:rPr>
              <a:t>SCK•CEN</a:t>
            </a:r>
            <a:r>
              <a:rPr lang="en-US" sz="700" dirty="0">
                <a:solidFill>
                  <a:srgbClr val="000000"/>
                </a:solidFill>
                <a:latin typeface="Arial" charset="0"/>
                <a:ea typeface="Times New Roman" pitchFamily="18" charset="0"/>
                <a:cs typeface="Arial" charset="0"/>
              </a:rPr>
              <a:t>.</a:t>
            </a:r>
          </a:p>
        </p:txBody>
      </p:sp>
    </p:spTree>
    <p:extLst>
      <p:ext uri="{BB962C8B-B14F-4D97-AF65-F5344CB8AC3E}">
        <p14:creationId xmlns:p14="http://schemas.microsoft.com/office/powerpoint/2010/main" val="257905966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891629" y="4745409"/>
            <a:ext cx="4884763" cy="261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926" tIns="45157" rIns="91926" bIns="45157" numCol="1" anchor="t" anchorCtr="0" compatLnSpc="1">
            <a:prstTxWarp prst="textNoShape">
              <a:avLst/>
            </a:prstTxWarp>
            <a:spAutoFit/>
          </a:bodyPr>
          <a:lstStyle/>
          <a:p>
            <a:pPr lvl="0"/>
            <a:endParaRPr lang="en-GB" noProof="0"/>
          </a:p>
        </p:txBody>
      </p:sp>
      <p:sp>
        <p:nvSpPr>
          <p:cNvPr id="16387" name="Rectangle 3"/>
          <p:cNvSpPr>
            <a:spLocks noGrp="1" noRot="1" noChangeAspect="1" noChangeArrowheads="1" noTextEdit="1"/>
          </p:cNvSpPr>
          <p:nvPr>
            <p:ph type="sldImg" idx="2"/>
          </p:nvPr>
        </p:nvSpPr>
        <p:spPr bwMode="auto">
          <a:xfrm>
            <a:off x="869950" y="755650"/>
            <a:ext cx="4930775" cy="369887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 name="Text Box 11"/>
          <p:cNvSpPr txBox="1">
            <a:spLocks noChangeArrowheads="1"/>
          </p:cNvSpPr>
          <p:nvPr/>
        </p:nvSpPr>
        <p:spPr bwMode="auto">
          <a:xfrm>
            <a:off x="0" y="9314630"/>
            <a:ext cx="6669088" cy="309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95" tIns="45747" rIns="91495" bIns="45747">
            <a:spAutoFit/>
          </a:bodyPr>
          <a:lstStyle>
            <a:lvl1pPr>
              <a:tabLst>
                <a:tab pos="9331325" algn="r"/>
              </a:tabLst>
              <a:defRPr sz="2400">
                <a:solidFill>
                  <a:schemeClr val="tx1"/>
                </a:solidFill>
                <a:latin typeface="Times New Roman" pitchFamily="18" charset="0"/>
              </a:defRPr>
            </a:lvl1pPr>
            <a:lvl2pPr>
              <a:tabLst>
                <a:tab pos="9331325" algn="r"/>
              </a:tabLst>
              <a:defRPr sz="2400">
                <a:solidFill>
                  <a:schemeClr val="tx1"/>
                </a:solidFill>
                <a:latin typeface="Times New Roman" pitchFamily="18" charset="0"/>
              </a:defRPr>
            </a:lvl2pPr>
            <a:lvl3pPr>
              <a:tabLst>
                <a:tab pos="9331325" algn="r"/>
              </a:tabLst>
              <a:defRPr sz="2400">
                <a:solidFill>
                  <a:schemeClr val="tx1"/>
                </a:solidFill>
                <a:latin typeface="Times New Roman" pitchFamily="18" charset="0"/>
              </a:defRPr>
            </a:lvl3pPr>
            <a:lvl4pPr marL="1373188">
              <a:tabLst>
                <a:tab pos="9331325" algn="r"/>
              </a:tabLst>
              <a:defRPr sz="2400">
                <a:solidFill>
                  <a:schemeClr val="tx1"/>
                </a:solidFill>
                <a:latin typeface="Times New Roman" pitchFamily="18" charset="0"/>
              </a:defRPr>
            </a:lvl4pPr>
            <a:lvl5pPr marL="1830388">
              <a:tabLst>
                <a:tab pos="9331325" algn="r"/>
              </a:tabLst>
              <a:defRPr sz="2400">
                <a:solidFill>
                  <a:schemeClr val="tx1"/>
                </a:solidFill>
                <a:latin typeface="Times New Roman" pitchFamily="18" charset="0"/>
              </a:defRPr>
            </a:lvl5pPr>
            <a:lvl6pPr marL="2287588" eaLnBrk="0" fontAlgn="base" hangingPunct="0">
              <a:spcBef>
                <a:spcPct val="0"/>
              </a:spcBef>
              <a:spcAft>
                <a:spcPct val="0"/>
              </a:spcAft>
              <a:tabLst>
                <a:tab pos="9331325" algn="r"/>
              </a:tabLst>
              <a:defRPr sz="2400">
                <a:solidFill>
                  <a:schemeClr val="tx1"/>
                </a:solidFill>
                <a:latin typeface="Times New Roman" pitchFamily="18" charset="0"/>
              </a:defRPr>
            </a:lvl6pPr>
            <a:lvl7pPr marL="2744788" eaLnBrk="0" fontAlgn="base" hangingPunct="0">
              <a:spcBef>
                <a:spcPct val="0"/>
              </a:spcBef>
              <a:spcAft>
                <a:spcPct val="0"/>
              </a:spcAft>
              <a:tabLst>
                <a:tab pos="9331325" algn="r"/>
              </a:tabLst>
              <a:defRPr sz="2400">
                <a:solidFill>
                  <a:schemeClr val="tx1"/>
                </a:solidFill>
                <a:latin typeface="Times New Roman" pitchFamily="18" charset="0"/>
              </a:defRPr>
            </a:lvl7pPr>
            <a:lvl8pPr marL="3201988" eaLnBrk="0" fontAlgn="base" hangingPunct="0">
              <a:spcBef>
                <a:spcPct val="0"/>
              </a:spcBef>
              <a:spcAft>
                <a:spcPct val="0"/>
              </a:spcAft>
              <a:tabLst>
                <a:tab pos="9331325" algn="r"/>
              </a:tabLst>
              <a:defRPr sz="2400">
                <a:solidFill>
                  <a:schemeClr val="tx1"/>
                </a:solidFill>
                <a:latin typeface="Times New Roman" pitchFamily="18" charset="0"/>
              </a:defRPr>
            </a:lvl8pPr>
            <a:lvl9pPr marL="3659188" eaLnBrk="0" fontAlgn="base" hangingPunct="0">
              <a:spcBef>
                <a:spcPct val="0"/>
              </a:spcBef>
              <a:spcAft>
                <a:spcPct val="0"/>
              </a:spcAft>
              <a:tabLst>
                <a:tab pos="9331325" algn="r"/>
              </a:tabLst>
              <a:defRPr sz="2400">
                <a:solidFill>
                  <a:schemeClr val="tx1"/>
                </a:solidFill>
                <a:latin typeface="Times New Roman" pitchFamily="18" charset="0"/>
              </a:defRPr>
            </a:lvl9pPr>
          </a:lstStyle>
          <a:p>
            <a:pPr algn="ctr">
              <a:defRPr/>
            </a:pPr>
            <a:r>
              <a:rPr lang="en-GB" sz="700" dirty="0">
                <a:solidFill>
                  <a:srgbClr val="000000"/>
                </a:solidFill>
                <a:latin typeface="Arial" charset="0"/>
                <a:ea typeface="Times New Roman" pitchFamily="18" charset="0"/>
                <a:cs typeface="Arial" charset="0"/>
              </a:rPr>
              <a:t>Copyright © 2017 - </a:t>
            </a:r>
            <a:r>
              <a:rPr lang="en-GB" sz="700" dirty="0" err="1">
                <a:solidFill>
                  <a:srgbClr val="000000"/>
                </a:solidFill>
                <a:latin typeface="Arial" charset="0"/>
                <a:ea typeface="Times New Roman" pitchFamily="18" charset="0"/>
                <a:cs typeface="Arial" charset="0"/>
              </a:rPr>
              <a:t>SCK•CEN</a:t>
            </a:r>
            <a:r>
              <a:rPr lang="en-GB" sz="700" dirty="0">
                <a:solidFill>
                  <a:srgbClr val="000000"/>
                </a:solidFill>
                <a:latin typeface="Arial" charset="0"/>
                <a:ea typeface="Times New Roman" pitchFamily="18" charset="0"/>
                <a:cs typeface="Arial" charset="0"/>
              </a:rPr>
              <a:t> - </a:t>
            </a:r>
            <a:r>
              <a:rPr lang="en-US" sz="700" dirty="0">
                <a:solidFill>
                  <a:srgbClr val="000000"/>
                </a:solidFill>
                <a:latin typeface="Arial" charset="0"/>
                <a:ea typeface="Times New Roman" pitchFamily="18" charset="0"/>
                <a:cs typeface="Arial" charset="0"/>
              </a:rPr>
              <a:t>This presentation contains data, information and formats for dedicated use only and may not be communicated, copied, reproduced, distributed or cited without the explicit written permission of </a:t>
            </a:r>
            <a:r>
              <a:rPr lang="en-US" sz="700" dirty="0" err="1">
                <a:solidFill>
                  <a:srgbClr val="000000"/>
                </a:solidFill>
                <a:latin typeface="Arial" charset="0"/>
                <a:ea typeface="Times New Roman" pitchFamily="18" charset="0"/>
                <a:cs typeface="Arial" charset="0"/>
              </a:rPr>
              <a:t>SCK•CEN</a:t>
            </a:r>
            <a:r>
              <a:rPr lang="en-US" sz="700" dirty="0">
                <a:solidFill>
                  <a:srgbClr val="000000"/>
                </a:solidFill>
                <a:latin typeface="Arial" charset="0"/>
                <a:ea typeface="Times New Roman" pitchFamily="18" charset="0"/>
                <a:cs typeface="Arial" charset="0"/>
              </a:rPr>
              <a:t>.</a:t>
            </a:r>
          </a:p>
        </p:txBody>
      </p:sp>
    </p:spTree>
    <p:extLst>
      <p:ext uri="{BB962C8B-B14F-4D97-AF65-F5344CB8AC3E}">
        <p14:creationId xmlns:p14="http://schemas.microsoft.com/office/powerpoint/2010/main" val="116289635"/>
      </p:ext>
    </p:extLst>
  </p:cSld>
  <p:clrMap bg1="lt1" tx1="dk1" bg2="lt2" tx2="dk2" accent1="accent1" accent2="accent2" accent3="accent3" accent4="accent4" accent5="accent5" accent6="accent6" hlink="hlink" folHlink="folHlink"/>
  <p:hf hdr="0" ftr="0"/>
  <p:notesStyle>
    <a:lvl1pPr algn="l" defTabSz="762000" rtl="0" eaLnBrk="0" fontAlgn="base" hangingPunct="0">
      <a:spcBef>
        <a:spcPct val="30000"/>
      </a:spcBef>
      <a:spcAft>
        <a:spcPct val="0"/>
      </a:spcAft>
      <a:defRPr sz="1100" kern="1200">
        <a:solidFill>
          <a:schemeClr val="tx1"/>
        </a:solidFill>
        <a:latin typeface="Arial" charset="0"/>
        <a:ea typeface="+mn-ea"/>
        <a:cs typeface="+mn-cs"/>
      </a:defRPr>
    </a:lvl1pPr>
    <a:lvl2pPr marL="742950" indent="-28575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1143000" indent="-228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600200" indent="-228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2057400" indent="-228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Tree>
    <p:extLst>
      <p:ext uri="{BB962C8B-B14F-4D97-AF65-F5344CB8AC3E}">
        <p14:creationId xmlns:p14="http://schemas.microsoft.com/office/powerpoint/2010/main" val="7817679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Tree>
    <p:extLst>
      <p:ext uri="{BB962C8B-B14F-4D97-AF65-F5344CB8AC3E}">
        <p14:creationId xmlns:p14="http://schemas.microsoft.com/office/powerpoint/2010/main" val="1191626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elfoli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554479"/>
            <a:ext cx="7772400" cy="1955483"/>
          </a:xfrm>
        </p:spPr>
        <p:txBody>
          <a:bodyPr anchor="b"/>
          <a:lstStyle>
            <a:lvl1pPr algn="ctr">
              <a:defRPr sz="4500"/>
            </a:lvl1pPr>
          </a:lstStyle>
          <a:p>
            <a:r>
              <a:rPr lang="fr-FR" dirty="0" err="1"/>
              <a:t>Title</a:t>
            </a:r>
            <a:endParaRPr lang="en-US" dirty="0"/>
          </a:p>
        </p:txBody>
      </p:sp>
      <p:sp>
        <p:nvSpPr>
          <p:cNvPr id="3" name="Subtitle 2"/>
          <p:cNvSpPr>
            <a:spLocks noGrp="1"/>
          </p:cNvSpPr>
          <p:nvPr>
            <p:ph type="subTitle" idx="1" hasCustomPrompt="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dirty="0" err="1"/>
              <a:t>Authors</a:t>
            </a:r>
            <a:endParaRPr lang="en-US" dirty="0"/>
          </a:p>
        </p:txBody>
      </p:sp>
    </p:spTree>
    <p:extLst>
      <p:ext uri="{BB962C8B-B14F-4D97-AF65-F5344CB8AC3E}">
        <p14:creationId xmlns:p14="http://schemas.microsoft.com/office/powerpoint/2010/main" val="1254618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4019549" y="524609"/>
            <a:ext cx="4887383" cy="740312"/>
          </a:xfrm>
        </p:spPr>
        <p:txBody>
          <a:bodyPr>
            <a:normAutofit/>
          </a:bodyPr>
          <a:lstStyle>
            <a:lvl1pPr algn="r">
              <a:defRPr sz="2800"/>
            </a:lvl1pPr>
          </a:lstStyle>
          <a:p>
            <a:r>
              <a:rPr lang="fr-FR" dirty="0"/>
              <a:t>Modifiez le style du titre</a:t>
            </a:r>
            <a:endParaRPr lang="en-US" dirty="0"/>
          </a:p>
        </p:txBody>
      </p:sp>
      <p:sp>
        <p:nvSpPr>
          <p:cNvPr id="3" name="Content Placeholder 2"/>
          <p:cNvSpPr>
            <a:spLocks noGrp="1"/>
          </p:cNvSpPr>
          <p:nvPr>
            <p:ph idx="1" hasCustomPrompt="1"/>
          </p:nvPr>
        </p:nvSpPr>
        <p:spPr>
          <a:xfrm>
            <a:off x="381000" y="2227385"/>
            <a:ext cx="8525933" cy="3949578"/>
          </a:xfrm>
        </p:spPr>
        <p:txBody>
          <a:bodyPr/>
          <a:lstStyle>
            <a:lvl1pPr marL="269875" indent="-269875">
              <a:lnSpc>
                <a:spcPct val="100000"/>
              </a:lnSpc>
              <a:buClr>
                <a:srgbClr val="008080"/>
              </a:buClr>
              <a:buSzPct val="75000"/>
              <a:buFont typeface="Wingdings" panose="05000000000000000000" pitchFamily="2" charset="2"/>
              <a:buChar char="l"/>
              <a:defRPr/>
            </a:lvl1pPr>
            <a:lvl2pPr marL="620713" indent="-257175">
              <a:lnSpc>
                <a:spcPct val="100000"/>
              </a:lnSpc>
              <a:buClr>
                <a:srgbClr val="009999"/>
              </a:buClr>
              <a:buFont typeface="Arial" panose="020B0604020202020204" pitchFamily="34" charset="0"/>
              <a:buChar char="•"/>
              <a:defRPr/>
            </a:lvl2pPr>
            <a:lvl3pPr>
              <a:lnSpc>
                <a:spcPct val="100000"/>
              </a:lnSpc>
              <a:defRPr/>
            </a:lvl3pPr>
            <a:lvl4pPr>
              <a:lnSpc>
                <a:spcPct val="100000"/>
              </a:lnSpc>
              <a:defRPr/>
            </a:lvl4pPr>
            <a:lvl5pPr>
              <a:lnSpc>
                <a:spcPct val="100000"/>
              </a:lnSpc>
              <a:defRPr/>
            </a:lvl5pPr>
          </a:lstStyle>
          <a:p>
            <a:pPr lvl="0"/>
            <a:r>
              <a:rPr lang="fr-FR" dirty="0" err="1"/>
              <a:t>Level</a:t>
            </a:r>
            <a:r>
              <a:rPr lang="fr-FR" dirty="0"/>
              <a:t> 1</a:t>
            </a:r>
          </a:p>
          <a:p>
            <a:pPr lvl="1"/>
            <a:r>
              <a:rPr lang="fr-FR" dirty="0" err="1"/>
              <a:t>Level</a:t>
            </a:r>
            <a:r>
              <a:rPr lang="fr-FR" dirty="0"/>
              <a:t> 2</a:t>
            </a:r>
          </a:p>
          <a:p>
            <a:pPr lvl="2"/>
            <a:r>
              <a:rPr lang="fr-FR" dirty="0" err="1"/>
              <a:t>Level</a:t>
            </a:r>
            <a:r>
              <a:rPr lang="fr-FR" dirty="0"/>
              <a:t> 3</a:t>
            </a:r>
          </a:p>
        </p:txBody>
      </p:sp>
      <p:cxnSp>
        <p:nvCxnSpPr>
          <p:cNvPr id="4" name="Straight Connector 3"/>
          <p:cNvCxnSpPr/>
          <p:nvPr userDrawn="1"/>
        </p:nvCxnSpPr>
        <p:spPr bwMode="auto">
          <a:xfrm flipH="1">
            <a:off x="355601" y="1462617"/>
            <a:ext cx="8788399" cy="0"/>
          </a:xfrm>
          <a:prstGeom prst="line">
            <a:avLst/>
          </a:prstGeom>
          <a:solidFill>
            <a:schemeClr val="accent1"/>
          </a:solidFill>
          <a:ln w="12700" cap="flat" cmpd="sng" algn="ctr">
            <a:solidFill>
              <a:srgbClr val="4AA0B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038408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lgn="r">
              <a:defRPr sz="2800"/>
            </a:lvl1pPr>
          </a:lstStyle>
          <a:p>
            <a:r>
              <a:rPr lang="fr-FR" dirty="0" err="1"/>
              <a:t>Title</a:t>
            </a:r>
            <a:endParaRPr lang="en-US" dirty="0"/>
          </a:p>
        </p:txBody>
      </p:sp>
      <p:sp>
        <p:nvSpPr>
          <p:cNvPr id="3" name="Content Placeholder 2"/>
          <p:cNvSpPr>
            <a:spLocks noGrp="1"/>
          </p:cNvSpPr>
          <p:nvPr>
            <p:ph sz="half" idx="1" hasCustomPrompt="1"/>
          </p:nvPr>
        </p:nvSpPr>
        <p:spPr>
          <a:xfrm>
            <a:off x="315809" y="1811867"/>
            <a:ext cx="4172372" cy="4572000"/>
          </a:xfrm>
        </p:spPr>
        <p:txBody>
          <a:bodyPr/>
          <a:lstStyle>
            <a:lvl1pPr>
              <a:defRPr/>
            </a:lvl1pPr>
            <a:lvl2pPr>
              <a:defRPr/>
            </a:lvl2pPr>
            <a:lvl3pPr>
              <a:defRPr/>
            </a:lvl3pPr>
          </a:lstStyle>
          <a:p>
            <a:pPr lvl="0"/>
            <a:r>
              <a:rPr lang="fr-FR" dirty="0" err="1"/>
              <a:t>Level</a:t>
            </a:r>
            <a:r>
              <a:rPr lang="fr-FR" dirty="0"/>
              <a:t> 1</a:t>
            </a:r>
          </a:p>
          <a:p>
            <a:pPr lvl="1"/>
            <a:r>
              <a:rPr lang="fr-FR" dirty="0" err="1"/>
              <a:t>Level</a:t>
            </a:r>
            <a:r>
              <a:rPr lang="fr-FR" dirty="0"/>
              <a:t> 2</a:t>
            </a:r>
          </a:p>
          <a:p>
            <a:pPr lvl="2"/>
            <a:r>
              <a:rPr lang="fr-FR" dirty="0" err="1"/>
              <a:t>Level</a:t>
            </a:r>
            <a:r>
              <a:rPr lang="fr-FR" dirty="0"/>
              <a:t> 3</a:t>
            </a:r>
          </a:p>
        </p:txBody>
      </p:sp>
      <p:sp>
        <p:nvSpPr>
          <p:cNvPr id="5" name="Content Placeholder 2"/>
          <p:cNvSpPr>
            <a:spLocks noGrp="1"/>
          </p:cNvSpPr>
          <p:nvPr>
            <p:ph sz="half" idx="10" hasCustomPrompt="1"/>
          </p:nvPr>
        </p:nvSpPr>
        <p:spPr>
          <a:xfrm>
            <a:off x="4666829" y="1811867"/>
            <a:ext cx="4172372" cy="4572000"/>
          </a:xfrm>
        </p:spPr>
        <p:txBody>
          <a:bodyPr/>
          <a:lstStyle>
            <a:lvl1pPr>
              <a:defRPr/>
            </a:lvl1pPr>
            <a:lvl2pPr>
              <a:defRPr/>
            </a:lvl2pPr>
            <a:lvl3pPr>
              <a:defRPr/>
            </a:lvl3pPr>
          </a:lstStyle>
          <a:p>
            <a:pPr lvl="0"/>
            <a:r>
              <a:rPr lang="fr-FR" dirty="0" err="1"/>
              <a:t>Level</a:t>
            </a:r>
            <a:r>
              <a:rPr lang="fr-FR" dirty="0"/>
              <a:t> 1</a:t>
            </a:r>
          </a:p>
          <a:p>
            <a:pPr lvl="1"/>
            <a:r>
              <a:rPr lang="fr-FR" dirty="0" err="1"/>
              <a:t>Level</a:t>
            </a:r>
            <a:r>
              <a:rPr lang="fr-FR" dirty="0"/>
              <a:t> 2</a:t>
            </a:r>
          </a:p>
          <a:p>
            <a:pPr lvl="2"/>
            <a:r>
              <a:rPr lang="fr-FR" dirty="0" err="1"/>
              <a:t>Level</a:t>
            </a:r>
            <a:r>
              <a:rPr lang="fr-FR" dirty="0"/>
              <a:t> 3</a:t>
            </a:r>
          </a:p>
        </p:txBody>
      </p:sp>
      <p:cxnSp>
        <p:nvCxnSpPr>
          <p:cNvPr id="6" name="Straight Connector 5"/>
          <p:cNvCxnSpPr/>
          <p:nvPr userDrawn="1"/>
        </p:nvCxnSpPr>
        <p:spPr bwMode="auto">
          <a:xfrm flipH="1">
            <a:off x="355601" y="1462617"/>
            <a:ext cx="8788399" cy="0"/>
          </a:xfrm>
          <a:prstGeom prst="line">
            <a:avLst/>
          </a:prstGeom>
          <a:solidFill>
            <a:schemeClr val="accent1"/>
          </a:solidFill>
          <a:ln w="12700" cap="flat" cmpd="sng" algn="ctr">
            <a:solidFill>
              <a:srgbClr val="4AA0B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69380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7519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92317" y="333916"/>
            <a:ext cx="5214616" cy="1020427"/>
          </a:xfrm>
          <a:prstGeom prst="rect">
            <a:avLst/>
          </a:prstGeom>
        </p:spPr>
        <p:txBody>
          <a:bodyPr vert="horz" lIns="91440" tIns="45720" rIns="91440" bIns="45720" rtlCol="0" anchor="ctr">
            <a:normAutofit/>
          </a:bodyPr>
          <a:lstStyle/>
          <a:p>
            <a:r>
              <a:rPr lang="de-DE" dirty="0"/>
              <a:t>Title</a:t>
            </a:r>
            <a:endParaRPr lang="en-US" dirty="0"/>
          </a:p>
        </p:txBody>
      </p:sp>
      <p:sp>
        <p:nvSpPr>
          <p:cNvPr id="3" name="Text Placeholder 2"/>
          <p:cNvSpPr>
            <a:spLocks noGrp="1"/>
          </p:cNvSpPr>
          <p:nvPr>
            <p:ph type="body" idx="1"/>
          </p:nvPr>
        </p:nvSpPr>
        <p:spPr>
          <a:xfrm>
            <a:off x="262468" y="1825625"/>
            <a:ext cx="8644465" cy="4351338"/>
          </a:xfrm>
          <a:prstGeom prst="rect">
            <a:avLst/>
          </a:prstGeom>
        </p:spPr>
        <p:txBody>
          <a:bodyPr vert="horz" lIns="91440" tIns="45720" rIns="91440" bIns="45720" rtlCol="0">
            <a:normAutofit/>
          </a:bodyPr>
          <a:lstStyle/>
          <a:p>
            <a:pPr lvl="0"/>
            <a:r>
              <a:rPr lang="de-DE" dirty="0"/>
              <a:t>Level 1</a:t>
            </a:r>
          </a:p>
          <a:p>
            <a:pPr lvl="1"/>
            <a:r>
              <a:rPr lang="de-DE" dirty="0"/>
              <a:t>Level 2</a:t>
            </a:r>
          </a:p>
          <a:p>
            <a:pPr lvl="2"/>
            <a:r>
              <a:rPr lang="de-DE" dirty="0"/>
              <a:t>Level 3</a:t>
            </a:r>
          </a:p>
        </p:txBody>
      </p:sp>
      <p:sp>
        <p:nvSpPr>
          <p:cNvPr id="8" name="Rechteck 7"/>
          <p:cNvSpPr/>
          <p:nvPr/>
        </p:nvSpPr>
        <p:spPr bwMode="auto">
          <a:xfrm rot="10800000">
            <a:off x="5163" y="6539970"/>
            <a:ext cx="9149953" cy="314224"/>
          </a:xfrm>
          <a:prstGeom prst="rect">
            <a:avLst/>
          </a:prstGeom>
          <a:gradFill>
            <a:gsLst>
              <a:gs pos="99351">
                <a:schemeClr val="bg1"/>
              </a:gs>
              <a:gs pos="12000">
                <a:srgbClr val="4AA0B1"/>
              </a:gs>
              <a:gs pos="32000">
                <a:schemeClr val="bg2">
                  <a:lumMod val="85000"/>
                </a:schemeClr>
              </a:gs>
            </a:gsLst>
            <a:lin ang="5400000" scaled="1"/>
          </a:gradFill>
          <a:ln w="12700"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783" eaLnBrk="0" fontAlgn="base" hangingPunct="0">
              <a:spcBef>
                <a:spcPct val="0"/>
              </a:spcBef>
              <a:spcAft>
                <a:spcPct val="0"/>
              </a:spcAft>
            </a:pPr>
            <a:endParaRPr lang="en-GB" sz="1050" dirty="0">
              <a:solidFill>
                <a:prstClr val="black"/>
              </a:solidFill>
              <a:latin typeface="Arial" charset="0"/>
            </a:endParaRPr>
          </a:p>
        </p:txBody>
      </p:sp>
      <p:grpSp>
        <p:nvGrpSpPr>
          <p:cNvPr id="15" name="Gruppieren 14"/>
          <p:cNvGrpSpPr/>
          <p:nvPr/>
        </p:nvGrpSpPr>
        <p:grpSpPr>
          <a:xfrm>
            <a:off x="17864" y="6539970"/>
            <a:ext cx="8499591" cy="546505"/>
            <a:chOff x="116871" y="6641091"/>
            <a:chExt cx="5091962" cy="334328"/>
          </a:xfrm>
        </p:grpSpPr>
        <p:pic>
          <p:nvPicPr>
            <p:cNvPr id="16" name="Grafik 15"/>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6871" y="6641091"/>
              <a:ext cx="286959" cy="194170"/>
            </a:xfrm>
            <a:prstGeom prst="rect">
              <a:avLst/>
            </a:prstGeom>
          </p:spPr>
        </p:pic>
        <p:sp>
          <p:nvSpPr>
            <p:cNvPr id="17" name="Textfeld 16"/>
            <p:cNvSpPr txBox="1"/>
            <p:nvPr userDrawn="1"/>
          </p:nvSpPr>
          <p:spPr>
            <a:xfrm>
              <a:off x="403830" y="6641091"/>
              <a:ext cx="4805003" cy="334328"/>
            </a:xfrm>
            <a:prstGeom prst="rect">
              <a:avLst/>
            </a:prstGeom>
            <a:noFill/>
          </p:spPr>
          <p:txBody>
            <a:bodyPr wrap="square" rtlCol="0">
              <a:spAutoFit/>
            </a:bodyPr>
            <a:lstStyle/>
            <a:p>
              <a:pPr>
                <a:defRPr/>
              </a:pPr>
              <a:r>
                <a:rPr lang="en-GB" sz="900" dirty="0">
                  <a:solidFill>
                    <a:prstClr val="black"/>
                  </a:solidFill>
                  <a:latin typeface="Interstate-Regular" panose="02000603020000020004" pitchFamily="2" charset="0"/>
                </a:rPr>
                <a:t>This project has received funding from the Euratom research and training programme 2014-2018 under grant agreement No 662287.</a:t>
              </a:r>
              <a:endParaRPr lang="en-GB" sz="500" dirty="0">
                <a:solidFill>
                  <a:prstClr val="black">
                    <a:tint val="75000"/>
                  </a:prstClr>
                </a:solidFill>
              </a:endParaRPr>
            </a:p>
          </p:txBody>
        </p:sp>
      </p:grpSp>
      <p:pic>
        <p:nvPicPr>
          <p:cNvPr id="14" name="Picture 13"/>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862531" y="241258"/>
            <a:ext cx="1829786" cy="996734"/>
          </a:xfrm>
          <a:prstGeom prst="rect">
            <a:avLst/>
          </a:prstGeom>
          <a:noFill/>
          <a:ln>
            <a:noFill/>
          </a:ln>
        </p:spPr>
      </p:pic>
      <p:sp>
        <p:nvSpPr>
          <p:cNvPr id="18" name="Rechteck 7"/>
          <p:cNvSpPr/>
          <p:nvPr userDrawn="1"/>
        </p:nvSpPr>
        <p:spPr bwMode="auto">
          <a:xfrm rot="10800000" flipV="1">
            <a:off x="-5953" y="-6806"/>
            <a:ext cx="9149953" cy="256604"/>
          </a:xfrm>
          <a:prstGeom prst="rect">
            <a:avLst/>
          </a:prstGeom>
          <a:gradFill>
            <a:gsLst>
              <a:gs pos="99351">
                <a:schemeClr val="bg1"/>
              </a:gs>
              <a:gs pos="12000">
                <a:srgbClr val="4AA0B1"/>
              </a:gs>
              <a:gs pos="32000">
                <a:schemeClr val="bg2">
                  <a:lumMod val="85000"/>
                </a:schemeClr>
              </a:gs>
            </a:gsLst>
            <a:lin ang="5400000" scaled="1"/>
          </a:gradFill>
          <a:ln w="12700"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783" eaLnBrk="0" fontAlgn="base" hangingPunct="0">
              <a:spcBef>
                <a:spcPct val="0"/>
              </a:spcBef>
              <a:spcAft>
                <a:spcPct val="0"/>
              </a:spcAft>
            </a:pPr>
            <a:endParaRPr lang="en-GB" sz="1050" dirty="0">
              <a:solidFill>
                <a:prstClr val="black"/>
              </a:solidFill>
              <a:latin typeface="Arial" charset="0"/>
            </a:endParaRPr>
          </a:p>
        </p:txBody>
      </p:sp>
      <p:pic>
        <p:nvPicPr>
          <p:cNvPr id="19" name="Grafik 9"/>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0" y="262248"/>
            <a:ext cx="1920866" cy="701116"/>
          </a:xfrm>
          <a:prstGeom prst="rect">
            <a:avLst/>
          </a:prstGeom>
        </p:spPr>
      </p:pic>
    </p:spTree>
    <p:extLst>
      <p:ext uri="{BB962C8B-B14F-4D97-AF65-F5344CB8AC3E}">
        <p14:creationId xmlns:p14="http://schemas.microsoft.com/office/powerpoint/2010/main" val="602590137"/>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Lst>
  <p:hf sldNum="0" hdr="0" ftr="0" dt="0"/>
  <p:txStyles>
    <p:titleStyle>
      <a:lvl1pPr algn="r" defTabSz="685800" rtl="0" eaLnBrk="1" latinLnBrk="0" hangingPunct="1">
        <a:lnSpc>
          <a:spcPct val="90000"/>
        </a:lnSpc>
        <a:spcBef>
          <a:spcPct val="0"/>
        </a:spcBef>
        <a:buNone/>
        <a:defRPr sz="2400" b="1" kern="1200">
          <a:solidFill>
            <a:srgbClr val="4AA0B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4801" y="2293514"/>
            <a:ext cx="7772400" cy="1769771"/>
          </a:xfrm>
        </p:spPr>
        <p:txBody>
          <a:bodyPr>
            <a:noAutofit/>
          </a:bodyPr>
          <a:lstStyle/>
          <a:p>
            <a:pPr lvl="0">
              <a:spcBef>
                <a:spcPts val="750"/>
              </a:spcBef>
            </a:pPr>
            <a:r>
              <a:rPr lang="en-GB" sz="2000" dirty="0"/>
              <a:t> </a:t>
            </a:r>
            <a:r>
              <a:rPr lang="en-GB" sz="2800" dirty="0"/>
              <a:t>ENGAGE final workshop</a:t>
            </a:r>
            <a:br>
              <a:rPr lang="en-GB" sz="2000" dirty="0"/>
            </a:br>
            <a:r>
              <a:rPr lang="sl-SI" sz="2000" b="0" dirty="0">
                <a:solidFill>
                  <a:prstClr val="black"/>
                </a:solidFill>
                <a:latin typeface="Calibri"/>
                <a:ea typeface="+mn-ea"/>
                <a:cs typeface="+mn-cs"/>
              </a:rPr>
              <a:t>1</a:t>
            </a:r>
            <a:r>
              <a:rPr lang="it-IT" sz="2000" b="0" dirty="0">
                <a:solidFill>
                  <a:prstClr val="black"/>
                </a:solidFill>
                <a:latin typeface="Calibri"/>
                <a:ea typeface="+mn-ea"/>
                <a:cs typeface="+mn-cs"/>
              </a:rPr>
              <a:t>1</a:t>
            </a:r>
            <a:r>
              <a:rPr lang="nl-BE" sz="2000" b="0" dirty="0">
                <a:solidFill>
                  <a:prstClr val="black"/>
                </a:solidFill>
                <a:latin typeface="Calibri"/>
                <a:ea typeface="+mn-ea"/>
                <a:cs typeface="+mn-cs"/>
              </a:rPr>
              <a:t>-</a:t>
            </a:r>
            <a:r>
              <a:rPr lang="sl-SI" sz="2000" b="0" dirty="0">
                <a:solidFill>
                  <a:prstClr val="black"/>
                </a:solidFill>
                <a:latin typeface="Calibri"/>
                <a:ea typeface="+mn-ea"/>
                <a:cs typeface="+mn-cs"/>
              </a:rPr>
              <a:t>13</a:t>
            </a:r>
            <a:r>
              <a:rPr lang="nl-BE" sz="2000" b="0" dirty="0">
                <a:solidFill>
                  <a:prstClr val="black"/>
                </a:solidFill>
                <a:latin typeface="Calibri"/>
                <a:ea typeface="+mn-ea"/>
                <a:cs typeface="+mn-cs"/>
              </a:rPr>
              <a:t> </a:t>
            </a:r>
            <a:r>
              <a:rPr lang="it-IT" sz="2000" b="0" dirty="0" err="1">
                <a:solidFill>
                  <a:prstClr val="black"/>
                </a:solidFill>
                <a:latin typeface="Calibri"/>
                <a:ea typeface="+mn-ea"/>
                <a:cs typeface="+mn-cs"/>
              </a:rPr>
              <a:t>September</a:t>
            </a:r>
            <a:r>
              <a:rPr lang="nl-BE" sz="2000" b="0" dirty="0">
                <a:solidFill>
                  <a:prstClr val="black"/>
                </a:solidFill>
                <a:latin typeface="Calibri"/>
                <a:ea typeface="+mn-ea"/>
                <a:cs typeface="+mn-cs"/>
              </a:rPr>
              <a:t> 201</a:t>
            </a:r>
            <a:r>
              <a:rPr lang="it-IT" sz="2000" b="0" dirty="0">
                <a:solidFill>
                  <a:prstClr val="black"/>
                </a:solidFill>
                <a:latin typeface="Calibri"/>
                <a:ea typeface="+mn-ea"/>
                <a:cs typeface="+mn-cs"/>
              </a:rPr>
              <a:t>9</a:t>
            </a:r>
            <a:br>
              <a:rPr lang="it-IT" sz="2000" b="0" dirty="0">
                <a:solidFill>
                  <a:prstClr val="black"/>
                </a:solidFill>
                <a:latin typeface="Calibri"/>
                <a:ea typeface="+mn-ea"/>
                <a:cs typeface="+mn-cs"/>
              </a:rPr>
            </a:br>
            <a:r>
              <a:rPr lang="it-IT" sz="2000" b="0" dirty="0">
                <a:solidFill>
                  <a:prstClr val="black"/>
                </a:solidFill>
                <a:latin typeface="Calibri"/>
                <a:ea typeface="+mn-ea"/>
                <a:cs typeface="+mn-cs"/>
              </a:rPr>
              <a:t>Bratislava, </a:t>
            </a:r>
            <a:r>
              <a:rPr lang="it-IT" sz="2000" b="0" dirty="0" err="1">
                <a:solidFill>
                  <a:prstClr val="black"/>
                </a:solidFill>
                <a:latin typeface="Calibri"/>
                <a:ea typeface="+mn-ea"/>
                <a:cs typeface="+mn-cs"/>
              </a:rPr>
              <a:t>Slovak</a:t>
            </a:r>
            <a:r>
              <a:rPr lang="it-IT" sz="2000" b="0" dirty="0">
                <a:solidFill>
                  <a:prstClr val="black"/>
                </a:solidFill>
                <a:latin typeface="Calibri"/>
                <a:ea typeface="+mn-ea"/>
                <a:cs typeface="+mn-cs"/>
              </a:rPr>
              <a:t> Republic</a:t>
            </a:r>
            <a:br>
              <a:rPr lang="it-IT" sz="2000" b="0" dirty="0">
                <a:solidFill>
                  <a:prstClr val="black"/>
                </a:solidFill>
                <a:latin typeface="Calibri"/>
                <a:ea typeface="+mn-ea"/>
                <a:cs typeface="+mn-cs"/>
              </a:rPr>
            </a:br>
            <a:br>
              <a:rPr lang="it-IT" sz="2000" b="0" dirty="0">
                <a:solidFill>
                  <a:prstClr val="black"/>
                </a:solidFill>
                <a:latin typeface="Calibri"/>
                <a:ea typeface="+mn-ea"/>
                <a:cs typeface="+mn-cs"/>
              </a:rPr>
            </a:br>
            <a:br>
              <a:rPr lang="nl-BE" sz="2000" b="0" dirty="0">
                <a:solidFill>
                  <a:prstClr val="black"/>
                </a:solidFill>
                <a:latin typeface="Calibri"/>
                <a:ea typeface="+mn-ea"/>
                <a:cs typeface="+mn-cs"/>
              </a:rPr>
            </a:br>
            <a:r>
              <a:rPr lang="nl-BE" sz="2000" b="0" dirty="0">
                <a:solidFill>
                  <a:prstClr val="black"/>
                </a:solidFill>
                <a:latin typeface="Calibri"/>
                <a:ea typeface="+mn-ea"/>
                <a:cs typeface="+mn-cs"/>
              </a:rPr>
              <a:t>PRESENTATION OF MAIN FINDINGS AND DRAFT RECOMMENDATIONS, ILLUSTRATION WITH CASE STUDIES</a:t>
            </a:r>
            <a:endParaRPr lang="en-GB" sz="2000" dirty="0"/>
          </a:p>
        </p:txBody>
      </p:sp>
      <p:sp>
        <p:nvSpPr>
          <p:cNvPr id="3" name="Subtitle 2"/>
          <p:cNvSpPr>
            <a:spLocks noGrp="1"/>
          </p:cNvSpPr>
          <p:nvPr>
            <p:ph type="subTitle" idx="1"/>
          </p:nvPr>
        </p:nvSpPr>
        <p:spPr>
          <a:xfrm>
            <a:off x="847802" y="4392818"/>
            <a:ext cx="7246398" cy="1209491"/>
          </a:xfrm>
        </p:spPr>
        <p:txBody>
          <a:bodyPr>
            <a:normAutofit fontScale="92500" lnSpcReduction="20000"/>
          </a:bodyPr>
          <a:lstStyle/>
          <a:p>
            <a:r>
              <a:rPr lang="en-GB" sz="2400" b="1" dirty="0"/>
              <a:t>T</a:t>
            </a:r>
            <a:r>
              <a:rPr lang="sl-SI" sz="2400" b="1" dirty="0"/>
              <a:t>2</a:t>
            </a:r>
            <a:r>
              <a:rPr lang="en-GB" sz="2400" b="1" dirty="0"/>
              <a:t>: Broadening the scope of ‘participation’ in radiation protection (beyond formal institutional approaches, new actors) </a:t>
            </a:r>
            <a:endParaRPr lang="sl-SI" sz="2400" b="1" dirty="0"/>
          </a:p>
          <a:p>
            <a:r>
              <a:rPr lang="sl-SI" sz="2000" dirty="0"/>
              <a:t>Nadja Zeleznik</a:t>
            </a:r>
            <a:r>
              <a:rPr lang="en-GB" sz="2000" dirty="0"/>
              <a:t>, </a:t>
            </a:r>
            <a:r>
              <a:rPr lang="sl-SI" sz="2000" dirty="0"/>
              <a:t>EIMV</a:t>
            </a:r>
            <a:r>
              <a:rPr lang="en-GB" sz="2000" dirty="0"/>
              <a:t> </a:t>
            </a:r>
          </a:p>
        </p:txBody>
      </p:sp>
    </p:spTree>
    <p:extLst>
      <p:ext uri="{BB962C8B-B14F-4D97-AF65-F5344CB8AC3E}">
        <p14:creationId xmlns:p14="http://schemas.microsoft.com/office/powerpoint/2010/main" val="2728474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6478B39-66E8-4F85-B795-4A2317038B25}"/>
              </a:ext>
            </a:extLst>
          </p:cNvPr>
          <p:cNvSpPr>
            <a:spLocks noGrp="1"/>
          </p:cNvSpPr>
          <p:nvPr>
            <p:ph type="title"/>
          </p:nvPr>
        </p:nvSpPr>
        <p:spPr>
          <a:xfrm>
            <a:off x="3573624" y="522514"/>
            <a:ext cx="5238059" cy="1184988"/>
          </a:xfrm>
        </p:spPr>
        <p:txBody>
          <a:bodyPr>
            <a:normAutofit fontScale="90000"/>
          </a:bodyPr>
          <a:lstStyle/>
          <a:p>
            <a:r>
              <a:rPr lang="en-GB" sz="2000" dirty="0"/>
              <a:t>		T2: Broadening the scope of ‘participation’ in radiation protection (beyond formal institutional approaches, new actors)</a:t>
            </a:r>
            <a:br>
              <a:rPr lang="en-GB" sz="2000" dirty="0"/>
            </a:br>
            <a:endParaRPr lang="en-GB" sz="2000" dirty="0"/>
          </a:p>
        </p:txBody>
      </p:sp>
      <p:sp>
        <p:nvSpPr>
          <p:cNvPr id="6" name="Segnaposto contenuto 2">
            <a:extLst>
              <a:ext uri="{FF2B5EF4-FFF2-40B4-BE49-F238E27FC236}">
                <a16:creationId xmlns:a16="http://schemas.microsoft.com/office/drawing/2014/main" id="{ECACF3A9-F387-4921-88DA-52FB2172D420}"/>
              </a:ext>
            </a:extLst>
          </p:cNvPr>
          <p:cNvSpPr txBox="1">
            <a:spLocks noGrp="1"/>
          </p:cNvSpPr>
          <p:nvPr>
            <p:ph idx="1"/>
          </p:nvPr>
        </p:nvSpPr>
        <p:spPr>
          <a:xfrm>
            <a:off x="333109" y="1817072"/>
            <a:ext cx="8526463" cy="3949700"/>
          </a:xfrm>
          <a:prstGeom prst="rect">
            <a:avLst/>
          </a:prstGeom>
        </p:spPr>
        <p:txBody>
          <a:bodyPr vert="horz" lIns="91440" tIns="45720" rIns="91440" bIns="45720" rtlCol="0">
            <a:noAutofit/>
          </a:bodyPr>
          <a:lstStyle>
            <a:lvl1pPr marL="269875" indent="-269875" algn="l" defTabSz="685800" rtl="0" eaLnBrk="1" latinLnBrk="0" hangingPunct="1">
              <a:lnSpc>
                <a:spcPct val="100000"/>
              </a:lnSpc>
              <a:spcBef>
                <a:spcPts val="750"/>
              </a:spcBef>
              <a:buClr>
                <a:srgbClr val="008080"/>
              </a:buClr>
              <a:buSzPct val="75000"/>
              <a:buFont typeface="Wingdings" panose="05000000000000000000" pitchFamily="2" charset="2"/>
              <a:buChar char="l"/>
              <a:defRPr sz="2100" kern="1200">
                <a:solidFill>
                  <a:schemeClr val="tx1"/>
                </a:solidFill>
                <a:latin typeface="+mn-lt"/>
                <a:ea typeface="+mn-ea"/>
                <a:cs typeface="+mn-cs"/>
              </a:defRPr>
            </a:lvl1pPr>
            <a:lvl2pPr marL="620713" indent="-257175" algn="l" defTabSz="685800" rtl="0" eaLnBrk="1" latinLnBrk="0" hangingPunct="1">
              <a:lnSpc>
                <a:spcPct val="100000"/>
              </a:lnSpc>
              <a:spcBef>
                <a:spcPts val="375"/>
              </a:spcBef>
              <a:buClr>
                <a:srgbClr val="009999"/>
              </a:buClr>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10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buFont typeface="Arial" panose="020B0604020202020204" pitchFamily="34" charset="0"/>
              <a:buChar char="•"/>
            </a:pPr>
            <a:r>
              <a:rPr lang="en-GB" sz="2000" dirty="0"/>
              <a:t>EP&amp;R: 3 recommendations</a:t>
            </a:r>
            <a:endParaRPr lang="sl-SI" sz="2000" dirty="0"/>
          </a:p>
          <a:p>
            <a:pPr lvl="1"/>
            <a:r>
              <a:rPr lang="en-GB" sz="1700" dirty="0">
                <a:solidFill>
                  <a:srgbClr val="4AA0B1"/>
                </a:solidFill>
              </a:rPr>
              <a:t>Broadening the scope of ‘participation’ </a:t>
            </a:r>
            <a:r>
              <a:rPr lang="en-GB" sz="1700" dirty="0"/>
              <a:t>in EP&amp;R (beyond formal institutional approaches, new actors)</a:t>
            </a:r>
            <a:endParaRPr lang="sl-SI" sz="1700" dirty="0"/>
          </a:p>
          <a:p>
            <a:pPr lvl="1"/>
            <a:r>
              <a:rPr lang="en-GB" sz="1700" dirty="0"/>
              <a:t>Develop </a:t>
            </a:r>
            <a:r>
              <a:rPr lang="en-GB" sz="1700" dirty="0">
                <a:solidFill>
                  <a:srgbClr val="4AA0B1"/>
                </a:solidFill>
              </a:rPr>
              <a:t>guidelines on how </a:t>
            </a:r>
            <a:r>
              <a:rPr lang="en-GB" sz="1700" dirty="0"/>
              <a:t>to engage stakeholders through formal and informal stakeholder engagement</a:t>
            </a:r>
            <a:endParaRPr lang="sl-SI" sz="1700" dirty="0"/>
          </a:p>
          <a:p>
            <a:pPr lvl="1">
              <a:buFont typeface="Wingdings" panose="05000000000000000000" pitchFamily="2" charset="2"/>
              <a:buChar char="Ø"/>
            </a:pPr>
            <a:r>
              <a:rPr lang="en-GB" sz="1700" dirty="0"/>
              <a:t>Explore which stakeholders are” in” or “out” of stakeholder engagement and why not</a:t>
            </a:r>
            <a:endParaRPr lang="sl-SI" sz="1700" dirty="0"/>
          </a:p>
          <a:p>
            <a:pPr>
              <a:buFont typeface="Arial" panose="020B0604020202020204" pitchFamily="34" charset="0"/>
              <a:buChar char="•"/>
            </a:pPr>
            <a:r>
              <a:rPr lang="en-GB" sz="2000" dirty="0"/>
              <a:t>Medicine: 1 recommendation</a:t>
            </a:r>
            <a:endParaRPr lang="sl-SI" sz="2000" dirty="0"/>
          </a:p>
          <a:p>
            <a:pPr lvl="1"/>
            <a:r>
              <a:rPr lang="en-GB" sz="1700" dirty="0"/>
              <a:t>A </a:t>
            </a:r>
            <a:r>
              <a:rPr lang="en-GB" sz="1700" dirty="0">
                <a:solidFill>
                  <a:srgbClr val="4AA0B1"/>
                </a:solidFill>
              </a:rPr>
              <a:t>proactive involvement </a:t>
            </a:r>
            <a:r>
              <a:rPr lang="en-GB" sz="1700" dirty="0"/>
              <a:t>of different stakeholders could start to be operative on the basis of their commitment</a:t>
            </a:r>
          </a:p>
          <a:p>
            <a:pPr>
              <a:buFont typeface="Arial" panose="020B0604020202020204" pitchFamily="34" charset="0"/>
              <a:buChar char="•"/>
            </a:pPr>
            <a:r>
              <a:rPr lang="en-GB" sz="2000" dirty="0"/>
              <a:t>Radon</a:t>
            </a:r>
            <a:r>
              <a:rPr lang="sl-SI" sz="2000" dirty="0"/>
              <a:t>: 2 </a:t>
            </a:r>
            <a:r>
              <a:rPr lang="sl-SI" sz="2000" dirty="0" err="1"/>
              <a:t>recommendations</a:t>
            </a:r>
            <a:endParaRPr lang="sl-SI" sz="2000" dirty="0"/>
          </a:p>
          <a:p>
            <a:pPr lvl="1"/>
            <a:r>
              <a:rPr lang="en-GB" sz="1700" dirty="0"/>
              <a:t>Integrate </a:t>
            </a:r>
            <a:r>
              <a:rPr lang="en-GB" sz="1700" dirty="0">
                <a:solidFill>
                  <a:srgbClr val="4AA0B1"/>
                </a:solidFill>
              </a:rPr>
              <a:t>radon risk management into a global public environmental and health protection </a:t>
            </a:r>
            <a:r>
              <a:rPr lang="en-GB" sz="1700" dirty="0"/>
              <a:t>approach, with engagement of all levels of public authorities involved in these issues </a:t>
            </a:r>
            <a:endParaRPr lang="sl-SI" sz="1700" dirty="0"/>
          </a:p>
          <a:p>
            <a:pPr lvl="1"/>
            <a:r>
              <a:rPr lang="en-GB" sz="1700" dirty="0"/>
              <a:t>Establish a </a:t>
            </a:r>
            <a:r>
              <a:rPr lang="en-GB" sz="1700" dirty="0">
                <a:solidFill>
                  <a:srgbClr val="4AA0B1"/>
                </a:solidFill>
              </a:rPr>
              <a:t>network of (local) radon consultants and experts </a:t>
            </a:r>
            <a:endParaRPr lang="sl-SI" sz="1700" dirty="0">
              <a:solidFill>
                <a:srgbClr val="4AA0B1"/>
              </a:solidFill>
            </a:endParaRPr>
          </a:p>
          <a:p>
            <a:pPr lvl="1"/>
            <a:endParaRPr lang="en-GB" sz="1700" dirty="0"/>
          </a:p>
        </p:txBody>
      </p:sp>
    </p:spTree>
    <p:extLst>
      <p:ext uri="{BB962C8B-B14F-4D97-AF65-F5344CB8AC3E}">
        <p14:creationId xmlns:p14="http://schemas.microsoft.com/office/powerpoint/2010/main" val="251991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400" dirty="0"/>
              <a:t>Broadening the scope of ‘participation’ in radiation protection (beyond formal institutional approaches, new actors)</a:t>
            </a:r>
            <a:br>
              <a:rPr lang="sl-SI" sz="1400" dirty="0"/>
            </a:br>
            <a:r>
              <a:rPr lang="sl-SI" sz="2400" dirty="0"/>
              <a:t>EP&amp;R</a:t>
            </a:r>
            <a:endParaRPr lang="en-US" sz="2400" dirty="0"/>
          </a:p>
        </p:txBody>
      </p:sp>
      <p:sp>
        <p:nvSpPr>
          <p:cNvPr id="3" name="Content Placeholder 2"/>
          <p:cNvSpPr>
            <a:spLocks noGrp="1"/>
          </p:cNvSpPr>
          <p:nvPr>
            <p:ph idx="1"/>
          </p:nvPr>
        </p:nvSpPr>
        <p:spPr>
          <a:xfrm>
            <a:off x="380999" y="5289400"/>
            <a:ext cx="8525933" cy="923716"/>
          </a:xfrm>
          <a:solidFill>
            <a:srgbClr val="FFC671"/>
          </a:solidFill>
        </p:spPr>
        <p:txBody>
          <a:bodyPr>
            <a:normAutofit/>
          </a:bodyPr>
          <a:lstStyle/>
          <a:p>
            <a:pPr marL="0" indent="0">
              <a:buNone/>
            </a:pPr>
            <a:r>
              <a:rPr lang="en-GB" dirty="0"/>
              <a:t>Recommendation EP&amp;R 3: Broadening the scope of ‘participation’ in </a:t>
            </a:r>
            <a:r>
              <a:rPr lang="sl-SI" dirty="0"/>
              <a:t>EP&amp;R</a:t>
            </a:r>
            <a:r>
              <a:rPr lang="en-GB" dirty="0"/>
              <a:t> (beyond formal institutional approaches, new actors)</a:t>
            </a:r>
            <a:endParaRPr lang="sl-SI" dirty="0"/>
          </a:p>
        </p:txBody>
      </p:sp>
      <p:sp>
        <p:nvSpPr>
          <p:cNvPr id="4" name="Slide Number Placeholder 3"/>
          <p:cNvSpPr>
            <a:spLocks noGrp="1"/>
          </p:cNvSpPr>
          <p:nvPr>
            <p:ph type="sldNum" sz="quarter" idx="10"/>
          </p:nvPr>
        </p:nvSpPr>
        <p:spPr>
          <a:xfrm>
            <a:off x="7697482" y="6278602"/>
            <a:ext cx="1248492"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200" kern="1200">
                <a:solidFill>
                  <a:schemeClr val="tx1">
                    <a:tint val="75000"/>
                  </a:schemeClr>
                </a:solidFill>
                <a:latin typeface="Arial" charset="0"/>
                <a:ea typeface="+mn-ea"/>
                <a:cs typeface="+mn-cs"/>
              </a:defRPr>
            </a:lvl1pPr>
            <a:lvl2pPr marL="457200" algn="l" rtl="0" eaLnBrk="0" fontAlgn="base" hangingPunct="0">
              <a:spcBef>
                <a:spcPct val="0"/>
              </a:spcBef>
              <a:spcAft>
                <a:spcPct val="0"/>
              </a:spcAft>
              <a:defRPr sz="1400" kern="1200">
                <a:solidFill>
                  <a:schemeClr val="tx1"/>
                </a:solidFill>
                <a:latin typeface="Arial" charset="0"/>
                <a:ea typeface="+mn-ea"/>
                <a:cs typeface="+mn-cs"/>
              </a:defRPr>
            </a:lvl2pPr>
            <a:lvl3pPr marL="914400" algn="l" rtl="0" eaLnBrk="0" fontAlgn="base" hangingPunct="0">
              <a:spcBef>
                <a:spcPct val="0"/>
              </a:spcBef>
              <a:spcAft>
                <a:spcPct val="0"/>
              </a:spcAft>
              <a:defRPr sz="1400" kern="1200">
                <a:solidFill>
                  <a:schemeClr val="tx1"/>
                </a:solidFill>
                <a:latin typeface="Arial" charset="0"/>
                <a:ea typeface="+mn-ea"/>
                <a:cs typeface="+mn-cs"/>
              </a:defRPr>
            </a:lvl3pPr>
            <a:lvl4pPr marL="1371600" algn="l" rtl="0" eaLnBrk="0" fontAlgn="base" hangingPunct="0">
              <a:spcBef>
                <a:spcPct val="0"/>
              </a:spcBef>
              <a:spcAft>
                <a:spcPct val="0"/>
              </a:spcAft>
              <a:defRPr sz="1400" kern="1200">
                <a:solidFill>
                  <a:schemeClr val="tx1"/>
                </a:solidFill>
                <a:latin typeface="Arial" charset="0"/>
                <a:ea typeface="+mn-ea"/>
                <a:cs typeface="+mn-cs"/>
              </a:defRPr>
            </a:lvl4pPr>
            <a:lvl5pPr marL="1828800" algn="l" rtl="0" eaLnBrk="0" fontAlgn="base" hangingPunct="0">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a:lstStyle>
          <a:p>
            <a:fld id="{F277BEA8-9B9B-7342-B81C-4D6A4BFD82EA}" type="slidenum">
              <a:rPr lang="fr-FR" smtClean="0"/>
              <a:pPr/>
              <a:t>3</a:t>
            </a:fld>
            <a:endParaRPr lang="fr-FR"/>
          </a:p>
        </p:txBody>
      </p:sp>
      <p:sp>
        <p:nvSpPr>
          <p:cNvPr id="5" name="Content Placeholder 2"/>
          <p:cNvSpPr txBox="1">
            <a:spLocks/>
          </p:cNvSpPr>
          <p:nvPr/>
        </p:nvSpPr>
        <p:spPr>
          <a:xfrm>
            <a:off x="343647" y="1630221"/>
            <a:ext cx="7090824" cy="3659179"/>
          </a:xfrm>
          <a:prstGeom prst="rect">
            <a:avLst/>
          </a:prstGeom>
        </p:spPr>
        <p:txBody>
          <a:bodyPr vert="horz" lIns="91440" tIns="45720" rIns="91440" bIns="45720" rtlCol="0">
            <a:normAutofit fontScale="85000" lnSpcReduction="10000"/>
          </a:bodyPr>
          <a:lstStyle>
            <a:lvl1pPr marL="269875" indent="-269875" algn="l" defTabSz="685800" rtl="0" eaLnBrk="1" latinLnBrk="0" hangingPunct="1">
              <a:lnSpc>
                <a:spcPct val="100000"/>
              </a:lnSpc>
              <a:spcBef>
                <a:spcPts val="750"/>
              </a:spcBef>
              <a:buClr>
                <a:srgbClr val="008080"/>
              </a:buClr>
              <a:buSzPct val="75000"/>
              <a:buFont typeface="Wingdings" panose="05000000000000000000" pitchFamily="2" charset="2"/>
              <a:buChar char="l"/>
              <a:defRPr sz="2100" kern="1200">
                <a:solidFill>
                  <a:schemeClr val="tx1"/>
                </a:solidFill>
                <a:latin typeface="+mn-lt"/>
                <a:ea typeface="+mn-ea"/>
                <a:cs typeface="+mn-cs"/>
              </a:defRPr>
            </a:lvl1pPr>
            <a:lvl2pPr marL="620713" indent="-257175" algn="l" defTabSz="685800" rtl="0" eaLnBrk="1" latinLnBrk="0" hangingPunct="1">
              <a:lnSpc>
                <a:spcPct val="100000"/>
              </a:lnSpc>
              <a:spcBef>
                <a:spcPts val="375"/>
              </a:spcBef>
              <a:buClr>
                <a:srgbClr val="009999"/>
              </a:buClr>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10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GB" dirty="0"/>
              <a:t>Broadening the scope of ‘participation’ should be done: stakeholders and participation: </a:t>
            </a:r>
          </a:p>
          <a:p>
            <a:pPr lvl="1"/>
            <a:r>
              <a:rPr lang="en-GB" dirty="0"/>
              <a:t>Prescription are focused to „emergency managers“ (or decision makers) and affected public, but case studies propose to broaden engagement to “every interested party […] that can be affected by the […] consequences of the emergency situation, that have to act to limit its consequences, or that participate in the control of the event”, like nurses, trusted people, parents or school personnel. </a:t>
            </a:r>
          </a:p>
          <a:p>
            <a:pPr lvl="1"/>
            <a:r>
              <a:rPr lang="en-GB" dirty="0"/>
              <a:t>Opportunity to answer important questions concerning desirable actions in an emergency situation, e.g. ‘what will parents actually do in an emergency situation?’; ‘will they leave their children at school?’. </a:t>
            </a:r>
          </a:p>
          <a:p>
            <a:pPr lvl="1"/>
            <a:r>
              <a:rPr lang="en-GB" dirty="0"/>
              <a:t>Prescription  foreseen often mainly raising public awareness and ‘information’ </a:t>
            </a:r>
            <a:r>
              <a:rPr lang="en-GB" dirty="0">
                <a:solidFill>
                  <a:srgbClr val="4AA0B1"/>
                </a:solidFill>
              </a:rPr>
              <a:t>(e.g. information sessions with Q&amp;A – Belgium, leaflets – Slovenia</a:t>
            </a:r>
            <a:r>
              <a:rPr lang="en-GB" dirty="0"/>
              <a:t>), and, to a lesser extent, are ‘consultation’.</a:t>
            </a:r>
          </a:p>
          <a:p>
            <a:pPr lvl="1"/>
            <a:r>
              <a:rPr lang="en-GB" dirty="0"/>
              <a:t>Scope of ‘participation’ needs to be broadened, also in the preparedness phase. </a:t>
            </a:r>
          </a:p>
        </p:txBody>
      </p:sp>
      <p:pic>
        <p:nvPicPr>
          <p:cNvPr id="6" name="Slika 5">
            <a:extLst>
              <a:ext uri="{FF2B5EF4-FFF2-40B4-BE49-F238E27FC236}">
                <a16:creationId xmlns:a16="http://schemas.microsoft.com/office/drawing/2014/main" id="{5F48AE8C-7DCA-4602-B1FB-DFEF83F7AC8D}"/>
              </a:ext>
            </a:extLst>
          </p:cNvPr>
          <p:cNvPicPr>
            <a:picLocks noChangeAspect="1"/>
          </p:cNvPicPr>
          <p:nvPr/>
        </p:nvPicPr>
        <p:blipFill>
          <a:blip r:embed="rId2"/>
          <a:stretch>
            <a:fillRect/>
          </a:stretch>
        </p:blipFill>
        <p:spPr>
          <a:xfrm>
            <a:off x="7184830" y="2623930"/>
            <a:ext cx="1761144" cy="2199239"/>
          </a:xfrm>
          <a:prstGeom prst="rect">
            <a:avLst/>
          </a:prstGeom>
        </p:spPr>
      </p:pic>
    </p:spTree>
    <p:extLst>
      <p:ext uri="{BB962C8B-B14F-4D97-AF65-F5344CB8AC3E}">
        <p14:creationId xmlns:p14="http://schemas.microsoft.com/office/powerpoint/2010/main" val="4005886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400" dirty="0"/>
              <a:t>Broadening the scope of ‘participation’ in radiation protection (beyond formal institutional approaches, new actors)</a:t>
            </a:r>
            <a:br>
              <a:rPr lang="sl-SI" sz="1400" dirty="0"/>
            </a:br>
            <a:r>
              <a:rPr lang="sl-SI" sz="2400" dirty="0"/>
              <a:t>EP&amp;R</a:t>
            </a:r>
            <a:endParaRPr lang="en-US" sz="2400" dirty="0"/>
          </a:p>
        </p:txBody>
      </p:sp>
      <p:sp>
        <p:nvSpPr>
          <p:cNvPr id="3" name="Content Placeholder 2"/>
          <p:cNvSpPr>
            <a:spLocks noGrp="1"/>
          </p:cNvSpPr>
          <p:nvPr>
            <p:ph idx="1"/>
          </p:nvPr>
        </p:nvSpPr>
        <p:spPr>
          <a:xfrm>
            <a:off x="343646" y="5323136"/>
            <a:ext cx="8525933" cy="860442"/>
          </a:xfrm>
          <a:solidFill>
            <a:srgbClr val="FFC671"/>
          </a:solidFill>
        </p:spPr>
        <p:txBody>
          <a:bodyPr>
            <a:normAutofit/>
          </a:bodyPr>
          <a:lstStyle/>
          <a:p>
            <a:pPr marL="0" indent="0">
              <a:buNone/>
            </a:pPr>
            <a:r>
              <a:rPr lang="en-GB" dirty="0"/>
              <a:t>Recommendation EP&amp;R 4: Develop guidelines on how to engage stakeholders through formal and informal stakeholder engagement</a:t>
            </a:r>
            <a:endParaRPr lang="en-US" dirty="0"/>
          </a:p>
        </p:txBody>
      </p:sp>
      <p:sp>
        <p:nvSpPr>
          <p:cNvPr id="4" name="Slide Number Placeholder 3"/>
          <p:cNvSpPr>
            <a:spLocks noGrp="1"/>
          </p:cNvSpPr>
          <p:nvPr>
            <p:ph type="sldNum" sz="quarter" idx="10"/>
          </p:nvPr>
        </p:nvSpPr>
        <p:spPr>
          <a:xfrm>
            <a:off x="7697482" y="6278602"/>
            <a:ext cx="1248492"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200" kern="1200">
                <a:solidFill>
                  <a:schemeClr val="tx1">
                    <a:tint val="75000"/>
                  </a:schemeClr>
                </a:solidFill>
                <a:latin typeface="Arial" charset="0"/>
                <a:ea typeface="+mn-ea"/>
                <a:cs typeface="+mn-cs"/>
              </a:defRPr>
            </a:lvl1pPr>
            <a:lvl2pPr marL="457200" algn="l" rtl="0" eaLnBrk="0" fontAlgn="base" hangingPunct="0">
              <a:spcBef>
                <a:spcPct val="0"/>
              </a:spcBef>
              <a:spcAft>
                <a:spcPct val="0"/>
              </a:spcAft>
              <a:defRPr sz="1400" kern="1200">
                <a:solidFill>
                  <a:schemeClr val="tx1"/>
                </a:solidFill>
                <a:latin typeface="Arial" charset="0"/>
                <a:ea typeface="+mn-ea"/>
                <a:cs typeface="+mn-cs"/>
              </a:defRPr>
            </a:lvl2pPr>
            <a:lvl3pPr marL="914400" algn="l" rtl="0" eaLnBrk="0" fontAlgn="base" hangingPunct="0">
              <a:spcBef>
                <a:spcPct val="0"/>
              </a:spcBef>
              <a:spcAft>
                <a:spcPct val="0"/>
              </a:spcAft>
              <a:defRPr sz="1400" kern="1200">
                <a:solidFill>
                  <a:schemeClr val="tx1"/>
                </a:solidFill>
                <a:latin typeface="Arial" charset="0"/>
                <a:ea typeface="+mn-ea"/>
                <a:cs typeface="+mn-cs"/>
              </a:defRPr>
            </a:lvl3pPr>
            <a:lvl4pPr marL="1371600" algn="l" rtl="0" eaLnBrk="0" fontAlgn="base" hangingPunct="0">
              <a:spcBef>
                <a:spcPct val="0"/>
              </a:spcBef>
              <a:spcAft>
                <a:spcPct val="0"/>
              </a:spcAft>
              <a:defRPr sz="1400" kern="1200">
                <a:solidFill>
                  <a:schemeClr val="tx1"/>
                </a:solidFill>
                <a:latin typeface="Arial" charset="0"/>
                <a:ea typeface="+mn-ea"/>
                <a:cs typeface="+mn-cs"/>
              </a:defRPr>
            </a:lvl4pPr>
            <a:lvl5pPr marL="1828800" algn="l" rtl="0" eaLnBrk="0" fontAlgn="base" hangingPunct="0">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a:lstStyle>
          <a:p>
            <a:fld id="{F277BEA8-9B9B-7342-B81C-4D6A4BFD82EA}" type="slidenum">
              <a:rPr lang="fr-FR" smtClean="0"/>
              <a:pPr/>
              <a:t>4</a:t>
            </a:fld>
            <a:endParaRPr lang="fr-FR"/>
          </a:p>
        </p:txBody>
      </p:sp>
      <p:sp>
        <p:nvSpPr>
          <p:cNvPr id="5" name="Content Placeholder 2"/>
          <p:cNvSpPr txBox="1">
            <a:spLocks/>
          </p:cNvSpPr>
          <p:nvPr/>
        </p:nvSpPr>
        <p:spPr>
          <a:xfrm>
            <a:off x="343646" y="1630221"/>
            <a:ext cx="6504415" cy="3659179"/>
          </a:xfrm>
          <a:prstGeom prst="rect">
            <a:avLst/>
          </a:prstGeom>
        </p:spPr>
        <p:txBody>
          <a:bodyPr vert="horz" lIns="91440" tIns="45720" rIns="91440" bIns="45720" rtlCol="0">
            <a:normAutofit fontScale="92500" lnSpcReduction="20000"/>
          </a:bodyPr>
          <a:lstStyle>
            <a:lvl1pPr marL="269875" indent="-269875" algn="l" defTabSz="685800" rtl="0" eaLnBrk="1" latinLnBrk="0" hangingPunct="1">
              <a:lnSpc>
                <a:spcPct val="100000"/>
              </a:lnSpc>
              <a:spcBef>
                <a:spcPts val="750"/>
              </a:spcBef>
              <a:buClr>
                <a:srgbClr val="008080"/>
              </a:buClr>
              <a:buSzPct val="75000"/>
              <a:buFont typeface="Wingdings" panose="05000000000000000000" pitchFamily="2" charset="2"/>
              <a:buChar char="l"/>
              <a:defRPr sz="2100" kern="1200">
                <a:solidFill>
                  <a:schemeClr val="tx1"/>
                </a:solidFill>
                <a:latin typeface="+mn-lt"/>
                <a:ea typeface="+mn-ea"/>
                <a:cs typeface="+mn-cs"/>
              </a:defRPr>
            </a:lvl1pPr>
            <a:lvl2pPr marL="620713" indent="-257175" algn="l" defTabSz="685800" rtl="0" eaLnBrk="1" latinLnBrk="0" hangingPunct="1">
              <a:lnSpc>
                <a:spcPct val="100000"/>
              </a:lnSpc>
              <a:spcBef>
                <a:spcPts val="375"/>
              </a:spcBef>
              <a:buClr>
                <a:srgbClr val="009999"/>
              </a:buClr>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10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GB" dirty="0"/>
              <a:t>Stakeholders should be involved via formal and informal engagement, however, a tension field appears to exist between formal and non-formal engagement, expressed between consensus and dissensus, dialogue and debate, communication and participation, and  definitions of stakeholder and of engagement. </a:t>
            </a:r>
          </a:p>
          <a:p>
            <a:r>
              <a:rPr lang="en-GB" dirty="0"/>
              <a:t>A key issue is the issue of power, more specifically ‘who’ is in power (e.g.. the government?) and can decide who should be involved and to what extent (different in various EP&amp;R phases). </a:t>
            </a:r>
          </a:p>
          <a:p>
            <a:r>
              <a:rPr lang="en-GB" dirty="0"/>
              <a:t>It could be noted that not all stakeholders want to be involved necessarily in a formal manner; however, they do wish their voices to be heard and their concerns addressed (</a:t>
            </a:r>
            <a:r>
              <a:rPr lang="en-GB" dirty="0">
                <a:solidFill>
                  <a:srgbClr val="4AA0B1"/>
                </a:solidFill>
              </a:rPr>
              <a:t>Belgium case). </a:t>
            </a:r>
          </a:p>
          <a:p>
            <a:endParaRPr lang="en-GB" dirty="0"/>
          </a:p>
        </p:txBody>
      </p:sp>
      <p:pic>
        <p:nvPicPr>
          <p:cNvPr id="7" name="Slika 6">
            <a:extLst>
              <a:ext uri="{FF2B5EF4-FFF2-40B4-BE49-F238E27FC236}">
                <a16:creationId xmlns:a16="http://schemas.microsoft.com/office/drawing/2014/main" id="{F746499D-8427-4E61-89A3-8737761DF8E9}"/>
              </a:ext>
            </a:extLst>
          </p:cNvPr>
          <p:cNvPicPr>
            <a:picLocks noChangeAspect="1"/>
          </p:cNvPicPr>
          <p:nvPr/>
        </p:nvPicPr>
        <p:blipFill>
          <a:blip r:embed="rId3"/>
          <a:stretch>
            <a:fillRect/>
          </a:stretch>
        </p:blipFill>
        <p:spPr>
          <a:xfrm>
            <a:off x="6524625" y="1367940"/>
            <a:ext cx="2619375" cy="1743075"/>
          </a:xfrm>
          <a:prstGeom prst="rect">
            <a:avLst/>
          </a:prstGeom>
        </p:spPr>
      </p:pic>
    </p:spTree>
    <p:extLst>
      <p:ext uri="{BB962C8B-B14F-4D97-AF65-F5344CB8AC3E}">
        <p14:creationId xmlns:p14="http://schemas.microsoft.com/office/powerpoint/2010/main" val="2828603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400" dirty="0"/>
              <a:t>Broadening the scope of ‘participation’ in radiation protection (beyond formal institutional approaches, new actors)</a:t>
            </a:r>
            <a:br>
              <a:rPr lang="sl-SI" sz="1400" dirty="0"/>
            </a:br>
            <a:r>
              <a:rPr lang="sl-SI" sz="2400" dirty="0"/>
              <a:t>EP&amp;R</a:t>
            </a:r>
            <a:endParaRPr lang="en-US" sz="2400" dirty="0"/>
          </a:p>
        </p:txBody>
      </p:sp>
      <p:sp>
        <p:nvSpPr>
          <p:cNvPr id="3" name="Content Placeholder 2"/>
          <p:cNvSpPr>
            <a:spLocks noGrp="1"/>
          </p:cNvSpPr>
          <p:nvPr>
            <p:ph idx="1"/>
          </p:nvPr>
        </p:nvSpPr>
        <p:spPr>
          <a:xfrm>
            <a:off x="343646" y="5323136"/>
            <a:ext cx="8525933" cy="860442"/>
          </a:xfrm>
          <a:solidFill>
            <a:srgbClr val="FFC671"/>
          </a:solidFill>
        </p:spPr>
        <p:txBody>
          <a:bodyPr>
            <a:normAutofit/>
          </a:bodyPr>
          <a:lstStyle/>
          <a:p>
            <a:pPr marL="0" indent="0">
              <a:buNone/>
            </a:pPr>
            <a:r>
              <a:rPr lang="en-GB" dirty="0"/>
              <a:t>Further developments EP&amp;R 1:  Explore which stakeholders are” in” or “out” of stakeholder engagement and why n</a:t>
            </a:r>
            <a:r>
              <a:rPr lang="sl-SI" dirty="0"/>
              <a:t>o</a:t>
            </a:r>
            <a:r>
              <a:rPr lang="en-GB" dirty="0"/>
              <a:t>t</a:t>
            </a:r>
            <a:endParaRPr lang="en-US" dirty="0"/>
          </a:p>
        </p:txBody>
      </p:sp>
      <p:sp>
        <p:nvSpPr>
          <p:cNvPr id="4" name="Slide Number Placeholder 3"/>
          <p:cNvSpPr>
            <a:spLocks noGrp="1"/>
          </p:cNvSpPr>
          <p:nvPr>
            <p:ph type="sldNum" sz="quarter" idx="10"/>
          </p:nvPr>
        </p:nvSpPr>
        <p:spPr>
          <a:xfrm>
            <a:off x="7697482" y="6278602"/>
            <a:ext cx="1248492"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200" kern="1200">
                <a:solidFill>
                  <a:schemeClr val="tx1">
                    <a:tint val="75000"/>
                  </a:schemeClr>
                </a:solidFill>
                <a:latin typeface="Arial" charset="0"/>
                <a:ea typeface="+mn-ea"/>
                <a:cs typeface="+mn-cs"/>
              </a:defRPr>
            </a:lvl1pPr>
            <a:lvl2pPr marL="457200" algn="l" rtl="0" eaLnBrk="0" fontAlgn="base" hangingPunct="0">
              <a:spcBef>
                <a:spcPct val="0"/>
              </a:spcBef>
              <a:spcAft>
                <a:spcPct val="0"/>
              </a:spcAft>
              <a:defRPr sz="1400" kern="1200">
                <a:solidFill>
                  <a:schemeClr val="tx1"/>
                </a:solidFill>
                <a:latin typeface="Arial" charset="0"/>
                <a:ea typeface="+mn-ea"/>
                <a:cs typeface="+mn-cs"/>
              </a:defRPr>
            </a:lvl2pPr>
            <a:lvl3pPr marL="914400" algn="l" rtl="0" eaLnBrk="0" fontAlgn="base" hangingPunct="0">
              <a:spcBef>
                <a:spcPct val="0"/>
              </a:spcBef>
              <a:spcAft>
                <a:spcPct val="0"/>
              </a:spcAft>
              <a:defRPr sz="1400" kern="1200">
                <a:solidFill>
                  <a:schemeClr val="tx1"/>
                </a:solidFill>
                <a:latin typeface="Arial" charset="0"/>
                <a:ea typeface="+mn-ea"/>
                <a:cs typeface="+mn-cs"/>
              </a:defRPr>
            </a:lvl3pPr>
            <a:lvl4pPr marL="1371600" algn="l" rtl="0" eaLnBrk="0" fontAlgn="base" hangingPunct="0">
              <a:spcBef>
                <a:spcPct val="0"/>
              </a:spcBef>
              <a:spcAft>
                <a:spcPct val="0"/>
              </a:spcAft>
              <a:defRPr sz="1400" kern="1200">
                <a:solidFill>
                  <a:schemeClr val="tx1"/>
                </a:solidFill>
                <a:latin typeface="Arial" charset="0"/>
                <a:ea typeface="+mn-ea"/>
                <a:cs typeface="+mn-cs"/>
              </a:defRPr>
            </a:lvl4pPr>
            <a:lvl5pPr marL="1828800" algn="l" rtl="0" eaLnBrk="0" fontAlgn="base" hangingPunct="0">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a:lstStyle>
          <a:p>
            <a:fld id="{F277BEA8-9B9B-7342-B81C-4D6A4BFD82EA}" type="slidenum">
              <a:rPr lang="fr-FR" smtClean="0"/>
              <a:pPr/>
              <a:t>5</a:t>
            </a:fld>
            <a:endParaRPr lang="fr-FR"/>
          </a:p>
        </p:txBody>
      </p:sp>
      <p:sp>
        <p:nvSpPr>
          <p:cNvPr id="5" name="Content Placeholder 2"/>
          <p:cNvSpPr txBox="1">
            <a:spLocks/>
          </p:cNvSpPr>
          <p:nvPr/>
        </p:nvSpPr>
        <p:spPr>
          <a:xfrm>
            <a:off x="343646" y="1630221"/>
            <a:ext cx="6504415" cy="3659179"/>
          </a:xfrm>
          <a:prstGeom prst="rect">
            <a:avLst/>
          </a:prstGeom>
        </p:spPr>
        <p:txBody>
          <a:bodyPr vert="horz" lIns="91440" tIns="45720" rIns="91440" bIns="45720" rtlCol="0">
            <a:normAutofit/>
          </a:bodyPr>
          <a:lstStyle>
            <a:lvl1pPr marL="269875" indent="-269875" algn="l" defTabSz="685800" rtl="0" eaLnBrk="1" latinLnBrk="0" hangingPunct="1">
              <a:lnSpc>
                <a:spcPct val="100000"/>
              </a:lnSpc>
              <a:spcBef>
                <a:spcPts val="750"/>
              </a:spcBef>
              <a:buClr>
                <a:srgbClr val="008080"/>
              </a:buClr>
              <a:buSzPct val="75000"/>
              <a:buFont typeface="Wingdings" panose="05000000000000000000" pitchFamily="2" charset="2"/>
              <a:buChar char="l"/>
              <a:defRPr sz="2100" kern="1200">
                <a:solidFill>
                  <a:schemeClr val="tx1"/>
                </a:solidFill>
                <a:latin typeface="+mn-lt"/>
                <a:ea typeface="+mn-ea"/>
                <a:cs typeface="+mn-cs"/>
              </a:defRPr>
            </a:lvl1pPr>
            <a:lvl2pPr marL="620713" indent="-257175" algn="l" defTabSz="685800" rtl="0" eaLnBrk="1" latinLnBrk="0" hangingPunct="1">
              <a:lnSpc>
                <a:spcPct val="100000"/>
              </a:lnSpc>
              <a:spcBef>
                <a:spcPts val="375"/>
              </a:spcBef>
              <a:buClr>
                <a:srgbClr val="009999"/>
              </a:buClr>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10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GB" dirty="0"/>
          </a:p>
        </p:txBody>
      </p:sp>
      <p:sp>
        <p:nvSpPr>
          <p:cNvPr id="8" name="Content Placeholder 2">
            <a:extLst>
              <a:ext uri="{FF2B5EF4-FFF2-40B4-BE49-F238E27FC236}">
                <a16:creationId xmlns:a16="http://schemas.microsoft.com/office/drawing/2014/main" id="{874B4E7C-72E9-426A-991D-A0D4C7C8E41D}"/>
              </a:ext>
            </a:extLst>
          </p:cNvPr>
          <p:cNvSpPr txBox="1">
            <a:spLocks/>
          </p:cNvSpPr>
          <p:nvPr/>
        </p:nvSpPr>
        <p:spPr>
          <a:xfrm>
            <a:off x="496046" y="1782621"/>
            <a:ext cx="6504415" cy="3659179"/>
          </a:xfrm>
          <a:prstGeom prst="rect">
            <a:avLst/>
          </a:prstGeom>
        </p:spPr>
        <p:txBody>
          <a:bodyPr vert="horz" lIns="91440" tIns="45720" rIns="91440" bIns="45720" rtlCol="0">
            <a:normAutofit/>
          </a:bodyPr>
          <a:lstStyle>
            <a:lvl1pPr marL="269875" indent="-269875" algn="l" defTabSz="685800" rtl="0" eaLnBrk="1" latinLnBrk="0" hangingPunct="1">
              <a:lnSpc>
                <a:spcPct val="100000"/>
              </a:lnSpc>
              <a:spcBef>
                <a:spcPts val="750"/>
              </a:spcBef>
              <a:buClr>
                <a:srgbClr val="008080"/>
              </a:buClr>
              <a:buSzPct val="75000"/>
              <a:buFont typeface="Wingdings" panose="05000000000000000000" pitchFamily="2" charset="2"/>
              <a:buChar char="l"/>
              <a:defRPr sz="2100" kern="1200">
                <a:solidFill>
                  <a:schemeClr val="tx1"/>
                </a:solidFill>
                <a:latin typeface="+mn-lt"/>
                <a:ea typeface="+mn-ea"/>
                <a:cs typeface="+mn-cs"/>
              </a:defRPr>
            </a:lvl1pPr>
            <a:lvl2pPr marL="620713" indent="-257175" algn="l" defTabSz="685800" rtl="0" eaLnBrk="1" latinLnBrk="0" hangingPunct="1">
              <a:lnSpc>
                <a:spcPct val="100000"/>
              </a:lnSpc>
              <a:spcBef>
                <a:spcPts val="375"/>
              </a:spcBef>
              <a:buClr>
                <a:srgbClr val="009999"/>
              </a:buClr>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10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l-SI" dirty="0"/>
              <a:t>In EP&amp;R it </a:t>
            </a:r>
            <a:r>
              <a:rPr lang="en-GB" dirty="0"/>
              <a:t>is not always clear who is “in” or “out” of stakeholder engagement</a:t>
            </a:r>
            <a:r>
              <a:rPr lang="sl-SI" dirty="0"/>
              <a:t> (</a:t>
            </a:r>
            <a:r>
              <a:rPr lang="sl-SI" dirty="0" err="1"/>
              <a:t>e.g</a:t>
            </a:r>
            <a:r>
              <a:rPr lang="sl-SI" dirty="0"/>
              <a:t>. </a:t>
            </a:r>
            <a:r>
              <a:rPr lang="en-GB" dirty="0"/>
              <a:t>future generations can and should be involved as a stakeholder or their role is mainly for keeping ‘memories alive’</a:t>
            </a:r>
            <a:r>
              <a:rPr lang="sl-SI" dirty="0"/>
              <a:t>?,</a:t>
            </a:r>
            <a:r>
              <a:rPr lang="en-GB" dirty="0"/>
              <a:t> what to do with ‘non-participants’</a:t>
            </a:r>
            <a:r>
              <a:rPr lang="sl-SI" dirty="0"/>
              <a:t>, n</a:t>
            </a:r>
            <a:r>
              <a:rPr lang="en-GB" dirty="0"/>
              <a:t>on-human stakeholders (for example animal or, plants)</a:t>
            </a:r>
            <a:r>
              <a:rPr lang="sl-SI" dirty="0"/>
              <a:t>)</a:t>
            </a:r>
            <a:r>
              <a:rPr lang="en-GB" dirty="0"/>
              <a:t>. </a:t>
            </a:r>
          </a:p>
          <a:p>
            <a:r>
              <a:rPr lang="en-GB" dirty="0"/>
              <a:t>The case study on participation outliers (</a:t>
            </a:r>
            <a:r>
              <a:rPr lang="en-GB" dirty="0" err="1"/>
              <a:t>cfr</a:t>
            </a:r>
            <a:r>
              <a:rPr lang="en-GB" dirty="0"/>
              <a:t> purposeful mapping) also shows the importance of stakeholders that do not want to participate</a:t>
            </a:r>
            <a:r>
              <a:rPr lang="sl-SI" dirty="0"/>
              <a:t>:</a:t>
            </a:r>
            <a:r>
              <a:rPr lang="en-GB" dirty="0"/>
              <a:t> ‘how should EP&amp;R deal with dis-engagement?</a:t>
            </a:r>
          </a:p>
          <a:p>
            <a:endParaRPr lang="en-GB" dirty="0"/>
          </a:p>
        </p:txBody>
      </p:sp>
      <p:pic>
        <p:nvPicPr>
          <p:cNvPr id="6" name="Slika 5">
            <a:extLst>
              <a:ext uri="{FF2B5EF4-FFF2-40B4-BE49-F238E27FC236}">
                <a16:creationId xmlns:a16="http://schemas.microsoft.com/office/drawing/2014/main" id="{B6E28F94-1DE1-4BCD-809E-9EE4F69BC844}"/>
              </a:ext>
            </a:extLst>
          </p:cNvPr>
          <p:cNvPicPr>
            <a:picLocks noChangeAspect="1"/>
          </p:cNvPicPr>
          <p:nvPr/>
        </p:nvPicPr>
        <p:blipFill>
          <a:blip r:embed="rId3"/>
          <a:stretch>
            <a:fillRect/>
          </a:stretch>
        </p:blipFill>
        <p:spPr>
          <a:xfrm>
            <a:off x="7000461" y="3415406"/>
            <a:ext cx="2002595" cy="1831530"/>
          </a:xfrm>
          <a:prstGeom prst="rect">
            <a:avLst/>
          </a:prstGeom>
        </p:spPr>
      </p:pic>
    </p:spTree>
    <p:extLst>
      <p:ext uri="{BB962C8B-B14F-4D97-AF65-F5344CB8AC3E}">
        <p14:creationId xmlns:p14="http://schemas.microsoft.com/office/powerpoint/2010/main" val="324488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6478B39-66E8-4F85-B795-4A2317038B25}"/>
              </a:ext>
            </a:extLst>
          </p:cNvPr>
          <p:cNvSpPr>
            <a:spLocks noGrp="1"/>
          </p:cNvSpPr>
          <p:nvPr>
            <p:ph type="title"/>
          </p:nvPr>
        </p:nvSpPr>
        <p:spPr>
          <a:xfrm>
            <a:off x="3429000" y="681037"/>
            <a:ext cx="5382683" cy="740312"/>
          </a:xfrm>
        </p:spPr>
        <p:txBody>
          <a:bodyPr>
            <a:normAutofit fontScale="90000"/>
          </a:bodyPr>
          <a:lstStyle/>
          <a:p>
            <a:r>
              <a:rPr lang="it-IT" dirty="0"/>
              <a:t>		</a:t>
            </a:r>
            <a:br>
              <a:rPr lang="it-IT" sz="3100" dirty="0"/>
            </a:br>
            <a:r>
              <a:rPr lang="it-IT" sz="3100" dirty="0"/>
              <a:t>    </a:t>
            </a:r>
            <a:r>
              <a:rPr lang="en-GB" sz="1600" dirty="0"/>
              <a:t>Broadening the scope of participation in radiation protection (beyond formal institutional approaches, new actors)</a:t>
            </a:r>
            <a:br>
              <a:rPr lang="sl-SI" sz="1600" dirty="0"/>
            </a:br>
            <a:r>
              <a:rPr lang="sl-SI" sz="2700" dirty="0"/>
              <a:t>Medicine</a:t>
            </a:r>
            <a:br>
              <a:rPr lang="it-IT" sz="1600" dirty="0"/>
            </a:br>
            <a:br>
              <a:rPr lang="it-IT" dirty="0"/>
            </a:br>
            <a:endParaRPr lang="it-IT" dirty="0"/>
          </a:p>
        </p:txBody>
      </p:sp>
      <p:sp>
        <p:nvSpPr>
          <p:cNvPr id="5" name="Segnaposto contenuto 4">
            <a:extLst>
              <a:ext uri="{FF2B5EF4-FFF2-40B4-BE49-F238E27FC236}">
                <a16:creationId xmlns:a16="http://schemas.microsoft.com/office/drawing/2014/main" id="{3E16DCED-A3E9-4A7C-83AF-2E6B5B2D8E5D}"/>
              </a:ext>
            </a:extLst>
          </p:cNvPr>
          <p:cNvSpPr>
            <a:spLocks noGrp="1"/>
          </p:cNvSpPr>
          <p:nvPr>
            <p:ph idx="1"/>
          </p:nvPr>
        </p:nvSpPr>
        <p:spPr>
          <a:xfrm>
            <a:off x="93308" y="1566505"/>
            <a:ext cx="7128588" cy="3949578"/>
          </a:xfrm>
        </p:spPr>
        <p:txBody>
          <a:bodyPr>
            <a:noAutofit/>
          </a:bodyPr>
          <a:lstStyle/>
          <a:p>
            <a:pPr algn="just"/>
            <a:r>
              <a:rPr lang="en-GB" sz="1800" dirty="0"/>
              <a:t>Broadening the participation in medicine in view of better communication and by considering a patient centred information process, can create advantages for patients. </a:t>
            </a:r>
          </a:p>
          <a:p>
            <a:pPr algn="just"/>
            <a:r>
              <a:rPr lang="en-GB" sz="1800" dirty="0"/>
              <a:t>Trust and confidence are considered as a good base in managing challenges in an adequate way also in medical field.</a:t>
            </a:r>
          </a:p>
          <a:p>
            <a:pPr algn="just"/>
            <a:r>
              <a:rPr lang="en-GB" sz="1800" dirty="0"/>
              <a:t>The involvement of stakeholders in justification and optimization process is needed and recognised to achieve a more effective and sustainable decision.</a:t>
            </a:r>
          </a:p>
          <a:p>
            <a:pPr algn="just"/>
            <a:r>
              <a:rPr lang="en-GB" sz="1800" dirty="0"/>
              <a:t>Broadening</a:t>
            </a:r>
            <a:r>
              <a:rPr lang="en-GB" sz="1600" dirty="0"/>
              <a:t> </a:t>
            </a:r>
            <a:r>
              <a:rPr lang="en-GB" sz="1800" dirty="0"/>
              <a:t>the</a:t>
            </a:r>
            <a:r>
              <a:rPr lang="en-GB" sz="1600" dirty="0"/>
              <a:t> </a:t>
            </a:r>
            <a:r>
              <a:rPr lang="en-GB" sz="1800" dirty="0"/>
              <a:t>scope</a:t>
            </a:r>
            <a:r>
              <a:rPr lang="en-GB" sz="1600" dirty="0"/>
              <a:t> </a:t>
            </a:r>
            <a:r>
              <a:rPr lang="en-GB" sz="1800" dirty="0"/>
              <a:t>of</a:t>
            </a:r>
            <a:r>
              <a:rPr lang="en-GB" sz="1600" dirty="0"/>
              <a:t> </a:t>
            </a:r>
            <a:r>
              <a:rPr lang="en-GB" sz="1800" dirty="0"/>
              <a:t>participation</a:t>
            </a:r>
            <a:r>
              <a:rPr lang="en-GB" sz="1600" dirty="0"/>
              <a:t> </a:t>
            </a:r>
            <a:r>
              <a:rPr lang="en-GB" sz="1800" dirty="0"/>
              <a:t>can to be</a:t>
            </a:r>
            <a:r>
              <a:rPr lang="en-GB" sz="1600" dirty="0"/>
              <a:t> </a:t>
            </a:r>
            <a:r>
              <a:rPr lang="en-GB" sz="1800" dirty="0"/>
              <a:t>helpful</a:t>
            </a:r>
            <a:r>
              <a:rPr lang="en-GB" sz="1600" dirty="0"/>
              <a:t> </a:t>
            </a:r>
            <a:r>
              <a:rPr lang="en-GB" sz="1800" dirty="0"/>
              <a:t>for patients and families</a:t>
            </a:r>
            <a:r>
              <a:rPr lang="en-GB" sz="1600" dirty="0"/>
              <a:t> </a:t>
            </a:r>
            <a:r>
              <a:rPr lang="en-GB" sz="1800" dirty="0"/>
              <a:t>to</a:t>
            </a:r>
            <a:r>
              <a:rPr lang="en-GB" sz="1400" dirty="0"/>
              <a:t>  </a:t>
            </a:r>
            <a:r>
              <a:rPr lang="en-GB" sz="1800" dirty="0"/>
              <a:t>frame the meaning of radiation exposures, assure awareness about risk - benefit,  to get information from guidelines dedicated to patients, and also to contribute with questions</a:t>
            </a:r>
            <a:r>
              <a:rPr lang="sl-SI" sz="1800" dirty="0"/>
              <a:t>.</a:t>
            </a:r>
            <a:r>
              <a:rPr lang="en-GB" sz="1800" dirty="0"/>
              <a:t> </a:t>
            </a:r>
          </a:p>
        </p:txBody>
      </p:sp>
      <p:sp>
        <p:nvSpPr>
          <p:cNvPr id="6" name="Content Placeholder 2">
            <a:extLst>
              <a:ext uri="{FF2B5EF4-FFF2-40B4-BE49-F238E27FC236}">
                <a16:creationId xmlns:a16="http://schemas.microsoft.com/office/drawing/2014/main" id="{4227331C-50FE-4CA8-A188-5FF25A08BDB9}"/>
              </a:ext>
            </a:extLst>
          </p:cNvPr>
          <p:cNvSpPr txBox="1">
            <a:spLocks/>
          </p:cNvSpPr>
          <p:nvPr/>
        </p:nvSpPr>
        <p:spPr>
          <a:xfrm>
            <a:off x="309033" y="5357587"/>
            <a:ext cx="8525933" cy="819376"/>
          </a:xfrm>
          <a:prstGeom prst="rect">
            <a:avLst/>
          </a:prstGeom>
          <a:solidFill>
            <a:srgbClr val="FFC671"/>
          </a:solidFill>
        </p:spPr>
        <p:txBody>
          <a:bodyPr vert="horz" lIns="91440" tIns="45720" rIns="91440" bIns="45720" rtlCol="0">
            <a:normAutofit/>
          </a:bodyPr>
          <a:lstStyle>
            <a:lvl1pPr marL="269875" indent="-269875" algn="l" defTabSz="685800" rtl="0" eaLnBrk="1" latinLnBrk="0" hangingPunct="1">
              <a:lnSpc>
                <a:spcPct val="100000"/>
              </a:lnSpc>
              <a:spcBef>
                <a:spcPts val="750"/>
              </a:spcBef>
              <a:buClr>
                <a:srgbClr val="008080"/>
              </a:buClr>
              <a:buSzPct val="75000"/>
              <a:buFont typeface="Wingdings" panose="05000000000000000000" pitchFamily="2" charset="2"/>
              <a:buChar char="l"/>
              <a:defRPr sz="2100" kern="1200">
                <a:solidFill>
                  <a:schemeClr val="tx1"/>
                </a:solidFill>
                <a:latin typeface="+mn-lt"/>
                <a:ea typeface="+mn-ea"/>
                <a:cs typeface="+mn-cs"/>
              </a:defRPr>
            </a:lvl1pPr>
            <a:lvl2pPr marL="620713" indent="-257175" algn="l" defTabSz="685800" rtl="0" eaLnBrk="1" latinLnBrk="0" hangingPunct="1">
              <a:lnSpc>
                <a:spcPct val="100000"/>
              </a:lnSpc>
              <a:spcBef>
                <a:spcPts val="375"/>
              </a:spcBef>
              <a:buClr>
                <a:srgbClr val="009999"/>
              </a:buClr>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10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fontAlgn="auto">
              <a:spcAft>
                <a:spcPts val="0"/>
              </a:spcAft>
              <a:buFont typeface="Wingdings" panose="05000000000000000000" pitchFamily="2" charset="2"/>
              <a:buNone/>
            </a:pPr>
            <a:r>
              <a:rPr lang="en-US" dirty="0"/>
              <a:t>Recommendation Medical 2:  A proactive involvement of different stakeholders could start to be operative on the basis of their commitment</a:t>
            </a:r>
          </a:p>
        </p:txBody>
      </p:sp>
      <p:pic>
        <p:nvPicPr>
          <p:cNvPr id="4" name="Slika 3">
            <a:extLst>
              <a:ext uri="{FF2B5EF4-FFF2-40B4-BE49-F238E27FC236}">
                <a16:creationId xmlns:a16="http://schemas.microsoft.com/office/drawing/2014/main" id="{A31985C8-817E-4771-89D6-FEE05870A1BB}"/>
              </a:ext>
            </a:extLst>
          </p:cNvPr>
          <p:cNvPicPr>
            <a:picLocks noChangeAspect="1"/>
          </p:cNvPicPr>
          <p:nvPr/>
        </p:nvPicPr>
        <p:blipFill>
          <a:blip r:embed="rId2"/>
          <a:stretch>
            <a:fillRect/>
          </a:stretch>
        </p:blipFill>
        <p:spPr>
          <a:xfrm>
            <a:off x="7277100" y="1611675"/>
            <a:ext cx="1866900" cy="1733550"/>
          </a:xfrm>
          <a:prstGeom prst="rect">
            <a:avLst/>
          </a:prstGeom>
        </p:spPr>
      </p:pic>
    </p:spTree>
    <p:extLst>
      <p:ext uri="{BB962C8B-B14F-4D97-AF65-F5344CB8AC3E}">
        <p14:creationId xmlns:p14="http://schemas.microsoft.com/office/powerpoint/2010/main" val="1896566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400" dirty="0"/>
              <a:t>Broadening the scope of ‘participation’ in radiation protection (beyond formal institutional approaches, new actors)</a:t>
            </a:r>
            <a:br>
              <a:rPr lang="sl-SI" sz="1400" dirty="0"/>
            </a:br>
            <a:r>
              <a:rPr lang="sl-SI" sz="2400" dirty="0"/>
              <a:t>RADON</a:t>
            </a:r>
            <a:endParaRPr lang="en-US" sz="2400" dirty="0"/>
          </a:p>
        </p:txBody>
      </p:sp>
      <p:sp>
        <p:nvSpPr>
          <p:cNvPr id="3" name="Content Placeholder 2"/>
          <p:cNvSpPr>
            <a:spLocks noGrp="1"/>
          </p:cNvSpPr>
          <p:nvPr>
            <p:ph idx="1"/>
          </p:nvPr>
        </p:nvSpPr>
        <p:spPr>
          <a:xfrm>
            <a:off x="343646" y="5094529"/>
            <a:ext cx="8525933" cy="1120342"/>
          </a:xfrm>
          <a:solidFill>
            <a:srgbClr val="FFC671"/>
          </a:solidFill>
        </p:spPr>
        <p:txBody>
          <a:bodyPr>
            <a:normAutofit/>
          </a:bodyPr>
          <a:lstStyle/>
          <a:p>
            <a:pPr marL="0" indent="0">
              <a:buNone/>
            </a:pPr>
            <a:r>
              <a:rPr lang="en-US" dirty="0"/>
              <a:t>Recommendation Radon 4: Integrate radon risk management into a global public environmental and health protection approach, with engagement of all levels of public authorities involved in these issues </a:t>
            </a:r>
          </a:p>
        </p:txBody>
      </p:sp>
      <p:sp>
        <p:nvSpPr>
          <p:cNvPr id="4" name="Slide Number Placeholder 3"/>
          <p:cNvSpPr>
            <a:spLocks noGrp="1"/>
          </p:cNvSpPr>
          <p:nvPr>
            <p:ph type="sldNum" sz="quarter" idx="10"/>
          </p:nvPr>
        </p:nvSpPr>
        <p:spPr>
          <a:xfrm>
            <a:off x="7697482" y="6278602"/>
            <a:ext cx="1248492"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200" kern="1200">
                <a:solidFill>
                  <a:schemeClr val="tx1">
                    <a:tint val="75000"/>
                  </a:schemeClr>
                </a:solidFill>
                <a:latin typeface="Arial" charset="0"/>
                <a:ea typeface="+mn-ea"/>
                <a:cs typeface="+mn-cs"/>
              </a:defRPr>
            </a:lvl1pPr>
            <a:lvl2pPr marL="457200" algn="l" rtl="0" eaLnBrk="0" fontAlgn="base" hangingPunct="0">
              <a:spcBef>
                <a:spcPct val="0"/>
              </a:spcBef>
              <a:spcAft>
                <a:spcPct val="0"/>
              </a:spcAft>
              <a:defRPr sz="1400" kern="1200">
                <a:solidFill>
                  <a:schemeClr val="tx1"/>
                </a:solidFill>
                <a:latin typeface="Arial" charset="0"/>
                <a:ea typeface="+mn-ea"/>
                <a:cs typeface="+mn-cs"/>
              </a:defRPr>
            </a:lvl2pPr>
            <a:lvl3pPr marL="914400" algn="l" rtl="0" eaLnBrk="0" fontAlgn="base" hangingPunct="0">
              <a:spcBef>
                <a:spcPct val="0"/>
              </a:spcBef>
              <a:spcAft>
                <a:spcPct val="0"/>
              </a:spcAft>
              <a:defRPr sz="1400" kern="1200">
                <a:solidFill>
                  <a:schemeClr val="tx1"/>
                </a:solidFill>
                <a:latin typeface="Arial" charset="0"/>
                <a:ea typeface="+mn-ea"/>
                <a:cs typeface="+mn-cs"/>
              </a:defRPr>
            </a:lvl3pPr>
            <a:lvl4pPr marL="1371600" algn="l" rtl="0" eaLnBrk="0" fontAlgn="base" hangingPunct="0">
              <a:spcBef>
                <a:spcPct val="0"/>
              </a:spcBef>
              <a:spcAft>
                <a:spcPct val="0"/>
              </a:spcAft>
              <a:defRPr sz="1400" kern="1200">
                <a:solidFill>
                  <a:schemeClr val="tx1"/>
                </a:solidFill>
                <a:latin typeface="Arial" charset="0"/>
                <a:ea typeface="+mn-ea"/>
                <a:cs typeface="+mn-cs"/>
              </a:defRPr>
            </a:lvl4pPr>
            <a:lvl5pPr marL="1828800" algn="l" rtl="0" eaLnBrk="0" fontAlgn="base" hangingPunct="0">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a:lstStyle>
          <a:p>
            <a:fld id="{F277BEA8-9B9B-7342-B81C-4D6A4BFD82EA}" type="slidenum">
              <a:rPr lang="fr-FR" smtClean="0"/>
              <a:pPr/>
              <a:t>7</a:t>
            </a:fld>
            <a:endParaRPr lang="fr-FR"/>
          </a:p>
        </p:txBody>
      </p:sp>
      <p:sp>
        <p:nvSpPr>
          <p:cNvPr id="5" name="Content Placeholder 2"/>
          <p:cNvSpPr txBox="1">
            <a:spLocks/>
          </p:cNvSpPr>
          <p:nvPr/>
        </p:nvSpPr>
        <p:spPr>
          <a:xfrm>
            <a:off x="343646" y="1630221"/>
            <a:ext cx="7351805" cy="3659179"/>
          </a:xfrm>
          <a:prstGeom prst="rect">
            <a:avLst/>
          </a:prstGeom>
        </p:spPr>
        <p:txBody>
          <a:bodyPr vert="horz" lIns="91440" tIns="45720" rIns="91440" bIns="45720" rtlCol="0">
            <a:normAutofit fontScale="92500"/>
          </a:bodyPr>
          <a:lstStyle>
            <a:lvl1pPr marL="269875" indent="-269875" algn="l" defTabSz="685800" rtl="0" eaLnBrk="1" latinLnBrk="0" hangingPunct="1">
              <a:lnSpc>
                <a:spcPct val="100000"/>
              </a:lnSpc>
              <a:spcBef>
                <a:spcPts val="750"/>
              </a:spcBef>
              <a:buClr>
                <a:srgbClr val="008080"/>
              </a:buClr>
              <a:buSzPct val="75000"/>
              <a:buFont typeface="Wingdings" panose="05000000000000000000" pitchFamily="2" charset="2"/>
              <a:buChar char="l"/>
              <a:defRPr sz="2100" kern="1200">
                <a:solidFill>
                  <a:schemeClr val="tx1"/>
                </a:solidFill>
                <a:latin typeface="+mn-lt"/>
                <a:ea typeface="+mn-ea"/>
                <a:cs typeface="+mn-cs"/>
              </a:defRPr>
            </a:lvl1pPr>
            <a:lvl2pPr marL="620713" indent="-257175" algn="l" defTabSz="685800" rtl="0" eaLnBrk="1" latinLnBrk="0" hangingPunct="1">
              <a:lnSpc>
                <a:spcPct val="100000"/>
              </a:lnSpc>
              <a:spcBef>
                <a:spcPts val="375"/>
              </a:spcBef>
              <a:buClr>
                <a:srgbClr val="009999"/>
              </a:buClr>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10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a:t>Radon is at the same time a public health problem, an environmental problem, an economic problem, and an urbanism problem. </a:t>
            </a:r>
          </a:p>
          <a:p>
            <a:pPr lvl="1"/>
            <a:r>
              <a:rPr lang="en-US" dirty="0"/>
              <a:t>Many fields of responsibility (private and public).</a:t>
            </a:r>
          </a:p>
          <a:p>
            <a:r>
              <a:rPr lang="en-US" dirty="0"/>
              <a:t>Radon management coordinated nationally by radiation protection/nuclear regulatory authorities </a:t>
            </a:r>
          </a:p>
          <a:p>
            <a:r>
              <a:rPr lang="en-US" dirty="0"/>
              <a:t>Radon mitigation also connected to other fields, such as health or energy performance. </a:t>
            </a:r>
          </a:p>
          <a:p>
            <a:r>
              <a:rPr lang="en-US" dirty="0"/>
              <a:t>An integrated approach of environment-health issues together with urban planning and energy saving policies would </a:t>
            </a:r>
            <a:r>
              <a:rPr lang="en-US" dirty="0" err="1"/>
              <a:t>favour</a:t>
            </a:r>
            <a:r>
              <a:rPr lang="en-US" dirty="0"/>
              <a:t> the involvement of citizens and the adoption of protective measures.</a:t>
            </a:r>
          </a:p>
          <a:p>
            <a:endParaRPr lang="en-US" dirty="0"/>
          </a:p>
        </p:txBody>
      </p:sp>
      <p:pic>
        <p:nvPicPr>
          <p:cNvPr id="8" name="Picture 7"/>
          <p:cNvPicPr>
            <a:picLocks noChangeAspect="1"/>
          </p:cNvPicPr>
          <p:nvPr/>
        </p:nvPicPr>
        <p:blipFill rotWithShape="1">
          <a:blip r:embed="rId2"/>
          <a:srcRect t="13158"/>
          <a:stretch/>
        </p:blipFill>
        <p:spPr>
          <a:xfrm>
            <a:off x="7541261" y="1677638"/>
            <a:ext cx="1482505" cy="791302"/>
          </a:xfrm>
          <a:prstGeom prst="rect">
            <a:avLst/>
          </a:prstGeom>
        </p:spPr>
      </p:pic>
      <p:pic>
        <p:nvPicPr>
          <p:cNvPr id="12" name="Picture 11"/>
          <p:cNvPicPr>
            <a:picLocks noChangeAspect="1"/>
          </p:cNvPicPr>
          <p:nvPr/>
        </p:nvPicPr>
        <p:blipFill>
          <a:blip r:embed="rId3"/>
          <a:stretch>
            <a:fillRect/>
          </a:stretch>
        </p:blipFill>
        <p:spPr>
          <a:xfrm>
            <a:off x="7904586" y="2486662"/>
            <a:ext cx="755857" cy="755857"/>
          </a:xfrm>
          <a:prstGeom prst="rect">
            <a:avLst/>
          </a:prstGeom>
        </p:spPr>
      </p:pic>
      <p:pic>
        <p:nvPicPr>
          <p:cNvPr id="16" name="Picture 15"/>
          <p:cNvPicPr>
            <a:picLocks noChangeAspect="1"/>
          </p:cNvPicPr>
          <p:nvPr/>
        </p:nvPicPr>
        <p:blipFill>
          <a:blip r:embed="rId4"/>
          <a:stretch>
            <a:fillRect/>
          </a:stretch>
        </p:blipFill>
        <p:spPr>
          <a:xfrm>
            <a:off x="7846987" y="4028021"/>
            <a:ext cx="937748" cy="937748"/>
          </a:xfrm>
          <a:prstGeom prst="rect">
            <a:avLst/>
          </a:prstGeom>
        </p:spPr>
      </p:pic>
      <p:pic>
        <p:nvPicPr>
          <p:cNvPr id="18" name="Picture 17"/>
          <p:cNvPicPr>
            <a:picLocks noChangeAspect="1"/>
          </p:cNvPicPr>
          <p:nvPr/>
        </p:nvPicPr>
        <p:blipFill>
          <a:blip r:embed="rId5"/>
          <a:stretch>
            <a:fillRect/>
          </a:stretch>
        </p:blipFill>
        <p:spPr>
          <a:xfrm>
            <a:off x="7850326" y="3201868"/>
            <a:ext cx="1042506" cy="749873"/>
          </a:xfrm>
          <a:prstGeom prst="rect">
            <a:avLst/>
          </a:prstGeom>
        </p:spPr>
      </p:pic>
    </p:spTree>
    <p:extLst>
      <p:ext uri="{BB962C8B-B14F-4D97-AF65-F5344CB8AC3E}">
        <p14:creationId xmlns:p14="http://schemas.microsoft.com/office/powerpoint/2010/main" val="2436101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3646" y="5323136"/>
            <a:ext cx="8525933" cy="860442"/>
          </a:xfrm>
          <a:solidFill>
            <a:srgbClr val="FFC671"/>
          </a:solidFill>
        </p:spPr>
        <p:txBody>
          <a:bodyPr>
            <a:normAutofit/>
          </a:bodyPr>
          <a:lstStyle/>
          <a:p>
            <a:pPr marL="0" indent="0">
              <a:buNone/>
            </a:pPr>
            <a:r>
              <a:rPr lang="en-US" dirty="0"/>
              <a:t>Recommendation Radon 5: Establish a network of (local) radon consultants and experts </a:t>
            </a:r>
          </a:p>
        </p:txBody>
      </p:sp>
      <p:sp>
        <p:nvSpPr>
          <p:cNvPr id="4" name="Slide Number Placeholder 3"/>
          <p:cNvSpPr>
            <a:spLocks noGrp="1"/>
          </p:cNvSpPr>
          <p:nvPr>
            <p:ph type="sldNum" sz="quarter" idx="10"/>
          </p:nvPr>
        </p:nvSpPr>
        <p:spPr>
          <a:xfrm>
            <a:off x="7697482" y="6278602"/>
            <a:ext cx="1248492"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200" kern="1200">
                <a:solidFill>
                  <a:schemeClr val="tx1">
                    <a:tint val="75000"/>
                  </a:schemeClr>
                </a:solidFill>
                <a:latin typeface="Arial" charset="0"/>
                <a:ea typeface="+mn-ea"/>
                <a:cs typeface="+mn-cs"/>
              </a:defRPr>
            </a:lvl1pPr>
            <a:lvl2pPr marL="457200" algn="l" rtl="0" eaLnBrk="0" fontAlgn="base" hangingPunct="0">
              <a:spcBef>
                <a:spcPct val="0"/>
              </a:spcBef>
              <a:spcAft>
                <a:spcPct val="0"/>
              </a:spcAft>
              <a:defRPr sz="1400" kern="1200">
                <a:solidFill>
                  <a:schemeClr val="tx1"/>
                </a:solidFill>
                <a:latin typeface="Arial" charset="0"/>
                <a:ea typeface="+mn-ea"/>
                <a:cs typeface="+mn-cs"/>
              </a:defRPr>
            </a:lvl2pPr>
            <a:lvl3pPr marL="914400" algn="l" rtl="0" eaLnBrk="0" fontAlgn="base" hangingPunct="0">
              <a:spcBef>
                <a:spcPct val="0"/>
              </a:spcBef>
              <a:spcAft>
                <a:spcPct val="0"/>
              </a:spcAft>
              <a:defRPr sz="1400" kern="1200">
                <a:solidFill>
                  <a:schemeClr val="tx1"/>
                </a:solidFill>
                <a:latin typeface="Arial" charset="0"/>
                <a:ea typeface="+mn-ea"/>
                <a:cs typeface="+mn-cs"/>
              </a:defRPr>
            </a:lvl3pPr>
            <a:lvl4pPr marL="1371600" algn="l" rtl="0" eaLnBrk="0" fontAlgn="base" hangingPunct="0">
              <a:spcBef>
                <a:spcPct val="0"/>
              </a:spcBef>
              <a:spcAft>
                <a:spcPct val="0"/>
              </a:spcAft>
              <a:defRPr sz="1400" kern="1200">
                <a:solidFill>
                  <a:schemeClr val="tx1"/>
                </a:solidFill>
                <a:latin typeface="Arial" charset="0"/>
                <a:ea typeface="+mn-ea"/>
                <a:cs typeface="+mn-cs"/>
              </a:defRPr>
            </a:lvl4pPr>
            <a:lvl5pPr marL="1828800" algn="l" rtl="0" eaLnBrk="0" fontAlgn="base" hangingPunct="0">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a:lstStyle>
          <a:p>
            <a:fld id="{F277BEA8-9B9B-7342-B81C-4D6A4BFD82EA}" type="slidenum">
              <a:rPr lang="fr-FR" smtClean="0"/>
              <a:pPr/>
              <a:t>8</a:t>
            </a:fld>
            <a:endParaRPr lang="fr-FR"/>
          </a:p>
        </p:txBody>
      </p:sp>
      <p:sp>
        <p:nvSpPr>
          <p:cNvPr id="5" name="Content Placeholder 2"/>
          <p:cNvSpPr txBox="1">
            <a:spLocks/>
          </p:cNvSpPr>
          <p:nvPr/>
        </p:nvSpPr>
        <p:spPr>
          <a:xfrm>
            <a:off x="343646" y="1630221"/>
            <a:ext cx="8008617" cy="3659179"/>
          </a:xfrm>
          <a:prstGeom prst="rect">
            <a:avLst/>
          </a:prstGeom>
        </p:spPr>
        <p:txBody>
          <a:bodyPr vert="horz" lIns="91440" tIns="45720" rIns="91440" bIns="45720" rtlCol="0">
            <a:normAutofit/>
          </a:bodyPr>
          <a:lstStyle>
            <a:lvl1pPr marL="269875" indent="-269875" algn="l" defTabSz="685800" rtl="0" eaLnBrk="1" latinLnBrk="0" hangingPunct="1">
              <a:lnSpc>
                <a:spcPct val="100000"/>
              </a:lnSpc>
              <a:spcBef>
                <a:spcPts val="750"/>
              </a:spcBef>
              <a:buClr>
                <a:srgbClr val="008080"/>
              </a:buClr>
              <a:buSzPct val="75000"/>
              <a:buFont typeface="Wingdings" panose="05000000000000000000" pitchFamily="2" charset="2"/>
              <a:buChar char="l"/>
              <a:defRPr sz="2100" kern="1200">
                <a:solidFill>
                  <a:schemeClr val="tx1"/>
                </a:solidFill>
                <a:latin typeface="+mn-lt"/>
                <a:ea typeface="+mn-ea"/>
                <a:cs typeface="+mn-cs"/>
              </a:defRPr>
            </a:lvl1pPr>
            <a:lvl2pPr marL="620713" indent="-257175" algn="l" defTabSz="685800" rtl="0" eaLnBrk="1" latinLnBrk="0" hangingPunct="1">
              <a:lnSpc>
                <a:spcPct val="100000"/>
              </a:lnSpc>
              <a:spcBef>
                <a:spcPts val="375"/>
              </a:spcBef>
              <a:buClr>
                <a:srgbClr val="009999"/>
              </a:buClr>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10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a:t>The lack of radon experts, particularly at local level, is a strong limitation for the involvement of citizens in remediation actions. </a:t>
            </a:r>
          </a:p>
          <a:p>
            <a:pPr lvl="1"/>
            <a:r>
              <a:rPr lang="en-US" dirty="0"/>
              <a:t>Few experts, who are not fully available, not at the local levels and generally inducing significant costs. </a:t>
            </a:r>
          </a:p>
          <a:p>
            <a:pPr lvl="1"/>
            <a:r>
              <a:rPr lang="en-US" dirty="0"/>
              <a:t>In some countries there is even a lack of radon experts at national level.</a:t>
            </a:r>
          </a:p>
          <a:p>
            <a:pPr lvl="1"/>
            <a:r>
              <a:rPr lang="en-US" dirty="0">
                <a:solidFill>
                  <a:srgbClr val="4AA0B1"/>
                </a:solidFill>
                <a:sym typeface="Wingdings" panose="05000000000000000000" pitchFamily="2" charset="2"/>
              </a:rPr>
              <a:t> see e.g. case study in Slovenia</a:t>
            </a:r>
            <a:endParaRPr lang="en-US" dirty="0">
              <a:solidFill>
                <a:srgbClr val="4AA0B1"/>
              </a:solidFill>
            </a:endParaRPr>
          </a:p>
          <a:p>
            <a:r>
              <a:rPr lang="en-US" dirty="0"/>
              <a:t>Availability of radon consultants at all levels of governance may help with achieving an adequate level of measurements and individual mitigation.</a:t>
            </a:r>
          </a:p>
          <a:p>
            <a:pPr lvl="1"/>
            <a:r>
              <a:rPr lang="en-US" dirty="0">
                <a:solidFill>
                  <a:srgbClr val="4AA0B1"/>
                </a:solidFill>
                <a:sym typeface="Wingdings" panose="05000000000000000000" pitchFamily="2" charset="2"/>
              </a:rPr>
              <a:t> see e.g. case study in France</a:t>
            </a:r>
            <a:endParaRPr lang="en-US" dirty="0">
              <a:solidFill>
                <a:srgbClr val="4AA0B1"/>
              </a:solidFill>
            </a:endParaRPr>
          </a:p>
          <a:p>
            <a:endParaRPr lang="en-US" dirty="0"/>
          </a:p>
        </p:txBody>
      </p:sp>
      <p:sp>
        <p:nvSpPr>
          <p:cNvPr id="6" name="Title 1">
            <a:extLst>
              <a:ext uri="{FF2B5EF4-FFF2-40B4-BE49-F238E27FC236}">
                <a16:creationId xmlns:a16="http://schemas.microsoft.com/office/drawing/2014/main" id="{5BE196F5-FB94-47BB-8B3F-1C9BBF4927A0}"/>
              </a:ext>
            </a:extLst>
          </p:cNvPr>
          <p:cNvSpPr txBox="1">
            <a:spLocks/>
          </p:cNvSpPr>
          <p:nvPr/>
        </p:nvSpPr>
        <p:spPr>
          <a:xfrm>
            <a:off x="4171949" y="677009"/>
            <a:ext cx="4887383" cy="740312"/>
          </a:xfrm>
          <a:prstGeom prst="rect">
            <a:avLst/>
          </a:prstGeom>
        </p:spPr>
        <p:txBody>
          <a:bodyPr vert="horz" lIns="91440" tIns="45720" rIns="91440" bIns="45720" rtlCol="0" anchor="ctr">
            <a:noAutofit/>
          </a:bodyPr>
          <a:lstStyle>
            <a:lvl1pPr algn="r" defTabSz="685800" rtl="0" eaLnBrk="1" latinLnBrk="0" hangingPunct="1">
              <a:lnSpc>
                <a:spcPct val="90000"/>
              </a:lnSpc>
              <a:spcBef>
                <a:spcPct val="0"/>
              </a:spcBef>
              <a:buNone/>
              <a:defRPr sz="2800" b="1" kern="1200">
                <a:solidFill>
                  <a:srgbClr val="4AA0B1"/>
                </a:solidFill>
                <a:latin typeface="+mj-lt"/>
                <a:ea typeface="+mj-ea"/>
                <a:cs typeface="+mj-cs"/>
              </a:defRPr>
            </a:lvl1pPr>
          </a:lstStyle>
          <a:p>
            <a:pPr fontAlgn="auto">
              <a:spcAft>
                <a:spcPts val="0"/>
              </a:spcAft>
            </a:pPr>
            <a:r>
              <a:rPr lang="en-US" sz="1400" dirty="0"/>
              <a:t>Broadening the scope of ‘participation’ in radiation protection (beyond formal institutional approaches, new actors)</a:t>
            </a:r>
            <a:br>
              <a:rPr lang="sl-SI" sz="1400" dirty="0"/>
            </a:br>
            <a:r>
              <a:rPr lang="sl-SI" sz="2400" dirty="0"/>
              <a:t>RADON</a:t>
            </a:r>
            <a:endParaRPr lang="en-US" sz="2400" dirty="0"/>
          </a:p>
        </p:txBody>
      </p:sp>
    </p:spTree>
    <p:extLst>
      <p:ext uri="{BB962C8B-B14F-4D97-AF65-F5344CB8AC3E}">
        <p14:creationId xmlns:p14="http://schemas.microsoft.com/office/powerpoint/2010/main" val="415165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58AD216-9C81-4ECC-87FF-5CBD660D3A23}"/>
              </a:ext>
            </a:extLst>
          </p:cNvPr>
          <p:cNvSpPr>
            <a:spLocks noGrp="1"/>
          </p:cNvSpPr>
          <p:nvPr>
            <p:ph type="title"/>
          </p:nvPr>
        </p:nvSpPr>
        <p:spPr/>
        <p:txBody>
          <a:bodyPr>
            <a:normAutofit fontScale="90000"/>
          </a:bodyPr>
          <a:lstStyle/>
          <a:p>
            <a:r>
              <a:rPr lang="en-GB" dirty="0"/>
              <a:t>Round table on </a:t>
            </a:r>
            <a:r>
              <a:rPr lang="sl-SI" dirty="0"/>
              <a:t>r</a:t>
            </a:r>
            <a:r>
              <a:rPr lang="en-GB" dirty="0" err="1"/>
              <a:t>ecommentadions</a:t>
            </a:r>
            <a:br>
              <a:rPr lang="sl-SI" dirty="0"/>
            </a:br>
            <a:endParaRPr lang="sl-SI" dirty="0"/>
          </a:p>
        </p:txBody>
      </p:sp>
      <p:sp>
        <p:nvSpPr>
          <p:cNvPr id="3" name="Označba mesta vsebine 2">
            <a:extLst>
              <a:ext uri="{FF2B5EF4-FFF2-40B4-BE49-F238E27FC236}">
                <a16:creationId xmlns:a16="http://schemas.microsoft.com/office/drawing/2014/main" id="{A13CFA53-1722-4EE7-9073-7403D095F1B8}"/>
              </a:ext>
            </a:extLst>
          </p:cNvPr>
          <p:cNvSpPr>
            <a:spLocks noGrp="1"/>
          </p:cNvSpPr>
          <p:nvPr>
            <p:ph idx="1"/>
          </p:nvPr>
        </p:nvSpPr>
        <p:spPr>
          <a:xfrm>
            <a:off x="309033" y="1872822"/>
            <a:ext cx="8525933" cy="3949578"/>
          </a:xfrm>
        </p:spPr>
        <p:txBody>
          <a:bodyPr/>
          <a:lstStyle/>
          <a:p>
            <a:pPr marL="0" indent="0" algn="ctr">
              <a:buNone/>
            </a:pPr>
            <a:r>
              <a:rPr lang="en-US" sz="2400" dirty="0"/>
              <a:t>a synthesis of the main </a:t>
            </a:r>
            <a:r>
              <a:rPr lang="en-US" sz="2400" b="1" dirty="0">
                <a:solidFill>
                  <a:srgbClr val="4AA0B1"/>
                </a:solidFill>
              </a:rPr>
              <a:t>Recommendations</a:t>
            </a:r>
            <a:r>
              <a:rPr lang="en-US" sz="2400" dirty="0"/>
              <a:t> for Stakeholder engagement, as emerging in ENGAGE Project for each exposure situation</a:t>
            </a:r>
          </a:p>
          <a:p>
            <a:pPr marL="0" indent="0" algn="ctr">
              <a:buNone/>
            </a:pPr>
            <a:endParaRPr lang="en-US" sz="2400" dirty="0"/>
          </a:p>
          <a:p>
            <a:pPr marL="0" indent="0" algn="ctr">
              <a:buNone/>
            </a:pPr>
            <a:r>
              <a:rPr lang="en-US" sz="2400" dirty="0"/>
              <a:t> the motivations, </a:t>
            </a:r>
            <a:r>
              <a:rPr lang="en-US" sz="2400" b="1" dirty="0">
                <a:solidFill>
                  <a:srgbClr val="4AA0B1"/>
                </a:solidFill>
              </a:rPr>
              <a:t>WHY</a:t>
            </a:r>
            <a:r>
              <a:rPr lang="en-US" sz="2400" dirty="0"/>
              <a:t>,  and the approaches, </a:t>
            </a:r>
            <a:r>
              <a:rPr lang="en-US" sz="2400" b="1" dirty="0">
                <a:solidFill>
                  <a:srgbClr val="4AA0B1"/>
                </a:solidFill>
              </a:rPr>
              <a:t>HOW</a:t>
            </a:r>
            <a:r>
              <a:rPr lang="en-US" sz="2400" dirty="0"/>
              <a:t>, to proceed towards the Recommendation implementation</a:t>
            </a:r>
            <a:endParaRPr lang="it-IT" sz="2400" b="1" dirty="0">
              <a:solidFill>
                <a:srgbClr val="4AA0B1"/>
              </a:solidFill>
            </a:endParaRPr>
          </a:p>
          <a:p>
            <a:endParaRPr lang="en-GB" dirty="0"/>
          </a:p>
        </p:txBody>
      </p:sp>
    </p:spTree>
    <p:extLst>
      <p:ext uri="{BB962C8B-B14F-4D97-AF65-F5344CB8AC3E}">
        <p14:creationId xmlns:p14="http://schemas.microsoft.com/office/powerpoint/2010/main" val="1641107558"/>
      </p:ext>
    </p:extLst>
  </p:cSld>
  <p:clrMapOvr>
    <a:masterClrMapping/>
  </p:clrMapOvr>
</p:sld>
</file>

<file path=ppt/theme/theme1.xml><?xml version="1.0" encoding="utf-8"?>
<a:theme xmlns:a="http://schemas.openxmlformats.org/drawingml/2006/main" name="CONCERT">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NCERT" id="{9E37ED38-8528-4622-97B5-E50A59913621}" vid="{C3144AF8-E3B1-46BB-B32C-B5F65E8202C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52E699366340D41B67FD2BA5630CCCF" ma:contentTypeVersion="3" ma:contentTypeDescription="Create a new document." ma:contentTypeScope="" ma:versionID="4e890b030306360b1caedebf40a60296">
  <xsd:schema xmlns:xsd="http://www.w3.org/2001/XMLSchema" xmlns:xs="http://www.w3.org/2001/XMLSchema" xmlns:p="http://schemas.microsoft.com/office/2006/metadata/properties" xmlns:ns2="9fadf70c-5e39-45e6-af1b-37916fb9636d" targetNamespace="http://schemas.microsoft.com/office/2006/metadata/properties" ma:root="true" ma:fieldsID="b6c78b3442fe6a4046643687873bf358" ns2:_="">
    <xsd:import namespace="9fadf70c-5e39-45e6-af1b-37916fb9636d"/>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adf70c-5e39-45e6-af1b-37916fb9636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274EE54-05B6-45F3-97EA-DBD4273BD07D}"/>
</file>

<file path=customXml/itemProps2.xml><?xml version="1.0" encoding="utf-8"?>
<ds:datastoreItem xmlns:ds="http://schemas.openxmlformats.org/officeDocument/2006/customXml" ds:itemID="{3ED644B6-F71D-45D9-8962-4DB560BAAABE}"/>
</file>

<file path=customXml/itemProps3.xml><?xml version="1.0" encoding="utf-8"?>
<ds:datastoreItem xmlns:ds="http://schemas.openxmlformats.org/officeDocument/2006/customXml" ds:itemID="{FC46E7EB-4F81-451D-8957-89859AEBB0EA}"/>
</file>

<file path=docProps/app.xml><?xml version="1.0" encoding="utf-8"?>
<Properties xmlns="http://schemas.openxmlformats.org/officeDocument/2006/extended-properties" xmlns:vt="http://schemas.openxmlformats.org/officeDocument/2006/docPropsVTypes">
  <Template>_SCK</Template>
  <TotalTime>551</TotalTime>
  <Pages>22</Pages>
  <Words>1137</Words>
  <Application>Microsoft Office PowerPoint</Application>
  <PresentationFormat>Diaprojekcija na zaslonu (4:3)</PresentationFormat>
  <Paragraphs>59</Paragraphs>
  <Slides>9</Slides>
  <Notes>2</Notes>
  <HiddenSlides>0</HiddenSlides>
  <MMClips>0</MMClips>
  <ScaleCrop>false</ScaleCrop>
  <HeadingPairs>
    <vt:vector size="6" baseType="variant">
      <vt:variant>
        <vt:lpstr>Uporabljene pisave</vt:lpstr>
      </vt:variant>
      <vt:variant>
        <vt:i4>5</vt:i4>
      </vt:variant>
      <vt:variant>
        <vt:lpstr>Tema</vt:lpstr>
      </vt:variant>
      <vt:variant>
        <vt:i4>1</vt:i4>
      </vt:variant>
      <vt:variant>
        <vt:lpstr>Naslovi diapozitivov</vt:lpstr>
      </vt:variant>
      <vt:variant>
        <vt:i4>9</vt:i4>
      </vt:variant>
    </vt:vector>
  </HeadingPairs>
  <TitlesOfParts>
    <vt:vector size="15" baseType="lpstr">
      <vt:lpstr>Arial</vt:lpstr>
      <vt:lpstr>Calibri</vt:lpstr>
      <vt:lpstr>Calibri Light</vt:lpstr>
      <vt:lpstr>Interstate-Regular</vt:lpstr>
      <vt:lpstr>Wingdings</vt:lpstr>
      <vt:lpstr>CONCERT</vt:lpstr>
      <vt:lpstr> ENGAGE final workshop 11-13 September 2019 Bratislava, Slovak Republic   PRESENTATION OF MAIN FINDINGS AND DRAFT RECOMMENDATIONS, ILLUSTRATION WITH CASE STUDIES</vt:lpstr>
      <vt:lpstr>  T2: Broadening the scope of ‘participation’ in radiation protection (beyond formal institutional approaches, new actors) </vt:lpstr>
      <vt:lpstr>Broadening the scope of ‘participation’ in radiation protection (beyond formal institutional approaches, new actors) EP&amp;R</vt:lpstr>
      <vt:lpstr>Broadening the scope of ‘participation’ in radiation protection (beyond formal institutional approaches, new actors) EP&amp;R</vt:lpstr>
      <vt:lpstr>Broadening the scope of ‘participation’ in radiation protection (beyond formal institutional approaches, new actors) EP&amp;R</vt:lpstr>
      <vt:lpstr>       Broadening the scope of participation in radiation protection (beyond formal institutional approaches, new actors) Medicine  </vt:lpstr>
      <vt:lpstr>Broadening the scope of ‘participation’ in radiation protection (beyond formal institutional approaches, new actors) RADON</vt:lpstr>
      <vt:lpstr>PowerPointova predstavitev</vt:lpstr>
      <vt:lpstr>Round table on recommentadions </vt:lpstr>
    </vt:vector>
  </TitlesOfParts>
  <Company>SCK-CEN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Van Oudheusden Michiel</dc:creator>
  <cp:lastModifiedBy>Nadja Železnik</cp:lastModifiedBy>
  <cp:revision>166</cp:revision>
  <cp:lastPrinted>2018-09-05T08:02:20Z</cp:lastPrinted>
  <dcterms:created xsi:type="dcterms:W3CDTF">2017-11-13T09:28:55Z</dcterms:created>
  <dcterms:modified xsi:type="dcterms:W3CDTF">2019-09-10T07:58:20Z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exandriaPath">
    <vt:lpwstr/>
  </property>
  <property fmtid="{D5CDD505-2E9C-101B-9397-08002B2CF9AE}" pid="3" name="ContentTypeId">
    <vt:lpwstr>0x010100452E699366340D41B67FD2BA5630CCCF</vt:lpwstr>
  </property>
</Properties>
</file>